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4" r:id="rId4"/>
  </p:sldMasterIdLst>
  <p:notesMasterIdLst>
    <p:notesMasterId r:id="rId44"/>
  </p:notesMasterIdLst>
  <p:sldIdLst>
    <p:sldId id="256" r:id="rId5"/>
    <p:sldId id="2876" r:id="rId6"/>
    <p:sldId id="263" r:id="rId7"/>
    <p:sldId id="270" r:id="rId8"/>
    <p:sldId id="2879" r:id="rId9"/>
    <p:sldId id="2894" r:id="rId10"/>
    <p:sldId id="2891" r:id="rId11"/>
    <p:sldId id="2897" r:id="rId12"/>
    <p:sldId id="2878" r:id="rId13"/>
    <p:sldId id="2880" r:id="rId14"/>
    <p:sldId id="2881" r:id="rId15"/>
    <p:sldId id="2882" r:id="rId16"/>
    <p:sldId id="2887" r:id="rId17"/>
    <p:sldId id="2895" r:id="rId18"/>
    <p:sldId id="2886" r:id="rId19"/>
    <p:sldId id="2883" r:id="rId20"/>
    <p:sldId id="2884" r:id="rId21"/>
    <p:sldId id="2885" r:id="rId22"/>
    <p:sldId id="2889" r:id="rId23"/>
    <p:sldId id="2899" r:id="rId24"/>
    <p:sldId id="2888" r:id="rId25"/>
    <p:sldId id="2896" r:id="rId26"/>
    <p:sldId id="2890" r:id="rId27"/>
    <p:sldId id="2892" r:id="rId28"/>
    <p:sldId id="2898" r:id="rId29"/>
    <p:sldId id="299" r:id="rId30"/>
    <p:sldId id="307" r:id="rId31"/>
    <p:sldId id="302" r:id="rId32"/>
    <p:sldId id="318" r:id="rId33"/>
    <p:sldId id="2893" r:id="rId34"/>
    <p:sldId id="264" r:id="rId35"/>
    <p:sldId id="272" r:id="rId36"/>
    <p:sldId id="2875" r:id="rId37"/>
    <p:sldId id="695" r:id="rId38"/>
    <p:sldId id="273" r:id="rId39"/>
    <p:sldId id="257" r:id="rId40"/>
    <p:sldId id="271" r:id="rId41"/>
    <p:sldId id="283" r:id="rId42"/>
    <p:sldId id="485"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1126"/>
    <a:srgbClr val="F2A39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49" autoAdjust="0"/>
    <p:restoredTop sz="84821" autoAdjust="0"/>
  </p:normalViewPr>
  <p:slideViewPr>
    <p:cSldViewPr snapToGrid="0" snapToObjects="1">
      <p:cViewPr varScale="1">
        <p:scale>
          <a:sx n="92" d="100"/>
          <a:sy n="92" d="100"/>
        </p:scale>
        <p:origin x="834" y="78"/>
      </p:cViewPr>
      <p:guideLst>
        <p:guide orient="horz" pos="2160"/>
        <p:guide pos="3840"/>
      </p:guideLst>
    </p:cSldViewPr>
  </p:slideViewPr>
  <p:outlineViewPr>
    <p:cViewPr>
      <p:scale>
        <a:sx n="33" d="100"/>
        <a:sy n="33" d="100"/>
      </p:scale>
      <p:origin x="0" y="-1451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s>
</file>

<file path=ppt/diagrams/_rels/data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4C394F-F56C-4135-A005-9E5CC952FD72}"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n-US"/>
        </a:p>
      </dgm:t>
    </dgm:pt>
    <dgm:pt modelId="{C08B1567-9128-4234-97E6-9394DD90CCDA}">
      <dgm:prSet phldrT="[Text]"/>
      <dgm:spPr/>
      <dgm:t>
        <a:bodyPr/>
        <a:lstStyle/>
        <a:p>
          <a:r>
            <a:rPr lang="en-US"/>
            <a:t>What is an I/EP?</a:t>
          </a:r>
        </a:p>
      </dgm:t>
    </dgm:pt>
    <dgm:pt modelId="{EF381E8C-70B9-4727-8A35-828400345839}" type="parTrans" cxnId="{E771C0D8-7B5F-47A2-84CC-033AD044D904}">
      <dgm:prSet/>
      <dgm:spPr/>
      <dgm:t>
        <a:bodyPr/>
        <a:lstStyle/>
        <a:p>
          <a:endParaRPr lang="en-US"/>
        </a:p>
      </dgm:t>
    </dgm:pt>
    <dgm:pt modelId="{28952637-7677-4F6D-B18F-8EFFF23C14F3}" type="sibTrans" cxnId="{E771C0D8-7B5F-47A2-84CC-033AD044D904}">
      <dgm:prSet/>
      <dgm:spPr/>
      <dgm:t>
        <a:bodyPr/>
        <a:lstStyle/>
        <a:p>
          <a:endParaRPr lang="en-US"/>
        </a:p>
      </dgm:t>
    </dgm:pt>
    <dgm:pt modelId="{A1D19631-BC79-4658-BFD7-8A1E5684FB8C}">
      <dgm:prSet/>
      <dgm:spPr/>
      <dgm:t>
        <a:bodyPr/>
        <a:lstStyle/>
        <a:p>
          <a:r>
            <a:rPr lang="en-US"/>
            <a:t>Exploring your I/EP Idea</a:t>
          </a:r>
          <a:endParaRPr lang="en-US" dirty="0"/>
        </a:p>
      </dgm:t>
    </dgm:pt>
    <dgm:pt modelId="{9D45CAA6-DCBC-4261-B694-7CD9487D6BA2}" type="parTrans" cxnId="{7AB25281-5543-4DCF-82F1-80262409AC6B}">
      <dgm:prSet/>
      <dgm:spPr/>
      <dgm:t>
        <a:bodyPr/>
        <a:lstStyle/>
        <a:p>
          <a:endParaRPr lang="en-US"/>
        </a:p>
      </dgm:t>
    </dgm:pt>
    <dgm:pt modelId="{270197EC-467A-4D79-A12A-D56B8A04C9B8}" type="sibTrans" cxnId="{7AB25281-5543-4DCF-82F1-80262409AC6B}">
      <dgm:prSet/>
      <dgm:spPr/>
      <dgm:t>
        <a:bodyPr/>
        <a:lstStyle/>
        <a:p>
          <a:endParaRPr lang="en-US"/>
        </a:p>
      </dgm:t>
    </dgm:pt>
    <dgm:pt modelId="{1C004C7C-2AEC-4703-A7E8-72C9D0CA0DBA}">
      <dgm:prSet/>
      <dgm:spPr/>
      <dgm:t>
        <a:bodyPr/>
        <a:lstStyle/>
        <a:p>
          <a:r>
            <a:rPr lang="en-US"/>
            <a:t>Writing an I/EP</a:t>
          </a:r>
          <a:endParaRPr lang="en-US" dirty="0"/>
        </a:p>
      </dgm:t>
    </dgm:pt>
    <dgm:pt modelId="{03B9287D-F190-4F9B-B6D6-F1C35A83F061}" type="parTrans" cxnId="{518AFA37-0F48-4902-8D24-0A4E4F99E8EE}">
      <dgm:prSet/>
      <dgm:spPr/>
      <dgm:t>
        <a:bodyPr/>
        <a:lstStyle/>
        <a:p>
          <a:endParaRPr lang="en-US"/>
        </a:p>
      </dgm:t>
    </dgm:pt>
    <dgm:pt modelId="{56378619-4336-44D3-9C3E-0DF446A3044A}" type="sibTrans" cxnId="{518AFA37-0F48-4902-8D24-0A4E4F99E8EE}">
      <dgm:prSet/>
      <dgm:spPr/>
      <dgm:t>
        <a:bodyPr/>
        <a:lstStyle/>
        <a:p>
          <a:endParaRPr lang="en-US"/>
        </a:p>
      </dgm:t>
    </dgm:pt>
    <dgm:pt modelId="{49E77E35-0487-4632-8BF1-E9FA0B9B4D50}">
      <dgm:prSet/>
      <dgm:spPr/>
      <dgm:t>
        <a:bodyPr/>
        <a:lstStyle/>
        <a:p>
          <a:r>
            <a:rPr lang="en-US"/>
            <a:t>Submitting your I/EP</a:t>
          </a:r>
          <a:endParaRPr lang="en-US" dirty="0"/>
        </a:p>
      </dgm:t>
    </dgm:pt>
    <dgm:pt modelId="{9DA921C7-83F0-4682-AB2C-9055FA5296A9}" type="parTrans" cxnId="{38A223A5-9DFE-4D51-AB1C-FD7270FA5652}">
      <dgm:prSet/>
      <dgm:spPr/>
      <dgm:t>
        <a:bodyPr/>
        <a:lstStyle/>
        <a:p>
          <a:endParaRPr lang="en-US"/>
        </a:p>
      </dgm:t>
    </dgm:pt>
    <dgm:pt modelId="{EFB692A1-9289-4C00-85D4-887A20397696}" type="sibTrans" cxnId="{38A223A5-9DFE-4D51-AB1C-FD7270FA5652}">
      <dgm:prSet/>
      <dgm:spPr/>
      <dgm:t>
        <a:bodyPr/>
        <a:lstStyle/>
        <a:p>
          <a:endParaRPr lang="en-US"/>
        </a:p>
      </dgm:t>
    </dgm:pt>
    <dgm:pt modelId="{6BD99182-2705-4636-BA39-7CDE2ABEE3BC}" type="pres">
      <dgm:prSet presAssocID="{204C394F-F56C-4135-A005-9E5CC952FD72}" presName="linear" presStyleCnt="0">
        <dgm:presLayoutVars>
          <dgm:animLvl val="lvl"/>
          <dgm:resizeHandles val="exact"/>
        </dgm:presLayoutVars>
      </dgm:prSet>
      <dgm:spPr/>
    </dgm:pt>
    <dgm:pt modelId="{928D5043-4FF8-41AE-9C22-C79AA6302435}" type="pres">
      <dgm:prSet presAssocID="{C08B1567-9128-4234-97E6-9394DD90CCDA}" presName="parentText" presStyleLbl="node1" presStyleIdx="0" presStyleCnt="4">
        <dgm:presLayoutVars>
          <dgm:chMax val="0"/>
          <dgm:bulletEnabled val="1"/>
        </dgm:presLayoutVars>
      </dgm:prSet>
      <dgm:spPr/>
    </dgm:pt>
    <dgm:pt modelId="{6D061306-B779-4326-831F-6986B24781E2}" type="pres">
      <dgm:prSet presAssocID="{28952637-7677-4F6D-B18F-8EFFF23C14F3}" presName="spacer" presStyleCnt="0"/>
      <dgm:spPr/>
    </dgm:pt>
    <dgm:pt modelId="{D8E9CEC6-C75F-4903-9559-5BD991628553}" type="pres">
      <dgm:prSet presAssocID="{A1D19631-BC79-4658-BFD7-8A1E5684FB8C}" presName="parentText" presStyleLbl="node1" presStyleIdx="1" presStyleCnt="4">
        <dgm:presLayoutVars>
          <dgm:chMax val="0"/>
          <dgm:bulletEnabled val="1"/>
        </dgm:presLayoutVars>
      </dgm:prSet>
      <dgm:spPr/>
    </dgm:pt>
    <dgm:pt modelId="{7107861D-3646-45D6-882E-00DA734122AD}" type="pres">
      <dgm:prSet presAssocID="{270197EC-467A-4D79-A12A-D56B8A04C9B8}" presName="spacer" presStyleCnt="0"/>
      <dgm:spPr/>
    </dgm:pt>
    <dgm:pt modelId="{6AE3B12A-6AED-4F1A-86F7-B940A52650FF}" type="pres">
      <dgm:prSet presAssocID="{1C004C7C-2AEC-4703-A7E8-72C9D0CA0DBA}" presName="parentText" presStyleLbl="node1" presStyleIdx="2" presStyleCnt="4">
        <dgm:presLayoutVars>
          <dgm:chMax val="0"/>
          <dgm:bulletEnabled val="1"/>
        </dgm:presLayoutVars>
      </dgm:prSet>
      <dgm:spPr/>
    </dgm:pt>
    <dgm:pt modelId="{9CDEE307-4BF3-4831-BE6D-54D45FF8C305}" type="pres">
      <dgm:prSet presAssocID="{56378619-4336-44D3-9C3E-0DF446A3044A}" presName="spacer" presStyleCnt="0"/>
      <dgm:spPr/>
    </dgm:pt>
    <dgm:pt modelId="{2E4F7278-9F18-4D21-B862-4985FEDC6895}" type="pres">
      <dgm:prSet presAssocID="{49E77E35-0487-4632-8BF1-E9FA0B9B4D50}" presName="parentText" presStyleLbl="node1" presStyleIdx="3" presStyleCnt="4">
        <dgm:presLayoutVars>
          <dgm:chMax val="0"/>
          <dgm:bulletEnabled val="1"/>
        </dgm:presLayoutVars>
      </dgm:prSet>
      <dgm:spPr/>
    </dgm:pt>
  </dgm:ptLst>
  <dgm:cxnLst>
    <dgm:cxn modelId="{0E789404-444F-4154-B933-C667DC49FB5B}" type="presOf" srcId="{C08B1567-9128-4234-97E6-9394DD90CCDA}" destId="{928D5043-4FF8-41AE-9C22-C79AA6302435}" srcOrd="0" destOrd="0" presId="urn:microsoft.com/office/officeart/2005/8/layout/vList2"/>
    <dgm:cxn modelId="{518AFA37-0F48-4902-8D24-0A4E4F99E8EE}" srcId="{204C394F-F56C-4135-A005-9E5CC952FD72}" destId="{1C004C7C-2AEC-4703-A7E8-72C9D0CA0DBA}" srcOrd="2" destOrd="0" parTransId="{03B9287D-F190-4F9B-B6D6-F1C35A83F061}" sibTransId="{56378619-4336-44D3-9C3E-0DF446A3044A}"/>
    <dgm:cxn modelId="{469D003E-2849-4B34-BCC8-B5B61A5315D5}" type="presOf" srcId="{1C004C7C-2AEC-4703-A7E8-72C9D0CA0DBA}" destId="{6AE3B12A-6AED-4F1A-86F7-B940A52650FF}" srcOrd="0" destOrd="0" presId="urn:microsoft.com/office/officeart/2005/8/layout/vList2"/>
    <dgm:cxn modelId="{9AA6DC4B-8D5A-4A6E-B3E4-9C29E1851237}" type="presOf" srcId="{49E77E35-0487-4632-8BF1-E9FA0B9B4D50}" destId="{2E4F7278-9F18-4D21-B862-4985FEDC6895}" srcOrd="0" destOrd="0" presId="urn:microsoft.com/office/officeart/2005/8/layout/vList2"/>
    <dgm:cxn modelId="{007CB454-8B04-4F76-B674-7B7C6334D6AD}" type="presOf" srcId="{A1D19631-BC79-4658-BFD7-8A1E5684FB8C}" destId="{D8E9CEC6-C75F-4903-9559-5BD991628553}" srcOrd="0" destOrd="0" presId="urn:microsoft.com/office/officeart/2005/8/layout/vList2"/>
    <dgm:cxn modelId="{7AB25281-5543-4DCF-82F1-80262409AC6B}" srcId="{204C394F-F56C-4135-A005-9E5CC952FD72}" destId="{A1D19631-BC79-4658-BFD7-8A1E5684FB8C}" srcOrd="1" destOrd="0" parTransId="{9D45CAA6-DCBC-4261-B694-7CD9487D6BA2}" sibTransId="{270197EC-467A-4D79-A12A-D56B8A04C9B8}"/>
    <dgm:cxn modelId="{0BF50090-ADAD-442D-9C19-2B6DB2D27639}" type="presOf" srcId="{204C394F-F56C-4135-A005-9E5CC952FD72}" destId="{6BD99182-2705-4636-BA39-7CDE2ABEE3BC}" srcOrd="0" destOrd="0" presId="urn:microsoft.com/office/officeart/2005/8/layout/vList2"/>
    <dgm:cxn modelId="{38A223A5-9DFE-4D51-AB1C-FD7270FA5652}" srcId="{204C394F-F56C-4135-A005-9E5CC952FD72}" destId="{49E77E35-0487-4632-8BF1-E9FA0B9B4D50}" srcOrd="3" destOrd="0" parTransId="{9DA921C7-83F0-4682-AB2C-9055FA5296A9}" sibTransId="{EFB692A1-9289-4C00-85D4-887A20397696}"/>
    <dgm:cxn modelId="{E771C0D8-7B5F-47A2-84CC-033AD044D904}" srcId="{204C394F-F56C-4135-A005-9E5CC952FD72}" destId="{C08B1567-9128-4234-97E6-9394DD90CCDA}" srcOrd="0" destOrd="0" parTransId="{EF381E8C-70B9-4727-8A35-828400345839}" sibTransId="{28952637-7677-4F6D-B18F-8EFFF23C14F3}"/>
    <dgm:cxn modelId="{DB25B138-352E-415C-878E-E9D9193A8C1A}" type="presParOf" srcId="{6BD99182-2705-4636-BA39-7CDE2ABEE3BC}" destId="{928D5043-4FF8-41AE-9C22-C79AA6302435}" srcOrd="0" destOrd="0" presId="urn:microsoft.com/office/officeart/2005/8/layout/vList2"/>
    <dgm:cxn modelId="{F2E5A256-7DF6-4861-96AE-7EBB500188FC}" type="presParOf" srcId="{6BD99182-2705-4636-BA39-7CDE2ABEE3BC}" destId="{6D061306-B779-4326-831F-6986B24781E2}" srcOrd="1" destOrd="0" presId="urn:microsoft.com/office/officeart/2005/8/layout/vList2"/>
    <dgm:cxn modelId="{DFACD25F-F8C2-4EE3-AA3B-3E0885C41B00}" type="presParOf" srcId="{6BD99182-2705-4636-BA39-7CDE2ABEE3BC}" destId="{D8E9CEC6-C75F-4903-9559-5BD991628553}" srcOrd="2" destOrd="0" presId="urn:microsoft.com/office/officeart/2005/8/layout/vList2"/>
    <dgm:cxn modelId="{CC13213B-8E3A-460D-A15B-55592A5B4A5F}" type="presParOf" srcId="{6BD99182-2705-4636-BA39-7CDE2ABEE3BC}" destId="{7107861D-3646-45D6-882E-00DA734122AD}" srcOrd="3" destOrd="0" presId="urn:microsoft.com/office/officeart/2005/8/layout/vList2"/>
    <dgm:cxn modelId="{DBFE0A45-8ED4-4DCB-A8AD-44471350C391}" type="presParOf" srcId="{6BD99182-2705-4636-BA39-7CDE2ABEE3BC}" destId="{6AE3B12A-6AED-4F1A-86F7-B940A52650FF}" srcOrd="4" destOrd="0" presId="urn:microsoft.com/office/officeart/2005/8/layout/vList2"/>
    <dgm:cxn modelId="{C35AD9F0-6302-44C1-815A-C6EFB149E8BF}" type="presParOf" srcId="{6BD99182-2705-4636-BA39-7CDE2ABEE3BC}" destId="{9CDEE307-4BF3-4831-BE6D-54D45FF8C305}" srcOrd="5" destOrd="0" presId="urn:microsoft.com/office/officeart/2005/8/layout/vList2"/>
    <dgm:cxn modelId="{A98148B2-3CBE-4C6E-B925-FB5C50C5376C}" type="presParOf" srcId="{6BD99182-2705-4636-BA39-7CDE2ABEE3BC}" destId="{2E4F7278-9F18-4D21-B862-4985FEDC6895}"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C31828-5205-47B2-8D35-BABB234A56D3}" type="doc">
      <dgm:prSet loTypeId="urn:microsoft.com/office/officeart/2005/8/layout/pList1" loCatId="picture" qsTypeId="urn:microsoft.com/office/officeart/2005/8/quickstyle/simple1" qsCatId="simple" csTypeId="urn:microsoft.com/office/officeart/2005/8/colors/accent1_2" csCatId="accent1" phldr="1"/>
      <dgm:spPr/>
      <dgm:t>
        <a:bodyPr/>
        <a:lstStyle/>
        <a:p>
          <a:endParaRPr lang="en-US"/>
        </a:p>
      </dgm:t>
    </dgm:pt>
    <dgm:pt modelId="{C4F04612-2D21-4901-975A-0B62A3010D6D}">
      <dgm:prSet phldrT="[Text]"/>
      <dgm:spPr/>
      <dgm:t>
        <a:bodyPr/>
        <a:lstStyle/>
        <a:p>
          <a:r>
            <a:rPr lang="en-US" dirty="0"/>
            <a:t>Bulleted Lists</a:t>
          </a:r>
        </a:p>
      </dgm:t>
    </dgm:pt>
    <dgm:pt modelId="{E73FC8F9-CCFA-40B9-8DCC-05939BB21417}" type="parTrans" cxnId="{D9101A67-8E09-41A6-ABB2-90E84539792A}">
      <dgm:prSet/>
      <dgm:spPr/>
      <dgm:t>
        <a:bodyPr/>
        <a:lstStyle/>
        <a:p>
          <a:endParaRPr lang="en-US"/>
        </a:p>
      </dgm:t>
    </dgm:pt>
    <dgm:pt modelId="{4586D51C-11C6-4DF8-A0E0-71B41226083F}" type="sibTrans" cxnId="{D9101A67-8E09-41A6-ABB2-90E84539792A}">
      <dgm:prSet/>
      <dgm:spPr/>
      <dgm:t>
        <a:bodyPr/>
        <a:lstStyle/>
        <a:p>
          <a:endParaRPr lang="en-US"/>
        </a:p>
      </dgm:t>
    </dgm:pt>
    <dgm:pt modelId="{271C4B39-4449-485A-A28B-1230C2B8F622}">
      <dgm:prSet phldrT="[Text]"/>
      <dgm:spPr/>
      <dgm:t>
        <a:bodyPr/>
        <a:lstStyle/>
        <a:p>
          <a:r>
            <a:rPr lang="en-US" dirty="0"/>
            <a:t>Graphs</a:t>
          </a:r>
        </a:p>
      </dgm:t>
    </dgm:pt>
    <dgm:pt modelId="{A8874C39-50B4-4161-97A0-15AC82D98B30}" type="parTrans" cxnId="{6DFAE4B8-25B7-4110-B93B-7EBD09562A1A}">
      <dgm:prSet/>
      <dgm:spPr/>
      <dgm:t>
        <a:bodyPr/>
        <a:lstStyle/>
        <a:p>
          <a:endParaRPr lang="en-US"/>
        </a:p>
      </dgm:t>
    </dgm:pt>
    <dgm:pt modelId="{EC9929DE-3C7A-4FDA-AE5C-204A01E6DE35}" type="sibTrans" cxnId="{6DFAE4B8-25B7-4110-B93B-7EBD09562A1A}">
      <dgm:prSet/>
      <dgm:spPr/>
      <dgm:t>
        <a:bodyPr/>
        <a:lstStyle/>
        <a:p>
          <a:endParaRPr lang="en-US"/>
        </a:p>
      </dgm:t>
    </dgm:pt>
    <dgm:pt modelId="{E681CF34-BFF3-44EE-A72E-7DE55CBDA18A}">
      <dgm:prSet phldrT="[Text]"/>
      <dgm:spPr/>
      <dgm:t>
        <a:bodyPr/>
        <a:lstStyle/>
        <a:p>
          <a:r>
            <a:rPr lang="en-US" dirty="0"/>
            <a:t>Figures</a:t>
          </a:r>
        </a:p>
      </dgm:t>
    </dgm:pt>
    <dgm:pt modelId="{3AF6411D-D928-46EA-917D-D12D45E8B94A}" type="parTrans" cxnId="{9D4C7C1B-FDD7-4464-A9F3-BC40541ACBDA}">
      <dgm:prSet/>
      <dgm:spPr/>
      <dgm:t>
        <a:bodyPr/>
        <a:lstStyle/>
        <a:p>
          <a:endParaRPr lang="en-US"/>
        </a:p>
      </dgm:t>
    </dgm:pt>
    <dgm:pt modelId="{34223B1F-5AAB-4F4A-9A76-14547358579D}" type="sibTrans" cxnId="{9D4C7C1B-FDD7-4464-A9F3-BC40541ACBDA}">
      <dgm:prSet/>
      <dgm:spPr/>
      <dgm:t>
        <a:bodyPr/>
        <a:lstStyle/>
        <a:p>
          <a:endParaRPr lang="en-US"/>
        </a:p>
      </dgm:t>
    </dgm:pt>
    <dgm:pt modelId="{ECF57F44-F003-42FB-93E3-1C4C99E83389}">
      <dgm:prSet phldrT="[Text]"/>
      <dgm:spPr/>
      <dgm:t>
        <a:bodyPr/>
        <a:lstStyle/>
        <a:p>
          <a:r>
            <a:rPr lang="en-US" dirty="0"/>
            <a:t>Tables</a:t>
          </a:r>
        </a:p>
      </dgm:t>
    </dgm:pt>
    <dgm:pt modelId="{51D2B27D-06E1-43CE-A83A-607E62A97092}" type="parTrans" cxnId="{6AF27A38-7AD6-493F-9FEC-FA5E22D5599C}">
      <dgm:prSet/>
      <dgm:spPr/>
      <dgm:t>
        <a:bodyPr/>
        <a:lstStyle/>
        <a:p>
          <a:endParaRPr lang="en-US"/>
        </a:p>
      </dgm:t>
    </dgm:pt>
    <dgm:pt modelId="{A5225E97-1921-4192-9D94-8DBF4CF354F9}" type="sibTrans" cxnId="{6AF27A38-7AD6-493F-9FEC-FA5E22D5599C}">
      <dgm:prSet/>
      <dgm:spPr/>
      <dgm:t>
        <a:bodyPr/>
        <a:lstStyle/>
        <a:p>
          <a:endParaRPr lang="en-US"/>
        </a:p>
      </dgm:t>
    </dgm:pt>
    <dgm:pt modelId="{A90F3F6A-C8A1-4207-BBFF-E1CC39A84BB5}" type="pres">
      <dgm:prSet presAssocID="{60C31828-5205-47B2-8D35-BABB234A56D3}" presName="Name0" presStyleCnt="0">
        <dgm:presLayoutVars>
          <dgm:dir/>
          <dgm:resizeHandles val="exact"/>
        </dgm:presLayoutVars>
      </dgm:prSet>
      <dgm:spPr/>
    </dgm:pt>
    <dgm:pt modelId="{F16FB365-BDDD-4910-84AB-01E52719B105}" type="pres">
      <dgm:prSet presAssocID="{C4F04612-2D21-4901-975A-0B62A3010D6D}" presName="compNode" presStyleCnt="0"/>
      <dgm:spPr/>
    </dgm:pt>
    <dgm:pt modelId="{5887C9B0-A1EB-47AC-AA4A-F3C8977236C3}" type="pres">
      <dgm:prSet presAssocID="{C4F04612-2D21-4901-975A-0B62A3010D6D}" presName="pict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23000" b="-23000"/>
          </a:stretch>
        </a:blipFill>
      </dgm:spPr>
      <dgm:extLst>
        <a:ext uri="{E40237B7-FDA0-4F09-8148-C483321AD2D9}">
          <dgm14:cNvPr xmlns:dgm14="http://schemas.microsoft.com/office/drawing/2010/diagram" id="0" name="" descr="Checklist"/>
        </a:ext>
      </dgm:extLst>
    </dgm:pt>
    <dgm:pt modelId="{2507876A-762B-4477-BF84-A9606292A8AD}" type="pres">
      <dgm:prSet presAssocID="{C4F04612-2D21-4901-975A-0B62A3010D6D}" presName="textRect" presStyleLbl="revTx" presStyleIdx="0" presStyleCnt="4">
        <dgm:presLayoutVars>
          <dgm:bulletEnabled val="1"/>
        </dgm:presLayoutVars>
      </dgm:prSet>
      <dgm:spPr/>
    </dgm:pt>
    <dgm:pt modelId="{DB80988F-3746-4E9A-A846-70AE81221269}" type="pres">
      <dgm:prSet presAssocID="{4586D51C-11C6-4DF8-A0E0-71B41226083F}" presName="sibTrans" presStyleLbl="sibTrans2D1" presStyleIdx="0" presStyleCnt="0"/>
      <dgm:spPr/>
    </dgm:pt>
    <dgm:pt modelId="{F9785C30-C8A6-42C5-B442-C47C8C5F8CD5}" type="pres">
      <dgm:prSet presAssocID="{271C4B39-4449-485A-A28B-1230C2B8F622}" presName="compNode" presStyleCnt="0"/>
      <dgm:spPr/>
    </dgm:pt>
    <dgm:pt modelId="{D84F1C2E-F750-4EF9-A6AD-2E05814B07D3}" type="pres">
      <dgm:prSet presAssocID="{271C4B39-4449-485A-A28B-1230C2B8F622}" presName="pict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23000" b="-23000"/>
          </a:stretch>
        </a:blipFill>
      </dgm:spPr>
      <dgm:extLst>
        <a:ext uri="{E40237B7-FDA0-4F09-8148-C483321AD2D9}">
          <dgm14:cNvPr xmlns:dgm14="http://schemas.microsoft.com/office/drawing/2010/diagram" id="0" name="" descr="Bar graph with upward trend"/>
        </a:ext>
      </dgm:extLst>
    </dgm:pt>
    <dgm:pt modelId="{7025352C-5227-4F64-9CC3-E0744B908B92}" type="pres">
      <dgm:prSet presAssocID="{271C4B39-4449-485A-A28B-1230C2B8F622}" presName="textRect" presStyleLbl="revTx" presStyleIdx="1" presStyleCnt="4">
        <dgm:presLayoutVars>
          <dgm:bulletEnabled val="1"/>
        </dgm:presLayoutVars>
      </dgm:prSet>
      <dgm:spPr/>
    </dgm:pt>
    <dgm:pt modelId="{B24E0498-156A-418F-8B55-63F41A435064}" type="pres">
      <dgm:prSet presAssocID="{EC9929DE-3C7A-4FDA-AE5C-204A01E6DE35}" presName="sibTrans" presStyleLbl="sibTrans2D1" presStyleIdx="0" presStyleCnt="0"/>
      <dgm:spPr/>
    </dgm:pt>
    <dgm:pt modelId="{7F8AD9DD-4D48-455F-A0C7-C9511F42FC11}" type="pres">
      <dgm:prSet presAssocID="{E681CF34-BFF3-44EE-A72E-7DE55CBDA18A}" presName="compNode" presStyleCnt="0"/>
      <dgm:spPr/>
    </dgm:pt>
    <dgm:pt modelId="{EA5A5B7F-BD95-453A-97DE-70E898659CA7}" type="pres">
      <dgm:prSet presAssocID="{E681CF34-BFF3-44EE-A72E-7DE55CBDA18A}" presName="pict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23000" b="-23000"/>
          </a:stretch>
        </a:blipFill>
      </dgm:spPr>
      <dgm:extLst>
        <a:ext uri="{E40237B7-FDA0-4F09-8148-C483321AD2D9}">
          <dgm14:cNvPr xmlns:dgm14="http://schemas.microsoft.com/office/drawing/2010/diagram" id="0" name="" descr="Brain"/>
        </a:ext>
      </dgm:extLst>
    </dgm:pt>
    <dgm:pt modelId="{185F4D13-71D9-41F8-9E54-0903E0CEE80A}" type="pres">
      <dgm:prSet presAssocID="{E681CF34-BFF3-44EE-A72E-7DE55CBDA18A}" presName="textRect" presStyleLbl="revTx" presStyleIdx="2" presStyleCnt="4">
        <dgm:presLayoutVars>
          <dgm:bulletEnabled val="1"/>
        </dgm:presLayoutVars>
      </dgm:prSet>
      <dgm:spPr/>
    </dgm:pt>
    <dgm:pt modelId="{23B9B3DC-22CF-4105-8DD3-CCE126A2F6C7}" type="pres">
      <dgm:prSet presAssocID="{34223B1F-5AAB-4F4A-9A76-14547358579D}" presName="sibTrans" presStyleLbl="sibTrans2D1" presStyleIdx="0" presStyleCnt="0"/>
      <dgm:spPr/>
    </dgm:pt>
    <dgm:pt modelId="{15BC6C29-392E-4EF8-8F35-893DD1A3EE08}" type="pres">
      <dgm:prSet presAssocID="{ECF57F44-F003-42FB-93E3-1C4C99E83389}" presName="compNode" presStyleCnt="0"/>
      <dgm:spPr/>
    </dgm:pt>
    <dgm:pt modelId="{B79A5EE6-3A97-4700-A7B1-4EC56BD8FE88}" type="pres">
      <dgm:prSet presAssocID="{ECF57F44-F003-42FB-93E3-1C4C99E83389}" presName="pictRect" presStyleLbl="node1" presStyleIdx="3" presStyleCnt="4" custLinFactNeighborX="210" custLinFactNeighborY="-707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23000" b="-23000"/>
          </a:stretch>
        </a:blipFill>
      </dgm:spPr>
      <dgm:extLst>
        <a:ext uri="{E40237B7-FDA0-4F09-8148-C483321AD2D9}">
          <dgm14:cNvPr xmlns:dgm14="http://schemas.microsoft.com/office/drawing/2010/diagram" id="0" name="" descr="Daily calendar"/>
        </a:ext>
      </dgm:extLst>
    </dgm:pt>
    <dgm:pt modelId="{0593E6DD-481E-43E5-B248-74367727C6AF}" type="pres">
      <dgm:prSet presAssocID="{ECF57F44-F003-42FB-93E3-1C4C99E83389}" presName="textRect" presStyleLbl="revTx" presStyleIdx="3" presStyleCnt="4">
        <dgm:presLayoutVars>
          <dgm:bulletEnabled val="1"/>
        </dgm:presLayoutVars>
      </dgm:prSet>
      <dgm:spPr/>
    </dgm:pt>
  </dgm:ptLst>
  <dgm:cxnLst>
    <dgm:cxn modelId="{F8B2AA04-B151-400C-B42E-BFF545D14AC1}" type="presOf" srcId="{4586D51C-11C6-4DF8-A0E0-71B41226083F}" destId="{DB80988F-3746-4E9A-A846-70AE81221269}" srcOrd="0" destOrd="0" presId="urn:microsoft.com/office/officeart/2005/8/layout/pList1"/>
    <dgm:cxn modelId="{9D4C7C1B-FDD7-4464-A9F3-BC40541ACBDA}" srcId="{60C31828-5205-47B2-8D35-BABB234A56D3}" destId="{E681CF34-BFF3-44EE-A72E-7DE55CBDA18A}" srcOrd="2" destOrd="0" parTransId="{3AF6411D-D928-46EA-917D-D12D45E8B94A}" sibTransId="{34223B1F-5AAB-4F4A-9A76-14547358579D}"/>
    <dgm:cxn modelId="{5E14BC22-568F-4FFD-BCCD-DC9282A7B422}" type="presOf" srcId="{34223B1F-5AAB-4F4A-9A76-14547358579D}" destId="{23B9B3DC-22CF-4105-8DD3-CCE126A2F6C7}" srcOrd="0" destOrd="0" presId="urn:microsoft.com/office/officeart/2005/8/layout/pList1"/>
    <dgm:cxn modelId="{6AF27A38-7AD6-493F-9FEC-FA5E22D5599C}" srcId="{60C31828-5205-47B2-8D35-BABB234A56D3}" destId="{ECF57F44-F003-42FB-93E3-1C4C99E83389}" srcOrd="3" destOrd="0" parTransId="{51D2B27D-06E1-43CE-A83A-607E62A97092}" sibTransId="{A5225E97-1921-4192-9D94-8DBF4CF354F9}"/>
    <dgm:cxn modelId="{D9101A67-8E09-41A6-ABB2-90E84539792A}" srcId="{60C31828-5205-47B2-8D35-BABB234A56D3}" destId="{C4F04612-2D21-4901-975A-0B62A3010D6D}" srcOrd="0" destOrd="0" parTransId="{E73FC8F9-CCFA-40B9-8DCC-05939BB21417}" sibTransId="{4586D51C-11C6-4DF8-A0E0-71B41226083F}"/>
    <dgm:cxn modelId="{F995204D-900A-4D2C-A5F9-D1BC04DD67C9}" type="presOf" srcId="{C4F04612-2D21-4901-975A-0B62A3010D6D}" destId="{2507876A-762B-4477-BF84-A9606292A8AD}" srcOrd="0" destOrd="0" presId="urn:microsoft.com/office/officeart/2005/8/layout/pList1"/>
    <dgm:cxn modelId="{B147F876-34D3-4B09-B68D-52D53FA52005}" type="presOf" srcId="{271C4B39-4449-485A-A28B-1230C2B8F622}" destId="{7025352C-5227-4F64-9CC3-E0744B908B92}" srcOrd="0" destOrd="0" presId="urn:microsoft.com/office/officeart/2005/8/layout/pList1"/>
    <dgm:cxn modelId="{90054D77-D477-4746-9237-8F26548FB582}" type="presOf" srcId="{ECF57F44-F003-42FB-93E3-1C4C99E83389}" destId="{0593E6DD-481E-43E5-B248-74367727C6AF}" srcOrd="0" destOrd="0" presId="urn:microsoft.com/office/officeart/2005/8/layout/pList1"/>
    <dgm:cxn modelId="{AEFFAA7F-ADA5-4CF2-AABD-E98D05E9CF82}" type="presOf" srcId="{EC9929DE-3C7A-4FDA-AE5C-204A01E6DE35}" destId="{B24E0498-156A-418F-8B55-63F41A435064}" srcOrd="0" destOrd="0" presId="urn:microsoft.com/office/officeart/2005/8/layout/pList1"/>
    <dgm:cxn modelId="{6DFAE4B8-25B7-4110-B93B-7EBD09562A1A}" srcId="{60C31828-5205-47B2-8D35-BABB234A56D3}" destId="{271C4B39-4449-485A-A28B-1230C2B8F622}" srcOrd="1" destOrd="0" parTransId="{A8874C39-50B4-4161-97A0-15AC82D98B30}" sibTransId="{EC9929DE-3C7A-4FDA-AE5C-204A01E6DE35}"/>
    <dgm:cxn modelId="{3F25D4CD-0D34-4719-9776-4D339E6A656F}" type="presOf" srcId="{E681CF34-BFF3-44EE-A72E-7DE55CBDA18A}" destId="{185F4D13-71D9-41F8-9E54-0903E0CEE80A}" srcOrd="0" destOrd="0" presId="urn:microsoft.com/office/officeart/2005/8/layout/pList1"/>
    <dgm:cxn modelId="{BB85D3F2-906A-4CBF-8FA8-CE55C94745C8}" type="presOf" srcId="{60C31828-5205-47B2-8D35-BABB234A56D3}" destId="{A90F3F6A-C8A1-4207-BBFF-E1CC39A84BB5}" srcOrd="0" destOrd="0" presId="urn:microsoft.com/office/officeart/2005/8/layout/pList1"/>
    <dgm:cxn modelId="{80AA662F-357C-4472-9BAB-2099AFFE069C}" type="presParOf" srcId="{A90F3F6A-C8A1-4207-BBFF-E1CC39A84BB5}" destId="{F16FB365-BDDD-4910-84AB-01E52719B105}" srcOrd="0" destOrd="0" presId="urn:microsoft.com/office/officeart/2005/8/layout/pList1"/>
    <dgm:cxn modelId="{4A7E1148-F22B-4D85-BD53-39A80E55415F}" type="presParOf" srcId="{F16FB365-BDDD-4910-84AB-01E52719B105}" destId="{5887C9B0-A1EB-47AC-AA4A-F3C8977236C3}" srcOrd="0" destOrd="0" presId="urn:microsoft.com/office/officeart/2005/8/layout/pList1"/>
    <dgm:cxn modelId="{EAEE36A5-1792-447B-AB24-B3BB8168494D}" type="presParOf" srcId="{F16FB365-BDDD-4910-84AB-01E52719B105}" destId="{2507876A-762B-4477-BF84-A9606292A8AD}" srcOrd="1" destOrd="0" presId="urn:microsoft.com/office/officeart/2005/8/layout/pList1"/>
    <dgm:cxn modelId="{F4CCBE5F-43D0-4F20-ACC1-CB8FB495AEF6}" type="presParOf" srcId="{A90F3F6A-C8A1-4207-BBFF-E1CC39A84BB5}" destId="{DB80988F-3746-4E9A-A846-70AE81221269}" srcOrd="1" destOrd="0" presId="urn:microsoft.com/office/officeart/2005/8/layout/pList1"/>
    <dgm:cxn modelId="{9A672F2D-C7A5-493D-A4B7-A1C2995E23C7}" type="presParOf" srcId="{A90F3F6A-C8A1-4207-BBFF-E1CC39A84BB5}" destId="{F9785C30-C8A6-42C5-B442-C47C8C5F8CD5}" srcOrd="2" destOrd="0" presId="urn:microsoft.com/office/officeart/2005/8/layout/pList1"/>
    <dgm:cxn modelId="{D6FEE3F5-A4C8-41D1-89DB-8241B4AB092F}" type="presParOf" srcId="{F9785C30-C8A6-42C5-B442-C47C8C5F8CD5}" destId="{D84F1C2E-F750-4EF9-A6AD-2E05814B07D3}" srcOrd="0" destOrd="0" presId="urn:microsoft.com/office/officeart/2005/8/layout/pList1"/>
    <dgm:cxn modelId="{277F70F3-3614-4C65-B56D-E256C7621C17}" type="presParOf" srcId="{F9785C30-C8A6-42C5-B442-C47C8C5F8CD5}" destId="{7025352C-5227-4F64-9CC3-E0744B908B92}" srcOrd="1" destOrd="0" presId="urn:microsoft.com/office/officeart/2005/8/layout/pList1"/>
    <dgm:cxn modelId="{E5D82635-8BA1-4F12-9683-C50A5D7FE591}" type="presParOf" srcId="{A90F3F6A-C8A1-4207-BBFF-E1CC39A84BB5}" destId="{B24E0498-156A-418F-8B55-63F41A435064}" srcOrd="3" destOrd="0" presId="urn:microsoft.com/office/officeart/2005/8/layout/pList1"/>
    <dgm:cxn modelId="{1590115A-4A4B-4739-BFEB-38BE93FB8465}" type="presParOf" srcId="{A90F3F6A-C8A1-4207-BBFF-E1CC39A84BB5}" destId="{7F8AD9DD-4D48-455F-A0C7-C9511F42FC11}" srcOrd="4" destOrd="0" presId="urn:microsoft.com/office/officeart/2005/8/layout/pList1"/>
    <dgm:cxn modelId="{11E9A396-FD9E-476E-868A-0B89E4D5942B}" type="presParOf" srcId="{7F8AD9DD-4D48-455F-A0C7-C9511F42FC11}" destId="{EA5A5B7F-BD95-453A-97DE-70E898659CA7}" srcOrd="0" destOrd="0" presId="urn:microsoft.com/office/officeart/2005/8/layout/pList1"/>
    <dgm:cxn modelId="{B83F35D7-7878-49B9-88E4-932516FC2B94}" type="presParOf" srcId="{7F8AD9DD-4D48-455F-A0C7-C9511F42FC11}" destId="{185F4D13-71D9-41F8-9E54-0903E0CEE80A}" srcOrd="1" destOrd="0" presId="urn:microsoft.com/office/officeart/2005/8/layout/pList1"/>
    <dgm:cxn modelId="{63374A16-74C3-4F80-8575-179CE39ADE9E}" type="presParOf" srcId="{A90F3F6A-C8A1-4207-BBFF-E1CC39A84BB5}" destId="{23B9B3DC-22CF-4105-8DD3-CCE126A2F6C7}" srcOrd="5" destOrd="0" presId="urn:microsoft.com/office/officeart/2005/8/layout/pList1"/>
    <dgm:cxn modelId="{E183A4DF-FE36-4F7D-886A-ABB8F158E82F}" type="presParOf" srcId="{A90F3F6A-C8A1-4207-BBFF-E1CC39A84BB5}" destId="{15BC6C29-392E-4EF8-8F35-893DD1A3EE08}" srcOrd="6" destOrd="0" presId="urn:microsoft.com/office/officeart/2005/8/layout/pList1"/>
    <dgm:cxn modelId="{F394D4FB-9D87-48F2-9FA6-4C37BABFB461}" type="presParOf" srcId="{15BC6C29-392E-4EF8-8F35-893DD1A3EE08}" destId="{B79A5EE6-3A97-4700-A7B1-4EC56BD8FE88}" srcOrd="0" destOrd="0" presId="urn:microsoft.com/office/officeart/2005/8/layout/pList1"/>
    <dgm:cxn modelId="{BC523057-0450-4BE1-B1F3-F76641F848A2}" type="presParOf" srcId="{15BC6C29-392E-4EF8-8F35-893DD1A3EE08}" destId="{0593E6DD-481E-43E5-B248-74367727C6AF}"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8D5043-4FF8-41AE-9C22-C79AA6302435}">
      <dsp:nvSpPr>
        <dsp:cNvPr id="0" name=""/>
        <dsp:cNvSpPr/>
      </dsp:nvSpPr>
      <dsp:spPr>
        <a:xfrm>
          <a:off x="0" y="31779"/>
          <a:ext cx="10515600" cy="98338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What is an I/EP?</a:t>
          </a:r>
        </a:p>
      </dsp:txBody>
      <dsp:txXfrm>
        <a:off x="48005" y="79784"/>
        <a:ext cx="10419590" cy="887374"/>
      </dsp:txXfrm>
    </dsp:sp>
    <dsp:sp modelId="{D8E9CEC6-C75F-4903-9559-5BD991628553}">
      <dsp:nvSpPr>
        <dsp:cNvPr id="0" name=""/>
        <dsp:cNvSpPr/>
      </dsp:nvSpPr>
      <dsp:spPr>
        <a:xfrm>
          <a:off x="0" y="1133244"/>
          <a:ext cx="10515600" cy="983384"/>
        </a:xfrm>
        <a:prstGeom prst="roundRect">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Exploring your I/EP Idea</a:t>
          </a:r>
          <a:endParaRPr lang="en-US" sz="4100" kern="1200" dirty="0"/>
        </a:p>
      </dsp:txBody>
      <dsp:txXfrm>
        <a:off x="48005" y="1181249"/>
        <a:ext cx="10419590" cy="887374"/>
      </dsp:txXfrm>
    </dsp:sp>
    <dsp:sp modelId="{6AE3B12A-6AED-4F1A-86F7-B940A52650FF}">
      <dsp:nvSpPr>
        <dsp:cNvPr id="0" name=""/>
        <dsp:cNvSpPr/>
      </dsp:nvSpPr>
      <dsp:spPr>
        <a:xfrm>
          <a:off x="0" y="2234709"/>
          <a:ext cx="10515600" cy="983384"/>
        </a:xfrm>
        <a:prstGeom prst="roundRect">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Writing an I/EP</a:t>
          </a:r>
          <a:endParaRPr lang="en-US" sz="4100" kern="1200" dirty="0"/>
        </a:p>
      </dsp:txBody>
      <dsp:txXfrm>
        <a:off x="48005" y="2282714"/>
        <a:ext cx="10419590" cy="887374"/>
      </dsp:txXfrm>
    </dsp:sp>
    <dsp:sp modelId="{2E4F7278-9F18-4D21-B862-4985FEDC6895}">
      <dsp:nvSpPr>
        <dsp:cNvPr id="0" name=""/>
        <dsp:cNvSpPr/>
      </dsp:nvSpPr>
      <dsp:spPr>
        <a:xfrm>
          <a:off x="0" y="3336174"/>
          <a:ext cx="10515600" cy="983384"/>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Submitting your I/EP</a:t>
          </a:r>
          <a:endParaRPr lang="en-US" sz="4100" kern="1200" dirty="0"/>
        </a:p>
      </dsp:txBody>
      <dsp:txXfrm>
        <a:off x="48005" y="3384179"/>
        <a:ext cx="10419590" cy="8873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87C9B0-A1EB-47AC-AA4A-F3C8977236C3}">
      <dsp:nvSpPr>
        <dsp:cNvPr id="0" name=""/>
        <dsp:cNvSpPr/>
      </dsp:nvSpPr>
      <dsp:spPr>
        <a:xfrm>
          <a:off x="3916" y="229992"/>
          <a:ext cx="1863965" cy="1284272"/>
        </a:xfrm>
        <a:prstGeom prst="round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07876A-762B-4477-BF84-A9606292A8AD}">
      <dsp:nvSpPr>
        <dsp:cNvPr id="0" name=""/>
        <dsp:cNvSpPr/>
      </dsp:nvSpPr>
      <dsp:spPr>
        <a:xfrm>
          <a:off x="3916" y="1514264"/>
          <a:ext cx="1863965" cy="691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pPr>
          <a:r>
            <a:rPr lang="en-US" sz="2200" kern="1200" dirty="0"/>
            <a:t>Bulleted Lists</a:t>
          </a:r>
        </a:p>
      </dsp:txBody>
      <dsp:txXfrm>
        <a:off x="3916" y="1514264"/>
        <a:ext cx="1863965" cy="691531"/>
      </dsp:txXfrm>
    </dsp:sp>
    <dsp:sp modelId="{D84F1C2E-F750-4EF9-A6AD-2E05814B07D3}">
      <dsp:nvSpPr>
        <dsp:cNvPr id="0" name=""/>
        <dsp:cNvSpPr/>
      </dsp:nvSpPr>
      <dsp:spPr>
        <a:xfrm>
          <a:off x="2054357" y="229992"/>
          <a:ext cx="1863965" cy="1284272"/>
        </a:xfrm>
        <a:prstGeom prst="round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25352C-5227-4F64-9CC3-E0744B908B92}">
      <dsp:nvSpPr>
        <dsp:cNvPr id="0" name=""/>
        <dsp:cNvSpPr/>
      </dsp:nvSpPr>
      <dsp:spPr>
        <a:xfrm>
          <a:off x="2054357" y="1514264"/>
          <a:ext cx="1863965" cy="691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pPr>
          <a:r>
            <a:rPr lang="en-US" sz="2200" kern="1200" dirty="0"/>
            <a:t>Graphs</a:t>
          </a:r>
        </a:p>
      </dsp:txBody>
      <dsp:txXfrm>
        <a:off x="2054357" y="1514264"/>
        <a:ext cx="1863965" cy="691531"/>
      </dsp:txXfrm>
    </dsp:sp>
    <dsp:sp modelId="{EA5A5B7F-BD95-453A-97DE-70E898659CA7}">
      <dsp:nvSpPr>
        <dsp:cNvPr id="0" name=""/>
        <dsp:cNvSpPr/>
      </dsp:nvSpPr>
      <dsp:spPr>
        <a:xfrm>
          <a:off x="4104798" y="229992"/>
          <a:ext cx="1863965" cy="1284272"/>
        </a:xfrm>
        <a:prstGeom prst="round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5F4D13-71D9-41F8-9E54-0903E0CEE80A}">
      <dsp:nvSpPr>
        <dsp:cNvPr id="0" name=""/>
        <dsp:cNvSpPr/>
      </dsp:nvSpPr>
      <dsp:spPr>
        <a:xfrm>
          <a:off x="4104798" y="1514264"/>
          <a:ext cx="1863965" cy="691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pPr>
          <a:r>
            <a:rPr lang="en-US" sz="2200" kern="1200" dirty="0"/>
            <a:t>Figures</a:t>
          </a:r>
        </a:p>
      </dsp:txBody>
      <dsp:txXfrm>
        <a:off x="4104798" y="1514264"/>
        <a:ext cx="1863965" cy="691531"/>
      </dsp:txXfrm>
    </dsp:sp>
    <dsp:sp modelId="{B79A5EE6-3A97-4700-A7B1-4EC56BD8FE88}">
      <dsp:nvSpPr>
        <dsp:cNvPr id="0" name=""/>
        <dsp:cNvSpPr/>
      </dsp:nvSpPr>
      <dsp:spPr>
        <a:xfrm>
          <a:off x="6159153" y="139116"/>
          <a:ext cx="1863965" cy="1284272"/>
        </a:xfrm>
        <a:prstGeom prst="round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93E6DD-481E-43E5-B248-74367727C6AF}">
      <dsp:nvSpPr>
        <dsp:cNvPr id="0" name=""/>
        <dsp:cNvSpPr/>
      </dsp:nvSpPr>
      <dsp:spPr>
        <a:xfrm>
          <a:off x="6155239" y="1514264"/>
          <a:ext cx="1863965" cy="691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pPr>
          <a:r>
            <a:rPr lang="en-US" sz="2200" kern="1200" dirty="0"/>
            <a:t>Tables</a:t>
          </a:r>
        </a:p>
      </dsp:txBody>
      <dsp:txXfrm>
        <a:off x="6155239" y="1514264"/>
        <a:ext cx="1863965" cy="69153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C0EC3B-1434-4AD0-8577-8683769708CB}" type="datetimeFigureOut">
              <a:rPr lang="en-US" smtClean="0"/>
              <a:t>10/13/2025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C6CA77-4638-471B-93EF-7BDAC8686E43}" type="slidenum">
              <a:rPr lang="en-US" smtClean="0"/>
              <a:t>‹#›</a:t>
            </a:fld>
            <a:endParaRPr lang="en-US"/>
          </a:p>
        </p:txBody>
      </p:sp>
    </p:spTree>
    <p:extLst>
      <p:ext uri="{BB962C8B-B14F-4D97-AF65-F5344CB8AC3E}">
        <p14:creationId xmlns:p14="http://schemas.microsoft.com/office/powerpoint/2010/main" val="1067658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C6CA77-4638-471B-93EF-7BDAC8686E43}" type="slidenum">
              <a:rPr lang="en-US" smtClean="0"/>
              <a:t>2</a:t>
            </a:fld>
            <a:endParaRPr lang="en-US"/>
          </a:p>
        </p:txBody>
      </p:sp>
    </p:spTree>
    <p:extLst>
      <p:ext uri="{BB962C8B-B14F-4D97-AF65-F5344CB8AC3E}">
        <p14:creationId xmlns:p14="http://schemas.microsoft.com/office/powerpoint/2010/main" val="1573284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C6CA77-4638-471B-93EF-7BDAC8686E43}" type="slidenum">
              <a:rPr lang="en-US" smtClean="0"/>
              <a:t>3</a:t>
            </a:fld>
            <a:endParaRPr lang="en-US"/>
          </a:p>
        </p:txBody>
      </p:sp>
    </p:spTree>
    <p:extLst>
      <p:ext uri="{BB962C8B-B14F-4D97-AF65-F5344CB8AC3E}">
        <p14:creationId xmlns:p14="http://schemas.microsoft.com/office/powerpoint/2010/main" val="2881751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This will be a practical hands-on and interactive presentation. Participants will have the opportunity to go through and participate in the full process of determining a suitable I/EP topic and the suggested processes involved in developing the manuscript. Participants are encouraged to bring ideas of future I/EP that they intend to write with them. Such ideas may be become the topic of the interactive session. First, we will work through the process of exploring an idea for an I/EP, identifying the target audience, conducting and environmental scan, and clarifying the purpose. Next, we will address the writing process and the differences from typical academic writing. We will discuss strategies for writing clearly and concisely for the target audience. The session will include didactic content as well as “hands on” activities in which attendees can begin the initial steps of developing their own I/EPs.</a:t>
            </a:r>
            <a:endParaRPr lang="en-US" dirty="0"/>
          </a:p>
        </p:txBody>
      </p:sp>
      <p:sp>
        <p:nvSpPr>
          <p:cNvPr id="4" name="Slide Number Placeholder 3"/>
          <p:cNvSpPr>
            <a:spLocks noGrp="1"/>
          </p:cNvSpPr>
          <p:nvPr>
            <p:ph type="sldNum" sz="quarter" idx="5"/>
          </p:nvPr>
        </p:nvSpPr>
        <p:spPr/>
        <p:txBody>
          <a:bodyPr/>
          <a:lstStyle/>
          <a:p>
            <a:fld id="{2FC6CA77-4638-471B-93EF-7BDAC8686E43}" type="slidenum">
              <a:rPr lang="en-US" smtClean="0"/>
              <a:t>4</a:t>
            </a:fld>
            <a:endParaRPr lang="en-US"/>
          </a:p>
        </p:txBody>
      </p:sp>
    </p:spTree>
    <p:extLst>
      <p:ext uri="{BB962C8B-B14F-4D97-AF65-F5344CB8AC3E}">
        <p14:creationId xmlns:p14="http://schemas.microsoft.com/office/powerpoint/2010/main" val="657368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Communications Committee pre-screen is not required to submit, nor does it guarantee acceptance</a:t>
            </a:r>
          </a:p>
        </p:txBody>
      </p:sp>
      <p:sp>
        <p:nvSpPr>
          <p:cNvPr id="4" name="Slide Number Placeholder 3"/>
          <p:cNvSpPr>
            <a:spLocks noGrp="1"/>
          </p:cNvSpPr>
          <p:nvPr>
            <p:ph type="sldNum" sz="quarter" idx="5"/>
          </p:nvPr>
        </p:nvSpPr>
        <p:spPr/>
        <p:txBody>
          <a:bodyPr/>
          <a:lstStyle/>
          <a:p>
            <a:fld id="{2FC6CA77-4638-471B-93EF-7BDAC8686E43}" type="slidenum">
              <a:rPr lang="en-US" smtClean="0"/>
              <a:t>12</a:t>
            </a:fld>
            <a:endParaRPr lang="en-US"/>
          </a:p>
        </p:txBody>
      </p:sp>
    </p:spTree>
    <p:extLst>
      <p:ext uri="{BB962C8B-B14F-4D97-AF65-F5344CB8AC3E}">
        <p14:creationId xmlns:p14="http://schemas.microsoft.com/office/powerpoint/2010/main" val="1356895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writing process and the differences from typical academic writing. We will discuss strategies for writing clearly and concisely for the target audience</a:t>
            </a:r>
            <a:endParaRPr lang="en-US" dirty="0"/>
          </a:p>
        </p:txBody>
      </p:sp>
      <p:sp>
        <p:nvSpPr>
          <p:cNvPr id="4" name="Slide Number Placeholder 3"/>
          <p:cNvSpPr>
            <a:spLocks noGrp="1"/>
          </p:cNvSpPr>
          <p:nvPr>
            <p:ph type="sldNum" sz="quarter" idx="5"/>
          </p:nvPr>
        </p:nvSpPr>
        <p:spPr/>
        <p:txBody>
          <a:bodyPr/>
          <a:lstStyle/>
          <a:p>
            <a:fld id="{2FC6CA77-4638-471B-93EF-7BDAC8686E43}" type="slidenum">
              <a:rPr lang="en-US" smtClean="0"/>
              <a:t>15</a:t>
            </a:fld>
            <a:endParaRPr lang="en-US"/>
          </a:p>
        </p:txBody>
      </p:sp>
    </p:spTree>
    <p:extLst>
      <p:ext uri="{BB962C8B-B14F-4D97-AF65-F5344CB8AC3E}">
        <p14:creationId xmlns:p14="http://schemas.microsoft.com/office/powerpoint/2010/main" val="4018578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Alison</a:t>
            </a:r>
          </a:p>
        </p:txBody>
      </p:sp>
      <p:sp>
        <p:nvSpPr>
          <p:cNvPr id="4" name="Slide Number Placeholder 3"/>
          <p:cNvSpPr>
            <a:spLocks noGrp="1"/>
          </p:cNvSpPr>
          <p:nvPr>
            <p:ph type="sldNum" sz="quarter" idx="5"/>
          </p:nvPr>
        </p:nvSpPr>
        <p:spPr/>
        <p:txBody>
          <a:bodyPr/>
          <a:lstStyle/>
          <a:p>
            <a:fld id="{2FC6CA77-4638-471B-93EF-7BDAC8686E43}" type="slidenum">
              <a:rPr lang="en-US" smtClean="0"/>
              <a:t>26</a:t>
            </a:fld>
            <a:endParaRPr lang="en-US"/>
          </a:p>
        </p:txBody>
      </p:sp>
    </p:spTree>
    <p:extLst>
      <p:ext uri="{BB962C8B-B14F-4D97-AF65-F5344CB8AC3E}">
        <p14:creationId xmlns:p14="http://schemas.microsoft.com/office/powerpoint/2010/main" val="1658039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may be good, and even pre-clearance with chairs does not guarantee acceptance – quality and content/adherence to format are still required</a:t>
            </a:r>
          </a:p>
          <a:p>
            <a:r>
              <a:rPr lang="en-US" dirty="0"/>
              <a:t>Chair is not responsible for editing</a:t>
            </a:r>
          </a:p>
          <a:p>
            <a:endParaRPr lang="en-US" dirty="0"/>
          </a:p>
        </p:txBody>
      </p:sp>
      <p:sp>
        <p:nvSpPr>
          <p:cNvPr id="4" name="Slide Number Placeholder 3"/>
          <p:cNvSpPr>
            <a:spLocks noGrp="1"/>
          </p:cNvSpPr>
          <p:nvPr>
            <p:ph type="sldNum" sz="quarter" idx="5"/>
          </p:nvPr>
        </p:nvSpPr>
        <p:spPr/>
        <p:txBody>
          <a:bodyPr/>
          <a:lstStyle/>
          <a:p>
            <a:fld id="{2FC6CA77-4638-471B-93EF-7BDAC8686E43}" type="slidenum">
              <a:rPr lang="en-US" smtClean="0"/>
              <a:t>27</a:t>
            </a:fld>
            <a:endParaRPr lang="en-US"/>
          </a:p>
        </p:txBody>
      </p:sp>
    </p:spTree>
    <p:extLst>
      <p:ext uri="{BB962C8B-B14F-4D97-AF65-F5344CB8AC3E}">
        <p14:creationId xmlns:p14="http://schemas.microsoft.com/office/powerpoint/2010/main" val="2869154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Alison</a:t>
            </a:r>
          </a:p>
          <a:p>
            <a:endParaRPr lang="en-US" dirty="0"/>
          </a:p>
          <a:p>
            <a:r>
              <a:rPr lang="en-US" dirty="0"/>
              <a:t>*This is the same info that is on the checklist about developing an I/EP – and also how we evaluate</a:t>
            </a:r>
          </a:p>
          <a:p>
            <a:endParaRPr lang="en-US" dirty="0"/>
          </a:p>
          <a:p>
            <a:r>
              <a:rPr lang="en-US" dirty="0"/>
              <a:t>Addresses a relevant rehabilitation topic</a:t>
            </a:r>
          </a:p>
          <a:p>
            <a:r>
              <a:rPr lang="en-US" dirty="0"/>
              <a:t>Based on up-to-date evidence</a:t>
            </a:r>
          </a:p>
          <a:p>
            <a:r>
              <a:rPr lang="en-US" dirty="0"/>
              <a:t>Has a clearly defined target audience</a:t>
            </a:r>
          </a:p>
          <a:p>
            <a:r>
              <a:rPr lang="en-US" dirty="0"/>
              <a:t>Has a simple, easy-to-remember, and clinically relevant message</a:t>
            </a:r>
          </a:p>
          <a:p>
            <a:r>
              <a:rPr lang="en-US" dirty="0"/>
              <a:t>Does not duplicate information that is readily available elsewhere</a:t>
            </a:r>
          </a:p>
          <a:p>
            <a:r>
              <a:rPr lang="en-US" dirty="0"/>
              <a:t>Clear writing with short sentences at the appropriate reading level</a:t>
            </a:r>
          </a:p>
          <a:p>
            <a:r>
              <a:rPr lang="en-US" dirty="0"/>
              <a:t>Incorporates bulleted lists, figures, and tables</a:t>
            </a:r>
          </a:p>
          <a:p>
            <a:endParaRPr lang="en-US" dirty="0"/>
          </a:p>
        </p:txBody>
      </p:sp>
      <p:sp>
        <p:nvSpPr>
          <p:cNvPr id="4" name="Slide Number Placeholder 3"/>
          <p:cNvSpPr>
            <a:spLocks noGrp="1"/>
          </p:cNvSpPr>
          <p:nvPr>
            <p:ph type="sldNum" sz="quarter" idx="5"/>
          </p:nvPr>
        </p:nvSpPr>
        <p:spPr/>
        <p:txBody>
          <a:bodyPr/>
          <a:lstStyle/>
          <a:p>
            <a:fld id="{2FC6CA77-4638-471B-93EF-7BDAC8686E43}" type="slidenum">
              <a:rPr lang="en-US" smtClean="0"/>
              <a:t>28</a:t>
            </a:fld>
            <a:endParaRPr lang="en-US"/>
          </a:p>
        </p:txBody>
      </p:sp>
    </p:spTree>
    <p:extLst>
      <p:ext uri="{BB962C8B-B14F-4D97-AF65-F5344CB8AC3E}">
        <p14:creationId xmlns:p14="http://schemas.microsoft.com/office/powerpoint/2010/main" val="1263226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ACRM</a:t>
            </a:r>
            <a:r>
              <a:rPr lang="en-US" baseline="0" dirty="0"/>
              <a:t> Annual Conference Logo</a:t>
            </a:r>
            <a:endParaRPr lang="en-US" dirty="0"/>
          </a:p>
        </p:txBody>
      </p:sp>
      <p:sp>
        <p:nvSpPr>
          <p:cNvPr id="4" name="Slide Number Placeholder 3"/>
          <p:cNvSpPr>
            <a:spLocks noGrp="1"/>
          </p:cNvSpPr>
          <p:nvPr>
            <p:ph type="sldNum" sz="quarter" idx="5"/>
          </p:nvPr>
        </p:nvSpPr>
        <p:spPr/>
        <p:txBody>
          <a:bodyPr/>
          <a:lstStyle/>
          <a:p>
            <a:fld id="{2FC6CA77-4638-471B-93EF-7BDAC8686E43}" type="slidenum">
              <a:rPr lang="en-US" smtClean="0"/>
              <a:t>32</a:t>
            </a:fld>
            <a:endParaRPr lang="en-US"/>
          </a:p>
        </p:txBody>
      </p:sp>
    </p:spTree>
    <p:extLst>
      <p:ext uri="{BB962C8B-B14F-4D97-AF65-F5344CB8AC3E}">
        <p14:creationId xmlns:p14="http://schemas.microsoft.com/office/powerpoint/2010/main" val="38224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901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ea typeface="ＭＳ Ｐゴシック" pitchFamily="-84" charset="-128"/>
              </a:rPr>
              <a:t> </a:t>
            </a:r>
          </a:p>
          <a:p>
            <a:pPr eaLnBrk="1" hangingPunct="1">
              <a:spcBef>
                <a:spcPct val="0"/>
              </a:spcBef>
            </a:pPr>
            <a:endParaRPr lang="en-US" dirty="0">
              <a:ea typeface="ＭＳ Ｐゴシック" pitchFamily="-84" charset="-128"/>
            </a:endParaRPr>
          </a:p>
        </p:txBody>
      </p:sp>
      <p:sp>
        <p:nvSpPr>
          <p:cNvPr id="29901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rgbClr val="000000"/>
                </a:solidFill>
                <a:latin typeface="Arial" panose="020B0604020202020204" pitchFamily="34" charset="0"/>
                <a:ea typeface="ヒラギノ角ゴ ProN W3" pitchFamily="-84" charset="-128"/>
                <a:sym typeface="Arial" panose="020B0604020202020204" pitchFamily="34" charset="0"/>
              </a:defRPr>
            </a:lvl1pPr>
            <a:lvl2pPr marL="742950" indent="-285750" eaLnBrk="0" hangingPunct="0">
              <a:defRPr sz="1200">
                <a:solidFill>
                  <a:srgbClr val="000000"/>
                </a:solidFill>
                <a:latin typeface="Arial" panose="020B0604020202020204" pitchFamily="34" charset="0"/>
                <a:ea typeface="ヒラギノ角ゴ ProN W3" pitchFamily="-84" charset="-128"/>
                <a:sym typeface="Arial" panose="020B0604020202020204" pitchFamily="34" charset="0"/>
              </a:defRPr>
            </a:lvl2pPr>
            <a:lvl3pPr marL="1143000" indent="-228600" eaLnBrk="0" hangingPunct="0">
              <a:defRPr sz="1200">
                <a:solidFill>
                  <a:srgbClr val="000000"/>
                </a:solidFill>
                <a:latin typeface="Arial" panose="020B0604020202020204" pitchFamily="34" charset="0"/>
                <a:ea typeface="ヒラギノ角ゴ ProN W3" pitchFamily="-84" charset="-128"/>
                <a:sym typeface="Arial" panose="020B0604020202020204" pitchFamily="34" charset="0"/>
              </a:defRPr>
            </a:lvl3pPr>
            <a:lvl4pPr marL="1600200" indent="-228600" eaLnBrk="0" hangingPunct="0">
              <a:defRPr sz="1200">
                <a:solidFill>
                  <a:srgbClr val="000000"/>
                </a:solidFill>
                <a:latin typeface="Arial" panose="020B0604020202020204" pitchFamily="34" charset="0"/>
                <a:ea typeface="ヒラギノ角ゴ ProN W3" pitchFamily="-84" charset="-128"/>
                <a:sym typeface="Arial" panose="020B0604020202020204" pitchFamily="34" charset="0"/>
              </a:defRPr>
            </a:lvl4pPr>
            <a:lvl5pPr marL="2057400" indent="-228600" eaLnBrk="0" hangingPunct="0">
              <a:defRPr sz="1200">
                <a:solidFill>
                  <a:srgbClr val="000000"/>
                </a:solidFill>
                <a:latin typeface="Arial" panose="020B0604020202020204" pitchFamily="34" charset="0"/>
                <a:ea typeface="ヒラギノ角ゴ ProN W3" pitchFamily="-84" charset="-128"/>
                <a:sym typeface="Arial" panose="020B0604020202020204" pitchFamily="34" charset="0"/>
              </a:defRPr>
            </a:lvl5pPr>
            <a:lvl6pPr marL="2514600" indent="-228600" eaLnBrk="0" fontAlgn="base" hangingPunct="0">
              <a:spcBef>
                <a:spcPct val="0"/>
              </a:spcBef>
              <a:spcAft>
                <a:spcPct val="0"/>
              </a:spcAft>
              <a:defRPr sz="1200">
                <a:solidFill>
                  <a:srgbClr val="000000"/>
                </a:solidFill>
                <a:latin typeface="Arial" panose="020B0604020202020204" pitchFamily="34" charset="0"/>
                <a:ea typeface="ヒラギノ角ゴ ProN W3" pitchFamily="-84" charset="-128"/>
                <a:sym typeface="Arial" panose="020B0604020202020204" pitchFamily="34" charset="0"/>
              </a:defRPr>
            </a:lvl6pPr>
            <a:lvl7pPr marL="2971800" indent="-228600" eaLnBrk="0" fontAlgn="base" hangingPunct="0">
              <a:spcBef>
                <a:spcPct val="0"/>
              </a:spcBef>
              <a:spcAft>
                <a:spcPct val="0"/>
              </a:spcAft>
              <a:defRPr sz="1200">
                <a:solidFill>
                  <a:srgbClr val="000000"/>
                </a:solidFill>
                <a:latin typeface="Arial" panose="020B0604020202020204" pitchFamily="34" charset="0"/>
                <a:ea typeface="ヒラギノ角ゴ ProN W3" pitchFamily="-84" charset="-128"/>
                <a:sym typeface="Arial" panose="020B0604020202020204" pitchFamily="34" charset="0"/>
              </a:defRPr>
            </a:lvl7pPr>
            <a:lvl8pPr marL="3429000" indent="-228600" eaLnBrk="0" fontAlgn="base" hangingPunct="0">
              <a:spcBef>
                <a:spcPct val="0"/>
              </a:spcBef>
              <a:spcAft>
                <a:spcPct val="0"/>
              </a:spcAft>
              <a:defRPr sz="1200">
                <a:solidFill>
                  <a:srgbClr val="000000"/>
                </a:solidFill>
                <a:latin typeface="Arial" panose="020B0604020202020204" pitchFamily="34" charset="0"/>
                <a:ea typeface="ヒラギノ角ゴ ProN W3" pitchFamily="-84" charset="-128"/>
                <a:sym typeface="Arial" panose="020B0604020202020204" pitchFamily="34" charset="0"/>
              </a:defRPr>
            </a:lvl8pPr>
            <a:lvl9pPr marL="3886200" indent="-228600" eaLnBrk="0" fontAlgn="base" hangingPunct="0">
              <a:spcBef>
                <a:spcPct val="0"/>
              </a:spcBef>
              <a:spcAft>
                <a:spcPct val="0"/>
              </a:spcAft>
              <a:defRPr sz="1200">
                <a:solidFill>
                  <a:srgbClr val="000000"/>
                </a:solidFill>
                <a:latin typeface="Arial" panose="020B0604020202020204" pitchFamily="34" charset="0"/>
                <a:ea typeface="ヒラギノ角ゴ ProN W3" pitchFamily="-84" charset="-128"/>
                <a:sym typeface="Arial" panose="020B0604020202020204" pitchFamily="34" charset="0"/>
              </a:defRPr>
            </a:lvl9pPr>
          </a:lstStyle>
          <a:p>
            <a:pPr eaLnBrk="1" hangingPunct="1"/>
            <a:fld id="{C8709E51-519F-4B89-A263-BC73AC41B5E2}" type="slidenum">
              <a:rPr lang="en-US">
                <a:solidFill>
                  <a:schemeClr val="tx1"/>
                </a:solidFill>
                <a:ea typeface="ヒラギノ角ゴ Pro W3" pitchFamily="-84" charset="-128"/>
              </a:rPr>
              <a:pPr eaLnBrk="1" hangingPunct="1"/>
              <a:t>33</a:t>
            </a:fld>
            <a:endParaRPr lang="en-US">
              <a:solidFill>
                <a:schemeClr val="tx1"/>
              </a:solidFill>
              <a:ea typeface="ヒラギノ角ゴ Pro W3" pitchFamily="-84" charset="-128"/>
            </a:endParaRPr>
          </a:p>
        </p:txBody>
      </p:sp>
    </p:spTree>
    <p:extLst>
      <p:ext uri="{BB962C8B-B14F-4D97-AF65-F5344CB8AC3E}">
        <p14:creationId xmlns:p14="http://schemas.microsoft.com/office/powerpoint/2010/main" val="2365325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Visual</a:t>
            </a:r>
            <a:r>
              <a:rPr lang="en-US" baseline="0" dirty="0"/>
              <a:t> of ACRM’s groups and logos. </a:t>
            </a:r>
          </a:p>
          <a:p>
            <a:r>
              <a:rPr lang="en-US" baseline="0" dirty="0"/>
              <a:t>Text: Research to Practice Faster Through Interdisciplinary Community</a:t>
            </a:r>
          </a:p>
        </p:txBody>
      </p:sp>
      <p:sp>
        <p:nvSpPr>
          <p:cNvPr id="4" name="Slide Number Placeholder 3"/>
          <p:cNvSpPr>
            <a:spLocks noGrp="1"/>
          </p:cNvSpPr>
          <p:nvPr>
            <p:ph type="sldNum" sz="quarter" idx="5"/>
          </p:nvPr>
        </p:nvSpPr>
        <p:spPr/>
        <p:txBody>
          <a:bodyPr/>
          <a:lstStyle/>
          <a:p>
            <a:fld id="{2FC6CA77-4638-471B-93EF-7BDAC8686E43}" type="slidenum">
              <a:rPr lang="en-US" smtClean="0"/>
              <a:t>37</a:t>
            </a:fld>
            <a:endParaRPr lang="en-US"/>
          </a:p>
        </p:txBody>
      </p:sp>
    </p:spTree>
    <p:extLst>
      <p:ext uri="{BB962C8B-B14F-4D97-AF65-F5344CB8AC3E}">
        <p14:creationId xmlns:p14="http://schemas.microsoft.com/office/powerpoint/2010/main" val="49538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ACRM</a:t>
            </a:r>
            <a:r>
              <a:rPr lang="en-US" baseline="0" dirty="0"/>
              <a:t> Logo and website address</a:t>
            </a:r>
            <a:endParaRPr lang="en-US" dirty="0"/>
          </a:p>
        </p:txBody>
      </p:sp>
      <p:sp>
        <p:nvSpPr>
          <p:cNvPr id="4" name="Slide Number Placeholder 3"/>
          <p:cNvSpPr>
            <a:spLocks noGrp="1"/>
          </p:cNvSpPr>
          <p:nvPr>
            <p:ph type="sldNum" sz="quarter" idx="5"/>
          </p:nvPr>
        </p:nvSpPr>
        <p:spPr/>
        <p:txBody>
          <a:bodyPr/>
          <a:lstStyle/>
          <a:p>
            <a:fld id="{2FC6CA77-4638-471B-93EF-7BDAC8686E43}" type="slidenum">
              <a:rPr lang="en-US" smtClean="0"/>
              <a:t>38</a:t>
            </a:fld>
            <a:endParaRPr lang="en-US"/>
          </a:p>
        </p:txBody>
      </p:sp>
    </p:spTree>
    <p:extLst>
      <p:ext uri="{BB962C8B-B14F-4D97-AF65-F5344CB8AC3E}">
        <p14:creationId xmlns:p14="http://schemas.microsoft.com/office/powerpoint/2010/main" val="10280152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3" descr="A picture containing umbrella, drawing&#10;&#10;Description automatically generated">
            <a:extLst>
              <a:ext uri="{FF2B5EF4-FFF2-40B4-BE49-F238E27FC236}">
                <a16:creationId xmlns:a16="http://schemas.microsoft.com/office/drawing/2014/main" id="{99C7A255-F24D-364E-AE1D-D53F4F791C19}"/>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49234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A picture containing accessory, umbrella, drawing&#10;&#10;Description automatically generated">
            <a:extLst>
              <a:ext uri="{FF2B5EF4-FFF2-40B4-BE49-F238E27FC236}">
                <a16:creationId xmlns:a16="http://schemas.microsoft.com/office/drawing/2014/main" id="{1481A62B-69C8-0A40-B540-C70177803D5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0" y="1122363"/>
            <a:ext cx="12192000" cy="2387600"/>
          </a:xfrm>
        </p:spPr>
        <p:txBody>
          <a:bodyPr anchor="b"/>
          <a:lstStyle>
            <a:lvl1pPr algn="ctr">
              <a:defRPr sz="6000">
                <a:solidFill>
                  <a:srgbClr val="CE1126"/>
                </a:solidFill>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10/13/2025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842073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9" name="Picture 8" descr="A picture containing accessory, umbrella, drawing&#10;&#10;Description automatically generated">
            <a:extLst>
              <a:ext uri="{FF2B5EF4-FFF2-40B4-BE49-F238E27FC236}">
                <a16:creationId xmlns:a16="http://schemas.microsoft.com/office/drawing/2014/main" id="{5EB6AD56-9319-904D-8CA1-9F601DDB077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0" y="1177227"/>
            <a:ext cx="12192000" cy="2387600"/>
          </a:xfrm>
        </p:spPr>
        <p:txBody>
          <a:bodyPr anchor="b"/>
          <a:lstStyle>
            <a:lvl1pPr algn="ctr">
              <a:defRPr sz="6000">
                <a:solidFill>
                  <a:srgbClr val="CE1126"/>
                </a:solidFill>
              </a:defRPr>
            </a:lvl1pPr>
          </a:lstStyle>
          <a:p>
            <a:r>
              <a:rPr lang="en-US" dirty="0"/>
              <a:t>Click to edit Master title style</a:t>
            </a:r>
          </a:p>
        </p:txBody>
      </p:sp>
      <p:sp>
        <p:nvSpPr>
          <p:cNvPr id="3" name="Subtitle 2"/>
          <p:cNvSpPr>
            <a:spLocks noGrp="1"/>
          </p:cNvSpPr>
          <p:nvPr>
            <p:ph type="subTitle" idx="1"/>
          </p:nvPr>
        </p:nvSpPr>
        <p:spPr>
          <a:xfrm>
            <a:off x="1524000" y="3656902"/>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10/13/2025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931132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870403"/>
            <a:ext cx="10515600" cy="955223"/>
          </a:xfrm>
        </p:spPr>
        <p:txBody>
          <a:bodyPr/>
          <a:lstStyle>
            <a:lvl1pPr>
              <a:defRPr b="1">
                <a:solidFill>
                  <a:srgbClr val="CE1126"/>
                </a:solidFill>
                <a:latin typeface="+mn-lt"/>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10/13/2025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pic>
        <p:nvPicPr>
          <p:cNvPr id="9" name="Picture 8">
            <a:extLst>
              <a:ext uri="{FF2B5EF4-FFF2-40B4-BE49-F238E27FC236}">
                <a16:creationId xmlns:a16="http://schemas.microsoft.com/office/drawing/2014/main" id="{95319146-2F91-ED45-A57C-64F2CD48184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870403"/>
          </a:xfrm>
          <a:prstGeom prst="rect">
            <a:avLst/>
          </a:prstGeom>
        </p:spPr>
      </p:pic>
    </p:spTree>
    <p:extLst>
      <p:ext uri="{BB962C8B-B14F-4D97-AF65-F5344CB8AC3E}">
        <p14:creationId xmlns:p14="http://schemas.microsoft.com/office/powerpoint/2010/main" val="4288796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870403"/>
            <a:ext cx="10515600" cy="955223"/>
          </a:xfrm>
        </p:spPr>
        <p:txBody>
          <a:bodyPr/>
          <a:lstStyle>
            <a:lvl1pPr>
              <a:defRPr b="1">
                <a:solidFill>
                  <a:srgbClr val="CE1126"/>
                </a:solidFill>
                <a:latin typeface="+mn-lt"/>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10/13/2025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pic>
        <p:nvPicPr>
          <p:cNvPr id="8" name="Picture 7">
            <a:extLst>
              <a:ext uri="{FF2B5EF4-FFF2-40B4-BE49-F238E27FC236}">
                <a16:creationId xmlns:a16="http://schemas.microsoft.com/office/drawing/2014/main" id="{64FA4498-AA5B-034F-9157-2ABEE08CAA9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870403"/>
          </a:xfrm>
          <a:prstGeom prst="rect">
            <a:avLst/>
          </a:prstGeom>
        </p:spPr>
      </p:pic>
    </p:spTree>
    <p:extLst>
      <p:ext uri="{BB962C8B-B14F-4D97-AF65-F5344CB8AC3E}">
        <p14:creationId xmlns:p14="http://schemas.microsoft.com/office/powerpoint/2010/main" val="1720010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870403"/>
            <a:ext cx="10515600" cy="955223"/>
          </a:xfrm>
        </p:spPr>
        <p:txBody>
          <a:bodyPr/>
          <a:lstStyle>
            <a:lvl1pPr>
              <a:defRPr b="1">
                <a:solidFill>
                  <a:srgbClr val="CE1126"/>
                </a:solidFill>
                <a:latin typeface="+mn-lt"/>
              </a:defRPr>
            </a:lvl1pPr>
          </a:lstStyle>
          <a:p>
            <a:r>
              <a:rPr lang="en-US" dirty="0"/>
              <a:t>Click to edit Master title style</a:t>
            </a:r>
          </a:p>
        </p:txBody>
      </p:sp>
      <p:sp>
        <p:nvSpPr>
          <p:cNvPr id="3" name="Content Placeholder 2"/>
          <p:cNvSpPr>
            <a:spLocks noGrp="1"/>
          </p:cNvSpPr>
          <p:nvPr>
            <p:ph idx="1"/>
          </p:nvPr>
        </p:nvSpPr>
        <p:spPr>
          <a:xfrm>
            <a:off x="838200" y="1825625"/>
            <a:ext cx="10515600" cy="40254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56048" y="6356350"/>
            <a:ext cx="1051560" cy="365125"/>
          </a:xfrm>
        </p:spPr>
        <p:txBody>
          <a:bodyPr/>
          <a:lstStyle/>
          <a:p>
            <a:fld id="{28E80666-FB37-4B36-9149-507F3B0178E3}" type="datetimeFigureOut">
              <a:rPr lang="en-US" smtClean="0"/>
              <a:pPr/>
              <a:t>10/13/2025</a:t>
            </a:fld>
            <a:endParaRPr lang="en-US" dirty="0"/>
          </a:p>
        </p:txBody>
      </p:sp>
      <p:sp>
        <p:nvSpPr>
          <p:cNvPr id="5" name="Footer Placeholder 4"/>
          <p:cNvSpPr>
            <a:spLocks noGrp="1"/>
          </p:cNvSpPr>
          <p:nvPr>
            <p:ph type="ftr" sz="quarter" idx="11"/>
          </p:nvPr>
        </p:nvSpPr>
        <p:spPr>
          <a:xfrm>
            <a:off x="6007608" y="6356350"/>
            <a:ext cx="3273552" cy="365125"/>
          </a:xfrm>
        </p:spPr>
        <p:txBody>
          <a:bodyPr/>
          <a:lstStyle/>
          <a:p>
            <a:endParaRPr lang="en-US" dirty="0"/>
          </a:p>
        </p:txBody>
      </p:sp>
      <p:sp>
        <p:nvSpPr>
          <p:cNvPr id="6" name="Slide Number Placeholder 5"/>
          <p:cNvSpPr>
            <a:spLocks noGrp="1"/>
          </p:cNvSpPr>
          <p:nvPr>
            <p:ph type="sldNum" sz="quarter" idx="12"/>
          </p:nvPr>
        </p:nvSpPr>
        <p:spPr>
          <a:xfrm>
            <a:off x="11658600" y="6356350"/>
            <a:ext cx="533400" cy="365125"/>
          </a:xfrm>
        </p:spPr>
        <p:txBody>
          <a:bodyPr/>
          <a:lstStyle/>
          <a:p>
            <a:fld id="{D7E63A33-8271-4DD0-9C48-789913D7C115}" type="slidenum">
              <a:rPr lang="en-US" smtClean="0"/>
              <a:pPr/>
              <a:t>‹#›</a:t>
            </a:fld>
            <a:endParaRPr lang="en-US" dirty="0"/>
          </a:p>
        </p:txBody>
      </p:sp>
      <p:pic>
        <p:nvPicPr>
          <p:cNvPr id="13" name="Picture 12">
            <a:extLst>
              <a:ext uri="{FF2B5EF4-FFF2-40B4-BE49-F238E27FC236}">
                <a16:creationId xmlns:a16="http://schemas.microsoft.com/office/drawing/2014/main" id="{775335A6-886A-F548-9BA4-BD7264B75B0C}"/>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b="53787"/>
          <a:stretch/>
        </p:blipFill>
        <p:spPr>
          <a:xfrm>
            <a:off x="0" y="-14067"/>
            <a:ext cx="12192000" cy="217268"/>
          </a:xfrm>
          <a:prstGeom prst="rect">
            <a:avLst/>
          </a:prstGeom>
        </p:spPr>
      </p:pic>
      <p:pic>
        <p:nvPicPr>
          <p:cNvPr id="9" name="Picture 8">
            <a:extLst>
              <a:ext uri="{FF2B5EF4-FFF2-40B4-BE49-F238E27FC236}">
                <a16:creationId xmlns:a16="http://schemas.microsoft.com/office/drawing/2014/main" id="{4D15AAD2-0536-E346-B235-E01771F8C5C4}"/>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0" y="5987597"/>
            <a:ext cx="12192000" cy="870403"/>
          </a:xfrm>
          <a:prstGeom prst="rect">
            <a:avLst/>
          </a:prstGeom>
        </p:spPr>
      </p:pic>
    </p:spTree>
    <p:extLst>
      <p:ext uri="{BB962C8B-B14F-4D97-AF65-F5344CB8AC3E}">
        <p14:creationId xmlns:p14="http://schemas.microsoft.com/office/powerpoint/2010/main" val="1158469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solidFill>
                  <a:srgbClr val="CE1126"/>
                </a:solidFill>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E80666-FB37-4B36-9149-507F3B0178E3}" type="datetimeFigureOut">
              <a:rPr lang="en-US" smtClean="0"/>
              <a:pPr/>
              <a:t>10/13/2025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pic>
        <p:nvPicPr>
          <p:cNvPr id="8" name="Picture 7">
            <a:extLst>
              <a:ext uri="{FF2B5EF4-FFF2-40B4-BE49-F238E27FC236}">
                <a16:creationId xmlns:a16="http://schemas.microsoft.com/office/drawing/2014/main" id="{3DA7A0CD-D8BB-E64E-AC7A-251ED9A2461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870403"/>
          </a:xfrm>
          <a:prstGeom prst="rect">
            <a:avLst/>
          </a:prstGeom>
        </p:spPr>
      </p:pic>
    </p:spTree>
    <p:extLst>
      <p:ext uri="{BB962C8B-B14F-4D97-AF65-F5344CB8AC3E}">
        <p14:creationId xmlns:p14="http://schemas.microsoft.com/office/powerpoint/2010/main" val="4047135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CE1126"/>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E80666-FB37-4B36-9149-507F3B0178E3}" type="datetimeFigureOut">
              <a:rPr lang="en-US" smtClean="0"/>
              <a:pPr/>
              <a:t>10/13/2025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pic>
        <p:nvPicPr>
          <p:cNvPr id="9" name="Picture 8">
            <a:extLst>
              <a:ext uri="{FF2B5EF4-FFF2-40B4-BE49-F238E27FC236}">
                <a16:creationId xmlns:a16="http://schemas.microsoft.com/office/drawing/2014/main" id="{AD0CA2EE-A2A5-CA49-86FC-72428942488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14068"/>
            <a:ext cx="12192000" cy="470145"/>
          </a:xfrm>
          <a:prstGeom prst="rect">
            <a:avLst/>
          </a:prstGeom>
        </p:spPr>
      </p:pic>
    </p:spTree>
    <p:extLst>
      <p:ext uri="{BB962C8B-B14F-4D97-AF65-F5344CB8AC3E}">
        <p14:creationId xmlns:p14="http://schemas.microsoft.com/office/powerpoint/2010/main" val="3220198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rgbClr val="CE1126"/>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E80666-FB37-4B36-9149-507F3B0178E3}" type="datetimeFigureOut">
              <a:rPr lang="en-US" smtClean="0"/>
              <a:pPr/>
              <a:t>10/13/2025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7E63A33-8271-4DD0-9C48-789913D7C115}" type="slidenum">
              <a:rPr lang="en-US" smtClean="0"/>
              <a:pPr/>
              <a:t>‹#›</a:t>
            </a:fld>
            <a:endParaRPr lang="en-US" dirty="0"/>
          </a:p>
        </p:txBody>
      </p:sp>
      <p:pic>
        <p:nvPicPr>
          <p:cNvPr id="11" name="Picture 10">
            <a:extLst>
              <a:ext uri="{FF2B5EF4-FFF2-40B4-BE49-F238E27FC236}">
                <a16:creationId xmlns:a16="http://schemas.microsoft.com/office/drawing/2014/main" id="{13CC6153-80FB-1544-845D-77B42CF155DC}"/>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14068"/>
            <a:ext cx="12192000" cy="470145"/>
          </a:xfrm>
          <a:prstGeom prst="rect">
            <a:avLst/>
          </a:prstGeom>
        </p:spPr>
      </p:pic>
    </p:spTree>
    <p:extLst>
      <p:ext uri="{BB962C8B-B14F-4D97-AF65-F5344CB8AC3E}">
        <p14:creationId xmlns:p14="http://schemas.microsoft.com/office/powerpoint/2010/main" val="3044156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870403"/>
            <a:ext cx="10515600" cy="1325563"/>
          </a:xfrm>
        </p:spPr>
        <p:txBody>
          <a:bodyPr/>
          <a:lstStyle>
            <a:lvl1pPr>
              <a:defRPr>
                <a:solidFill>
                  <a:srgbClr val="CE1126"/>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28E80666-FB37-4B36-9149-507F3B0178E3}" type="datetimeFigureOut">
              <a:rPr lang="en-US" smtClean="0"/>
              <a:pPr/>
              <a:t>10/13/2025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7E63A33-8271-4DD0-9C48-789913D7C115}" type="slidenum">
              <a:rPr lang="en-US" smtClean="0"/>
              <a:pPr/>
              <a:t>‹#›</a:t>
            </a:fld>
            <a:endParaRPr lang="en-US" dirty="0"/>
          </a:p>
        </p:txBody>
      </p:sp>
      <p:pic>
        <p:nvPicPr>
          <p:cNvPr id="8" name="Picture 7">
            <a:extLst>
              <a:ext uri="{FF2B5EF4-FFF2-40B4-BE49-F238E27FC236}">
                <a16:creationId xmlns:a16="http://schemas.microsoft.com/office/drawing/2014/main" id="{18C93121-126D-E44D-8ED4-BD514723BC1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14068"/>
            <a:ext cx="12192000" cy="470145"/>
          </a:xfrm>
          <a:prstGeom prst="rect">
            <a:avLst/>
          </a:prstGeom>
        </p:spPr>
      </p:pic>
    </p:spTree>
    <p:extLst>
      <p:ext uri="{BB962C8B-B14F-4D97-AF65-F5344CB8AC3E}">
        <p14:creationId xmlns:p14="http://schemas.microsoft.com/office/powerpoint/2010/main" val="3410474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80666-FB37-4B36-9149-507F3B0178E3}" type="datetimeFigureOut">
              <a:rPr lang="en-US" smtClean="0"/>
              <a:pPr/>
              <a:t>10/13/2025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7E63A33-8271-4DD0-9C48-789913D7C115}" type="slidenum">
              <a:rPr lang="en-US" smtClean="0"/>
              <a:pPr/>
              <a:t>‹#›</a:t>
            </a:fld>
            <a:endParaRPr lang="en-US" dirty="0"/>
          </a:p>
        </p:txBody>
      </p:sp>
      <p:sp>
        <p:nvSpPr>
          <p:cNvPr id="7" name="Title 1">
            <a:extLst>
              <a:ext uri="{FF2B5EF4-FFF2-40B4-BE49-F238E27FC236}">
                <a16:creationId xmlns:a16="http://schemas.microsoft.com/office/drawing/2014/main" id="{379D411F-F5E6-E54E-A4A2-7FAA19BD874C}"/>
              </a:ext>
            </a:extLst>
          </p:cNvPr>
          <p:cNvSpPr>
            <a:spLocks noGrp="1"/>
          </p:cNvSpPr>
          <p:nvPr>
            <p:ph type="title" hasCustomPrompt="1"/>
          </p:nvPr>
        </p:nvSpPr>
        <p:spPr>
          <a:xfrm>
            <a:off x="838200" y="799783"/>
            <a:ext cx="10515600" cy="4924362"/>
          </a:xfrm>
        </p:spPr>
        <p:txBody>
          <a:bodyPr>
            <a:noAutofit/>
          </a:bodyPr>
          <a:lstStyle>
            <a:lvl1pPr algn="ctr">
              <a:defRPr sz="9600">
                <a:solidFill>
                  <a:schemeClr val="bg1"/>
                </a:solidFill>
              </a:defRPr>
            </a:lvl1pPr>
          </a:lstStyle>
          <a:p>
            <a:r>
              <a:rPr lang="en-US" dirty="0"/>
              <a:t>SECTION HEAD</a:t>
            </a:r>
          </a:p>
        </p:txBody>
      </p:sp>
      <p:pic>
        <p:nvPicPr>
          <p:cNvPr id="8" name="Picture 7" descr="A picture containing drawing&#10;&#10;Description automatically generated">
            <a:extLst>
              <a:ext uri="{FF2B5EF4-FFF2-40B4-BE49-F238E27FC236}">
                <a16:creationId xmlns:a16="http://schemas.microsoft.com/office/drawing/2014/main" id="{9B3714BF-8BB7-554E-9970-748A8DCBC4E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551770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10/13/2025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764366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10/13/2025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4327665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CE1126"/>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10/13/2025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083552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10/13/2025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8909201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7909D6-AF72-A74D-955C-62948750C128}" type="slidenum">
              <a:rPr lang="en-US" smtClean="0"/>
              <a:t>‹#›</a:t>
            </a:fld>
            <a:endParaRPr lang="en-US" dirty="0"/>
          </a:p>
        </p:txBody>
      </p:sp>
    </p:spTree>
    <p:extLst>
      <p:ext uri="{BB962C8B-B14F-4D97-AF65-F5344CB8AC3E}">
        <p14:creationId xmlns:p14="http://schemas.microsoft.com/office/powerpoint/2010/main" val="584742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E80666-FB37-4B36-9149-507F3B0178E3}" type="datetimeFigureOut">
              <a:rPr lang="en-US" smtClean="0"/>
              <a:pPr/>
              <a:t>10/13/2025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719242163"/>
      </p:ext>
    </p:extLst>
  </p:cSld>
  <p:clrMap bg1="lt1" tx1="dk1" bg2="lt2" tx2="dk2" accent1="accent1" accent2="accent2" accent3="accent3" accent4="accent4" accent5="accent5" accent6="accent6" hlink="hlink" folHlink="folHlink"/>
  <p:sldLayoutIdLst>
    <p:sldLayoutId id="2147483996" r:id="rId1"/>
    <p:sldLayoutId id="2147483985" r:id="rId2"/>
    <p:sldLayoutId id="2147483997" r:id="rId3"/>
    <p:sldLayoutId id="2147483986" r:id="rId4"/>
    <p:sldLayoutId id="2147483999" r:id="rId5"/>
    <p:sldLayoutId id="2147483998" r:id="rId6"/>
    <p:sldLayoutId id="2147483987" r:id="rId7"/>
    <p:sldLayoutId id="2147483988" r:id="rId8"/>
    <p:sldLayoutId id="2147483989" r:id="rId9"/>
    <p:sldLayoutId id="2147483990" r:id="rId10"/>
    <p:sldLayoutId id="2147483991" r:id="rId11"/>
    <p:sldLayoutId id="2147483992" r:id="rId12"/>
    <p:sldLayoutId id="2147483993" r:id="rId13"/>
    <p:sldLayoutId id="2147483994" r:id="rId14"/>
    <p:sldLayoutId id="2147483995" r:id="rId15"/>
    <p:sldLayoutId id="2147484000" r:id="rId16"/>
  </p:sldLayoutIdLst>
  <p:txStyles>
    <p:titleStyle>
      <a:lvl1pPr algn="l" defTabSz="914400" rtl="0" eaLnBrk="1" latinLnBrk="0" hangingPunct="1">
        <a:lnSpc>
          <a:spcPct val="90000"/>
        </a:lnSpc>
        <a:spcBef>
          <a:spcPct val="0"/>
        </a:spcBef>
        <a:buNone/>
        <a:defRPr sz="4400" b="1" kern="1200">
          <a:solidFill>
            <a:srgbClr val="CE1126"/>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acrm.org/wp-content/uploads/2023/10/IEP_review_guidance_July2023-1.pdf" TargetMode="External"/><Relationship Id="rId2" Type="http://schemas.openxmlformats.org/officeDocument/2006/relationships/hyperlink" Target="https://acrm.org/wp-content/uploads/pdf/Information-Education_Pages.pdf" TargetMode="Externa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www.acrm.org/about/committees-groups/"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2" Type="http://schemas.openxmlformats.org/officeDocument/2006/relationships/hyperlink" Target="https://goodcalculators.com/flesch-kincaid-calculator/" TargetMode="Externa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www.archives-pmr.org/content/authorinfo" TargetMode="External"/><Relationship Id="rId2" Type="http://schemas.openxmlformats.org/officeDocument/2006/relationships/hyperlink" Target="https://acrm.org/wp-content/uploads/pdf/Information-Education_Pages.pdf" TargetMode="Externa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www.editorialmanager.com/archives-pmr/"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3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jpg"/><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0" y="1991753"/>
            <a:ext cx="12192000" cy="1736027"/>
          </a:xfrm>
        </p:spPr>
        <p:txBody>
          <a:bodyPr anchor="ctr">
            <a:normAutofit fontScale="90000"/>
          </a:bodyPr>
          <a:lstStyle/>
          <a:p>
            <a:r>
              <a:rPr lang="en-US" dirty="0">
                <a:solidFill>
                  <a:srgbClr val="CE1126"/>
                </a:solidFill>
              </a:rPr>
              <a:t>From Idea to I/EP: A Practical, Hands-on Workshop on Writing an Archives of PM&amp;R Information/Education Page</a:t>
            </a:r>
          </a:p>
        </p:txBody>
      </p:sp>
      <p:sp>
        <p:nvSpPr>
          <p:cNvPr id="2" name="Subtitle 1"/>
          <p:cNvSpPr>
            <a:spLocks noGrp="1"/>
          </p:cNvSpPr>
          <p:nvPr>
            <p:ph type="subTitle" idx="1"/>
          </p:nvPr>
        </p:nvSpPr>
        <p:spPr>
          <a:xfrm>
            <a:off x="0" y="3877335"/>
            <a:ext cx="12192000" cy="1235138"/>
          </a:xfrm>
        </p:spPr>
        <p:txBody>
          <a:bodyPr>
            <a:normAutofit/>
          </a:bodyPr>
          <a:lstStyle/>
          <a:p>
            <a:pPr algn="ctr"/>
            <a:r>
              <a:rPr lang="en-US" sz="2000" dirty="0"/>
              <a:t>Abiodun E. Akinwuntan, PhD, MPH, MBA, MIH, Dean &amp; Professor, University of Kansas Medical Center</a:t>
            </a:r>
          </a:p>
          <a:p>
            <a:pPr algn="ctr"/>
            <a:r>
              <a:rPr lang="en-US" sz="2000" dirty="0"/>
              <a:t>Alison M. Cogan, PhD, OTR/L, Assistant Professor, University of Southern California</a:t>
            </a:r>
          </a:p>
          <a:p>
            <a:pPr algn="ctr"/>
            <a:r>
              <a:rPr lang="en-US" sz="2000" dirty="0"/>
              <a:t>Co-Chairs, ACRM Communications Committee</a:t>
            </a:r>
          </a:p>
        </p:txBody>
      </p:sp>
    </p:spTree>
    <p:extLst>
      <p:ext uri="{BB962C8B-B14F-4D97-AF65-F5344CB8AC3E}">
        <p14:creationId xmlns:p14="http://schemas.microsoft.com/office/powerpoint/2010/main" val="3523090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30F20-4404-7214-5E98-204B2706E6E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708B389-D44A-824E-BF4B-B4B5E55977A3}"/>
              </a:ext>
            </a:extLst>
          </p:cNvPr>
          <p:cNvSpPr>
            <a:spLocks noGrp="1"/>
          </p:cNvSpPr>
          <p:nvPr>
            <p:ph type="title"/>
          </p:nvPr>
        </p:nvSpPr>
        <p:spPr>
          <a:xfrm>
            <a:off x="238647" y="870403"/>
            <a:ext cx="3727872" cy="955223"/>
          </a:xfrm>
        </p:spPr>
        <p:txBody>
          <a:bodyPr/>
          <a:lstStyle/>
          <a:p>
            <a:r>
              <a:rPr lang="en-US" dirty="0">
                <a:solidFill>
                  <a:srgbClr val="CE1126"/>
                </a:solidFill>
              </a:rPr>
              <a:t>DISCLOSURES</a:t>
            </a:r>
          </a:p>
        </p:txBody>
      </p:sp>
      <p:sp>
        <p:nvSpPr>
          <p:cNvPr id="3" name="Content Placeholder 2">
            <a:extLst>
              <a:ext uri="{FF2B5EF4-FFF2-40B4-BE49-F238E27FC236}">
                <a16:creationId xmlns:a16="http://schemas.microsoft.com/office/drawing/2014/main" id="{1FC3BF2A-E86B-E4D0-7D66-355F52E6EDD1}"/>
              </a:ext>
            </a:extLst>
          </p:cNvPr>
          <p:cNvSpPr>
            <a:spLocks noGrp="1"/>
          </p:cNvSpPr>
          <p:nvPr>
            <p:ph idx="1"/>
          </p:nvPr>
        </p:nvSpPr>
        <p:spPr>
          <a:xfrm>
            <a:off x="238647" y="1923894"/>
            <a:ext cx="11367807" cy="4067555"/>
          </a:xfrm>
        </p:spPr>
        <p:txBody>
          <a:bodyPr>
            <a:noAutofit/>
          </a:bodyPr>
          <a:lstStyle/>
          <a:p>
            <a:pPr marL="0" indent="0">
              <a:lnSpc>
                <a:spcPct val="100000"/>
              </a:lnSpc>
              <a:spcBef>
                <a:spcPts val="0"/>
              </a:spcBef>
              <a:buNone/>
            </a:pPr>
            <a:r>
              <a:rPr lang="en-US" sz="1800" dirty="0"/>
              <a:t>Abiodun Akinwuntan and Alison Cogan, faculty for this educational event, have no relevant financial relationships with ineligible companies to disclose.</a:t>
            </a:r>
            <a:endParaRPr lang="en-US" sz="1800" i="1" dirty="0">
              <a:highlight>
                <a:srgbClr val="FFFF00"/>
              </a:highlight>
            </a:endParaRPr>
          </a:p>
          <a:p>
            <a:pPr marL="0" indent="0">
              <a:buNone/>
            </a:pPr>
            <a:r>
              <a:rPr lang="en-US" sz="1800" dirty="0"/>
              <a:t>Abiodun Akinwuntan and Alison Cogan, faculty for this educational event have no non-financial conflicts of interest relevant to this activity.</a:t>
            </a:r>
          </a:p>
          <a:p>
            <a:pPr marL="0" indent="0">
              <a:buNone/>
            </a:pPr>
            <a:endParaRPr lang="en-US" sz="1800" i="1" dirty="0">
              <a:highlight>
                <a:srgbClr val="FFFF00"/>
              </a:highlight>
            </a:endParaRPr>
          </a:p>
        </p:txBody>
      </p:sp>
      <p:pic>
        <p:nvPicPr>
          <p:cNvPr id="4" name="Picture 3">
            <a:extLst>
              <a:ext uri="{FF2B5EF4-FFF2-40B4-BE49-F238E27FC236}">
                <a16:creationId xmlns:a16="http://schemas.microsoft.com/office/drawing/2014/main" id="{51FAAF21-A3C5-CABD-1476-D02DABE116E8}"/>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6638754"/>
            <a:ext cx="12192000" cy="219246"/>
          </a:xfrm>
          <a:prstGeom prst="rect">
            <a:avLst/>
          </a:prstGeom>
        </p:spPr>
      </p:pic>
    </p:spTree>
    <p:extLst>
      <p:ext uri="{BB962C8B-B14F-4D97-AF65-F5344CB8AC3E}">
        <p14:creationId xmlns:p14="http://schemas.microsoft.com/office/powerpoint/2010/main" val="869522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1080714"/>
            <a:ext cx="10515600" cy="955223"/>
          </a:xfrm>
        </p:spPr>
        <p:txBody>
          <a:bodyPr/>
          <a:lstStyle/>
          <a:p>
            <a:r>
              <a:rPr lang="en-US" dirty="0">
                <a:solidFill>
                  <a:srgbClr val="CE1126"/>
                </a:solidFill>
              </a:rPr>
              <a:t>LEARNING OBJECTIVES</a:t>
            </a:r>
          </a:p>
        </p:txBody>
      </p:sp>
      <p:sp>
        <p:nvSpPr>
          <p:cNvPr id="6" name="Content Placeholder 5"/>
          <p:cNvSpPr>
            <a:spLocks noGrp="1"/>
          </p:cNvSpPr>
          <p:nvPr>
            <p:ph idx="1"/>
          </p:nvPr>
        </p:nvSpPr>
        <p:spPr>
          <a:xfrm>
            <a:off x="838200" y="2154809"/>
            <a:ext cx="10515600" cy="4351338"/>
          </a:xfrm>
        </p:spPr>
        <p:txBody>
          <a:bodyPr>
            <a:normAutofit/>
          </a:bodyPr>
          <a:lstStyle/>
          <a:p>
            <a:pPr marL="45720" indent="0">
              <a:buNone/>
            </a:pPr>
            <a:endParaRPr lang="en-US" dirty="0"/>
          </a:p>
          <a:p>
            <a:pPr marL="45720" indent="0">
              <a:buNone/>
            </a:pPr>
            <a:r>
              <a:rPr lang="en-US" dirty="0"/>
              <a:t>At the conclusion of this activity, the participant will be able to:</a:t>
            </a:r>
          </a:p>
          <a:p>
            <a:pPr marL="514350" indent="-514350">
              <a:buFont typeface="+mj-lt"/>
              <a:buAutoNum type="arabicPeriod"/>
            </a:pPr>
            <a:r>
              <a:rPr lang="en-US" dirty="0"/>
              <a:t>Learn the skill of identifying a suitable I/EP topic.</a:t>
            </a:r>
          </a:p>
          <a:p>
            <a:pPr marL="514350" indent="-514350">
              <a:buFont typeface="+mj-lt"/>
              <a:buAutoNum type="arabicPeriod"/>
            </a:pPr>
            <a:r>
              <a:rPr lang="en-US" dirty="0"/>
              <a:t>Practical hands-on experience of developing an I/EP.</a:t>
            </a:r>
          </a:p>
          <a:p>
            <a:pPr marL="514350" indent="-514350">
              <a:buFont typeface="+mj-lt"/>
              <a:buAutoNum type="arabicPeriod"/>
            </a:pPr>
            <a:r>
              <a:rPr lang="en-US" dirty="0"/>
              <a:t>Determine if the I/EP is well-written.</a:t>
            </a:r>
          </a:p>
          <a:p>
            <a:pPr marL="514350" indent="-514350">
              <a:buFont typeface="+mj-lt"/>
              <a:buAutoNum type="arabicPeriod"/>
            </a:pPr>
            <a:r>
              <a:rPr lang="en-US" dirty="0"/>
              <a:t>Upload an I/EP to the Editorial Manager.</a:t>
            </a:r>
          </a:p>
          <a:p>
            <a:pPr marL="45720" indent="0">
              <a:buNone/>
            </a:pPr>
            <a:r>
              <a:rPr lang="en-US" dirty="0"/>
              <a:t> </a:t>
            </a:r>
          </a:p>
          <a:p>
            <a:endParaRPr lang="en-US" dirty="0"/>
          </a:p>
        </p:txBody>
      </p:sp>
      <p:pic>
        <p:nvPicPr>
          <p:cNvPr id="11" name="Picture 10">
            <a:extLst>
              <a:ext uri="{FF2B5EF4-FFF2-40B4-BE49-F238E27FC236}">
                <a16:creationId xmlns:a16="http://schemas.microsoft.com/office/drawing/2014/main" id="{BC13C4A0-A797-104F-B185-01E94726CDD6}"/>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6425975"/>
            <a:ext cx="12192000" cy="432025"/>
          </a:xfrm>
          <a:prstGeom prst="rect">
            <a:avLst/>
          </a:prstGeom>
        </p:spPr>
      </p:pic>
    </p:spTree>
    <p:extLst>
      <p:ext uri="{BB962C8B-B14F-4D97-AF65-F5344CB8AC3E}">
        <p14:creationId xmlns:p14="http://schemas.microsoft.com/office/powerpoint/2010/main" val="1583257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F4233AEB-BF84-FB31-ABAB-1D6E606BD7A0}"/>
              </a:ext>
            </a:extLst>
          </p:cNvPr>
          <p:cNvSpPr>
            <a:spLocks noGrp="1"/>
          </p:cNvSpPr>
          <p:nvPr>
            <p:ph type="title"/>
          </p:nvPr>
        </p:nvSpPr>
        <p:spPr/>
        <p:txBody>
          <a:bodyPr/>
          <a:lstStyle/>
          <a:p>
            <a:r>
              <a:rPr lang="en-US" dirty="0"/>
              <a:t>OVERVIEW</a:t>
            </a:r>
            <a:endParaRPr lang="en-US" dirty="0">
              <a:solidFill>
                <a:srgbClr val="CE1126"/>
              </a:solidFill>
            </a:endParaRPr>
          </a:p>
        </p:txBody>
      </p:sp>
      <p:graphicFrame>
        <p:nvGraphicFramePr>
          <p:cNvPr id="3" name="Content Placeholder 2">
            <a:extLst>
              <a:ext uri="{FF2B5EF4-FFF2-40B4-BE49-F238E27FC236}">
                <a16:creationId xmlns:a16="http://schemas.microsoft.com/office/drawing/2014/main" id="{5A8DF1EE-9AD5-4D5F-89A0-5C6C51F418A9}"/>
              </a:ext>
            </a:extLst>
          </p:cNvPr>
          <p:cNvGraphicFramePr>
            <a:graphicFrameLocks noGrp="1"/>
          </p:cNvGraphicFramePr>
          <p:nvPr>
            <p:ph idx="1"/>
            <p:extLst>
              <p:ext uri="{D42A27DB-BD31-4B8C-83A1-F6EECF244321}">
                <p14:modId xmlns:p14="http://schemas.microsoft.com/office/powerpoint/2010/main" val="293972324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6610F11C-F364-5A49-B50D-B0843A5A7AB5}"/>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0" y="6425975"/>
            <a:ext cx="12192000" cy="432025"/>
          </a:xfrm>
          <a:prstGeom prst="rect">
            <a:avLst/>
          </a:prstGeom>
        </p:spPr>
      </p:pic>
    </p:spTree>
    <p:extLst>
      <p:ext uri="{BB962C8B-B14F-4D97-AF65-F5344CB8AC3E}">
        <p14:creationId xmlns:p14="http://schemas.microsoft.com/office/powerpoint/2010/main" val="3668273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711FE-A89A-4CFF-96DC-D0A8C554A8E6}"/>
              </a:ext>
            </a:extLst>
          </p:cNvPr>
          <p:cNvSpPr>
            <a:spLocks noGrp="1"/>
          </p:cNvSpPr>
          <p:nvPr>
            <p:ph type="title"/>
          </p:nvPr>
        </p:nvSpPr>
        <p:spPr/>
        <p:txBody>
          <a:bodyPr/>
          <a:lstStyle/>
          <a:p>
            <a:r>
              <a:rPr lang="en-US" dirty="0"/>
              <a:t>What is an I/EP?</a:t>
            </a:r>
          </a:p>
        </p:txBody>
      </p:sp>
      <p:sp>
        <p:nvSpPr>
          <p:cNvPr id="3" name="Content Placeholder 2">
            <a:extLst>
              <a:ext uri="{FF2B5EF4-FFF2-40B4-BE49-F238E27FC236}">
                <a16:creationId xmlns:a16="http://schemas.microsoft.com/office/drawing/2014/main" id="{04B1579D-6070-42C9-88B1-4B06A12FAFCD}"/>
              </a:ext>
            </a:extLst>
          </p:cNvPr>
          <p:cNvSpPr>
            <a:spLocks noGrp="1"/>
          </p:cNvSpPr>
          <p:nvPr>
            <p:ph idx="1"/>
          </p:nvPr>
        </p:nvSpPr>
        <p:spPr/>
        <p:txBody>
          <a:bodyPr/>
          <a:lstStyle/>
          <a:p>
            <a:r>
              <a:rPr lang="en-US" dirty="0"/>
              <a:t>Information/Education Page</a:t>
            </a:r>
          </a:p>
          <a:p>
            <a:r>
              <a:rPr lang="en-US" dirty="0"/>
              <a:t>Brief (2-page) sheets that provide consumer-friendly information on topics relevant to rehabilitation medicine</a:t>
            </a:r>
          </a:p>
          <a:p>
            <a:r>
              <a:rPr lang="en-US" dirty="0"/>
              <a:t>Published in the </a:t>
            </a:r>
            <a:r>
              <a:rPr lang="en-US" i="1" dirty="0"/>
              <a:t>Archives of Physical Medicine and Rehabilitation</a:t>
            </a:r>
          </a:p>
          <a:p>
            <a:r>
              <a:rPr lang="en-US" dirty="0"/>
              <a:t>Intended to be “tear out sheets” from print version of </a:t>
            </a:r>
            <a:r>
              <a:rPr lang="en-US" i="1" dirty="0"/>
              <a:t>Archives</a:t>
            </a:r>
            <a:r>
              <a:rPr lang="en-US" dirty="0"/>
              <a:t>, but frequently downloaded as PDFs</a:t>
            </a:r>
          </a:p>
          <a:p>
            <a:r>
              <a:rPr lang="en-US" dirty="0"/>
              <a:t>Printed with accessibility in mind – larger print than a regular article</a:t>
            </a:r>
          </a:p>
          <a:p>
            <a:endParaRPr lang="en-US" dirty="0"/>
          </a:p>
        </p:txBody>
      </p:sp>
    </p:spTree>
    <p:extLst>
      <p:ext uri="{BB962C8B-B14F-4D97-AF65-F5344CB8AC3E}">
        <p14:creationId xmlns:p14="http://schemas.microsoft.com/office/powerpoint/2010/main" val="2946750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op half of the first page of a successful I/EP">
            <a:extLst>
              <a:ext uri="{FF2B5EF4-FFF2-40B4-BE49-F238E27FC236}">
                <a16:creationId xmlns:a16="http://schemas.microsoft.com/office/drawing/2014/main" id="{F7B41367-8CCE-49DB-8F41-5D0D878106DF}"/>
              </a:ext>
            </a:extLst>
          </p:cNvPr>
          <p:cNvPicPr>
            <a:picLocks noChangeAspect="1"/>
          </p:cNvPicPr>
          <p:nvPr/>
        </p:nvPicPr>
        <p:blipFill>
          <a:blip r:embed="rId2">
            <a:extLst>
              <a:ext uri="{28A0092B-C50C-407E-A947-70E740481C1C}">
                <a14:useLocalDpi xmlns:a14="http://schemas.microsoft.com/office/drawing/2010/main" val="0"/>
              </a:ext>
            </a:extLst>
          </a:blip>
          <a:srcRect r="846"/>
          <a:stretch/>
        </p:blipFill>
        <p:spPr>
          <a:xfrm>
            <a:off x="1574799" y="543890"/>
            <a:ext cx="8712201" cy="621251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275624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9C184-DB05-49AF-9C13-A8CBBCBA7769}"/>
              </a:ext>
            </a:extLst>
          </p:cNvPr>
          <p:cNvSpPr>
            <a:spLocks noGrp="1"/>
          </p:cNvSpPr>
          <p:nvPr>
            <p:ph type="title"/>
          </p:nvPr>
        </p:nvSpPr>
        <p:spPr/>
        <p:txBody>
          <a:bodyPr/>
          <a:lstStyle/>
          <a:p>
            <a:r>
              <a:rPr lang="en-US" dirty="0"/>
              <a:t>Exploring your I/EP Idea</a:t>
            </a:r>
          </a:p>
        </p:txBody>
      </p:sp>
      <p:sp>
        <p:nvSpPr>
          <p:cNvPr id="3" name="Text Placeholder 2">
            <a:extLst>
              <a:ext uri="{FF2B5EF4-FFF2-40B4-BE49-F238E27FC236}">
                <a16:creationId xmlns:a16="http://schemas.microsoft.com/office/drawing/2014/main" id="{9ABC2427-420A-45D0-8A43-BBE77CE02337}"/>
              </a:ext>
            </a:extLst>
          </p:cNvPr>
          <p:cNvSpPr>
            <a:spLocks noGrp="1"/>
          </p:cNvSpPr>
          <p:nvPr>
            <p:ph type="body" idx="1"/>
          </p:nvPr>
        </p:nvSpPr>
        <p:spPr>
          <a:xfrm>
            <a:off x="831850" y="4589463"/>
            <a:ext cx="10515600" cy="2145634"/>
          </a:xfrm>
        </p:spPr>
        <p:txBody>
          <a:bodyPr>
            <a:normAutofit fontScale="92500" lnSpcReduction="10000"/>
          </a:bodyPr>
          <a:lstStyle/>
          <a:p>
            <a:pPr>
              <a:spcBef>
                <a:spcPts val="0"/>
              </a:spcBef>
              <a:spcAft>
                <a:spcPts val="600"/>
              </a:spcAft>
            </a:pPr>
            <a:r>
              <a:rPr lang="en-US" sz="3600" dirty="0"/>
              <a:t>Defining your idea</a:t>
            </a:r>
          </a:p>
          <a:p>
            <a:pPr>
              <a:spcBef>
                <a:spcPts val="0"/>
              </a:spcBef>
              <a:spcAft>
                <a:spcPts val="600"/>
              </a:spcAft>
            </a:pPr>
            <a:r>
              <a:rPr lang="en-US" sz="3600" dirty="0"/>
              <a:t>Identifying the target audience</a:t>
            </a:r>
          </a:p>
          <a:p>
            <a:pPr>
              <a:spcBef>
                <a:spcPts val="0"/>
              </a:spcBef>
              <a:spcAft>
                <a:spcPts val="600"/>
              </a:spcAft>
            </a:pPr>
            <a:r>
              <a:rPr lang="en-US" sz="3600" dirty="0"/>
              <a:t>Conducting an environmental scan</a:t>
            </a:r>
          </a:p>
          <a:p>
            <a:pPr>
              <a:spcBef>
                <a:spcPts val="0"/>
              </a:spcBef>
              <a:spcAft>
                <a:spcPts val="600"/>
              </a:spcAft>
            </a:pPr>
            <a:r>
              <a:rPr lang="en-US" sz="3600" dirty="0"/>
              <a:t>Clarifying your purpose</a:t>
            </a:r>
          </a:p>
          <a:p>
            <a:endParaRPr lang="en-US" dirty="0"/>
          </a:p>
        </p:txBody>
      </p:sp>
    </p:spTree>
    <p:extLst>
      <p:ext uri="{BB962C8B-B14F-4D97-AF65-F5344CB8AC3E}">
        <p14:creationId xmlns:p14="http://schemas.microsoft.com/office/powerpoint/2010/main" val="3504964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B33AC7F-1173-4AF7-AA0B-88C8D84DB0CC}"/>
              </a:ext>
            </a:extLst>
          </p:cNvPr>
          <p:cNvSpPr>
            <a:spLocks noGrp="1"/>
          </p:cNvSpPr>
          <p:nvPr>
            <p:ph type="title"/>
          </p:nvPr>
        </p:nvSpPr>
        <p:spPr/>
        <p:txBody>
          <a:bodyPr/>
          <a:lstStyle/>
          <a:p>
            <a:r>
              <a:rPr lang="en-US" dirty="0"/>
              <a:t>First Step: Review the I/EP Guidelines</a:t>
            </a:r>
          </a:p>
        </p:txBody>
      </p:sp>
      <p:sp>
        <p:nvSpPr>
          <p:cNvPr id="5" name="Content Placeholder 4">
            <a:extLst>
              <a:ext uri="{FF2B5EF4-FFF2-40B4-BE49-F238E27FC236}">
                <a16:creationId xmlns:a16="http://schemas.microsoft.com/office/drawing/2014/main" id="{0F6048DC-165F-43E7-82C9-15725D4F92ED}"/>
              </a:ext>
            </a:extLst>
          </p:cNvPr>
          <p:cNvSpPr>
            <a:spLocks noGrp="1"/>
          </p:cNvSpPr>
          <p:nvPr>
            <p:ph idx="1"/>
          </p:nvPr>
        </p:nvSpPr>
        <p:spPr/>
        <p:txBody>
          <a:bodyPr/>
          <a:lstStyle/>
          <a:p>
            <a:r>
              <a:rPr lang="en-US" dirty="0">
                <a:hlinkClick r:id="rId2"/>
              </a:rPr>
              <a:t>https://acrm.org/wp-content/uploads/pdf/Information-Education_Pages.pdf</a:t>
            </a:r>
            <a:endParaRPr lang="en-US" dirty="0"/>
          </a:p>
          <a:p>
            <a:r>
              <a:rPr lang="en-US" dirty="0"/>
              <a:t>Consider reviewing guidance for I/EP reviews: </a:t>
            </a:r>
            <a:r>
              <a:rPr lang="en-US" dirty="0">
                <a:hlinkClick r:id="rId3"/>
              </a:rPr>
              <a:t>https://acrm.org/wp-content/uploads/2023/10/IEP_review_guidance_July2023-1.pdf</a:t>
            </a:r>
            <a:endParaRPr lang="en-US" dirty="0"/>
          </a:p>
          <a:p>
            <a:endParaRPr lang="en-US" dirty="0"/>
          </a:p>
        </p:txBody>
      </p:sp>
    </p:spTree>
    <p:extLst>
      <p:ext uri="{BB962C8B-B14F-4D97-AF65-F5344CB8AC3E}">
        <p14:creationId xmlns:p14="http://schemas.microsoft.com/office/powerpoint/2010/main" val="1927847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71BA45-1EDD-4729-ACD9-301FF862CC19}"/>
              </a:ext>
            </a:extLst>
          </p:cNvPr>
          <p:cNvSpPr>
            <a:spLocks noGrp="1"/>
          </p:cNvSpPr>
          <p:nvPr>
            <p:ph type="title"/>
          </p:nvPr>
        </p:nvSpPr>
        <p:spPr/>
        <p:txBody>
          <a:bodyPr/>
          <a:lstStyle/>
          <a:p>
            <a:r>
              <a:rPr lang="en-US" dirty="0"/>
              <a:t>Defining Your Idea</a:t>
            </a:r>
          </a:p>
        </p:txBody>
      </p:sp>
      <p:sp>
        <p:nvSpPr>
          <p:cNvPr id="5" name="Content Placeholder 4">
            <a:extLst>
              <a:ext uri="{FF2B5EF4-FFF2-40B4-BE49-F238E27FC236}">
                <a16:creationId xmlns:a16="http://schemas.microsoft.com/office/drawing/2014/main" id="{31517472-669C-4ECF-8886-F8446EC5FEE2}"/>
              </a:ext>
            </a:extLst>
          </p:cNvPr>
          <p:cNvSpPr>
            <a:spLocks noGrp="1"/>
          </p:cNvSpPr>
          <p:nvPr>
            <p:ph idx="1"/>
          </p:nvPr>
        </p:nvSpPr>
        <p:spPr/>
        <p:txBody>
          <a:bodyPr>
            <a:normAutofit/>
          </a:bodyPr>
          <a:lstStyle/>
          <a:p>
            <a:r>
              <a:rPr lang="en-US" sz="3200" dirty="0"/>
              <a:t>Ideas come from many places</a:t>
            </a:r>
          </a:p>
          <a:p>
            <a:pPr lvl="1"/>
            <a:r>
              <a:rPr lang="en-US" sz="2800" dirty="0"/>
              <a:t>New research findings</a:t>
            </a:r>
          </a:p>
          <a:p>
            <a:pPr lvl="1"/>
            <a:r>
              <a:rPr lang="en-US" sz="2800" dirty="0"/>
              <a:t>Clinical practice experiences</a:t>
            </a:r>
          </a:p>
          <a:p>
            <a:pPr lvl="1"/>
            <a:r>
              <a:rPr lang="en-US" sz="2800" dirty="0"/>
              <a:t>Feedback or questions from consumers</a:t>
            </a:r>
          </a:p>
          <a:p>
            <a:pPr lvl="1"/>
            <a:r>
              <a:rPr lang="en-US" sz="2800" dirty="0"/>
              <a:t>Discussions with colleagues</a:t>
            </a:r>
          </a:p>
          <a:p>
            <a:pPr lvl="1"/>
            <a:endParaRPr lang="en-US" sz="2800" dirty="0"/>
          </a:p>
          <a:p>
            <a:r>
              <a:rPr lang="en-US" sz="3200" dirty="0"/>
              <a:t>Need to clearly define a resource gap – what do you think is needed and who needs it?</a:t>
            </a:r>
          </a:p>
          <a:p>
            <a:r>
              <a:rPr lang="en-US" sz="3200" dirty="0"/>
              <a:t>Who can you collaborate with? Who has relevant expertise?</a:t>
            </a:r>
          </a:p>
        </p:txBody>
      </p:sp>
    </p:spTree>
    <p:extLst>
      <p:ext uri="{BB962C8B-B14F-4D97-AF65-F5344CB8AC3E}">
        <p14:creationId xmlns:p14="http://schemas.microsoft.com/office/powerpoint/2010/main" val="1278298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8731F-9711-4C6A-A3B1-A60A27351CDE}"/>
              </a:ext>
            </a:extLst>
          </p:cNvPr>
          <p:cNvSpPr>
            <a:spLocks noGrp="1"/>
          </p:cNvSpPr>
          <p:nvPr>
            <p:ph type="title"/>
          </p:nvPr>
        </p:nvSpPr>
        <p:spPr/>
        <p:txBody>
          <a:bodyPr/>
          <a:lstStyle/>
          <a:p>
            <a:r>
              <a:rPr lang="en-US" dirty="0"/>
              <a:t>Identifying Your Target Audience</a:t>
            </a:r>
          </a:p>
        </p:txBody>
      </p:sp>
      <p:sp>
        <p:nvSpPr>
          <p:cNvPr id="3" name="Content Placeholder 2">
            <a:extLst>
              <a:ext uri="{FF2B5EF4-FFF2-40B4-BE49-F238E27FC236}">
                <a16:creationId xmlns:a16="http://schemas.microsoft.com/office/drawing/2014/main" id="{F28C0A13-6597-44DF-885C-1FE8C0020B1D}"/>
              </a:ext>
            </a:extLst>
          </p:cNvPr>
          <p:cNvSpPr>
            <a:spLocks noGrp="1"/>
          </p:cNvSpPr>
          <p:nvPr>
            <p:ph idx="1"/>
          </p:nvPr>
        </p:nvSpPr>
        <p:spPr/>
        <p:txBody>
          <a:bodyPr>
            <a:normAutofit/>
          </a:bodyPr>
          <a:lstStyle/>
          <a:p>
            <a:r>
              <a:rPr lang="en-US" sz="3200" dirty="0"/>
              <a:t>Whom do you think would benefit from an I/EP on this topic?</a:t>
            </a:r>
          </a:p>
          <a:p>
            <a:pPr lvl="1"/>
            <a:r>
              <a:rPr lang="en-US" sz="2800" dirty="0"/>
              <a:t>Consumers? Rehabilitation professionals?</a:t>
            </a:r>
          </a:p>
          <a:p>
            <a:pPr lvl="1"/>
            <a:r>
              <a:rPr lang="en-US" sz="2800" dirty="0"/>
              <a:t>Be as detailed as possible!</a:t>
            </a:r>
          </a:p>
          <a:p>
            <a:pPr lvl="1"/>
            <a:r>
              <a:rPr lang="en-US" sz="2800" i="1" dirty="0"/>
              <a:t>Tip: If you think your topic applies all consumers and/or all professionals, it is too broad. Be more specific!</a:t>
            </a:r>
          </a:p>
          <a:p>
            <a:r>
              <a:rPr lang="en-US" sz="3200" dirty="0"/>
              <a:t>What background information on your topic is your audience likely to know? What information is new to them?</a:t>
            </a:r>
          </a:p>
          <a:p>
            <a:pPr lvl="1"/>
            <a:r>
              <a:rPr lang="en-US" sz="2800" dirty="0"/>
              <a:t>Talk to members of the target audience</a:t>
            </a:r>
          </a:p>
        </p:txBody>
      </p:sp>
    </p:spTree>
    <p:extLst>
      <p:ext uri="{BB962C8B-B14F-4D97-AF65-F5344CB8AC3E}">
        <p14:creationId xmlns:p14="http://schemas.microsoft.com/office/powerpoint/2010/main" val="3989241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451D9-A18C-46F4-B830-6EA3F369112A}"/>
              </a:ext>
            </a:extLst>
          </p:cNvPr>
          <p:cNvSpPr>
            <a:spLocks noGrp="1"/>
          </p:cNvSpPr>
          <p:nvPr>
            <p:ph type="title"/>
          </p:nvPr>
        </p:nvSpPr>
        <p:spPr/>
        <p:txBody>
          <a:bodyPr/>
          <a:lstStyle/>
          <a:p>
            <a:r>
              <a:rPr lang="en-US" dirty="0"/>
              <a:t>Conducting an Environmental Scan</a:t>
            </a:r>
          </a:p>
        </p:txBody>
      </p:sp>
      <p:sp>
        <p:nvSpPr>
          <p:cNvPr id="3" name="Content Placeholder 2">
            <a:extLst>
              <a:ext uri="{FF2B5EF4-FFF2-40B4-BE49-F238E27FC236}">
                <a16:creationId xmlns:a16="http://schemas.microsoft.com/office/drawing/2014/main" id="{18E28D99-BC34-4FA7-BAB9-D1C4491D0FBD}"/>
              </a:ext>
            </a:extLst>
          </p:cNvPr>
          <p:cNvSpPr>
            <a:spLocks noGrp="1"/>
          </p:cNvSpPr>
          <p:nvPr>
            <p:ph idx="1"/>
          </p:nvPr>
        </p:nvSpPr>
        <p:spPr/>
        <p:txBody>
          <a:bodyPr>
            <a:normAutofit fontScale="92500" lnSpcReduction="10000"/>
          </a:bodyPr>
          <a:lstStyle/>
          <a:p>
            <a:r>
              <a:rPr lang="en-US" sz="3200" i="1" dirty="0"/>
              <a:t>Archives</a:t>
            </a:r>
            <a:r>
              <a:rPr lang="en-US" sz="3200" dirty="0"/>
              <a:t> does not publish I/EPs that duplicate information that is readily available from other sources</a:t>
            </a:r>
          </a:p>
          <a:p>
            <a:r>
              <a:rPr lang="en-US" sz="3200" dirty="0"/>
              <a:t>Start by Googling your topic</a:t>
            </a:r>
          </a:p>
          <a:p>
            <a:r>
              <a:rPr lang="en-US" sz="3200" dirty="0"/>
              <a:t>Also check other easily available sources</a:t>
            </a:r>
          </a:p>
          <a:p>
            <a:pPr lvl="1"/>
            <a:r>
              <a:rPr lang="en-US" sz="2800" dirty="0"/>
              <a:t>Condition-specific organizations (e.g., Parkinson’s Foundation)</a:t>
            </a:r>
          </a:p>
          <a:p>
            <a:pPr lvl="1"/>
            <a:r>
              <a:rPr lang="en-US" sz="2800" dirty="0"/>
              <a:t>Model Systems information sheets for TBI, SCI, burns</a:t>
            </a:r>
          </a:p>
          <a:p>
            <a:pPr lvl="1"/>
            <a:r>
              <a:rPr lang="en-US" sz="2800" dirty="0"/>
              <a:t>WebMD, Mayo Clinic, Cleveland Clinic, and similar reputable online sources</a:t>
            </a:r>
          </a:p>
          <a:p>
            <a:r>
              <a:rPr lang="en-US" sz="3200" dirty="0"/>
              <a:t>If there are existing sources, is there still a need? Can you tailor your I/EP idea to add value? </a:t>
            </a:r>
          </a:p>
          <a:p>
            <a:pPr lvl="1"/>
            <a:endParaRPr lang="en-US" sz="2800" dirty="0"/>
          </a:p>
        </p:txBody>
      </p:sp>
    </p:spTree>
    <p:extLst>
      <p:ext uri="{BB962C8B-B14F-4D97-AF65-F5344CB8AC3E}">
        <p14:creationId xmlns:p14="http://schemas.microsoft.com/office/powerpoint/2010/main" val="3796213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1B725-DCFC-4D6D-ADC0-429B9025118F}"/>
              </a:ext>
            </a:extLst>
          </p:cNvPr>
          <p:cNvSpPr>
            <a:spLocks noGrp="1"/>
          </p:cNvSpPr>
          <p:nvPr>
            <p:ph type="title"/>
          </p:nvPr>
        </p:nvSpPr>
        <p:spPr/>
        <p:txBody>
          <a:bodyPr/>
          <a:lstStyle/>
          <a:p>
            <a:r>
              <a:rPr lang="en-US" dirty="0"/>
              <a:t>Clarifying Your Purpose</a:t>
            </a:r>
          </a:p>
        </p:txBody>
      </p:sp>
      <p:sp>
        <p:nvSpPr>
          <p:cNvPr id="3" name="Content Placeholder 2">
            <a:extLst>
              <a:ext uri="{FF2B5EF4-FFF2-40B4-BE49-F238E27FC236}">
                <a16:creationId xmlns:a16="http://schemas.microsoft.com/office/drawing/2014/main" id="{867CC714-4D55-4504-AE35-02DF0811B66A}"/>
              </a:ext>
            </a:extLst>
          </p:cNvPr>
          <p:cNvSpPr>
            <a:spLocks noGrp="1"/>
          </p:cNvSpPr>
          <p:nvPr>
            <p:ph idx="1"/>
          </p:nvPr>
        </p:nvSpPr>
        <p:spPr/>
        <p:txBody>
          <a:bodyPr>
            <a:normAutofit/>
          </a:bodyPr>
          <a:lstStyle/>
          <a:p>
            <a:r>
              <a:rPr lang="en-US" sz="3200" dirty="0"/>
              <a:t>If there are already existing resources that cover your topic:</a:t>
            </a:r>
          </a:p>
          <a:p>
            <a:pPr lvl="1"/>
            <a:r>
              <a:rPr lang="en-US" sz="2800" dirty="0"/>
              <a:t>Refine the topic and/or target audience to add unique value, OR</a:t>
            </a:r>
          </a:p>
          <a:p>
            <a:pPr lvl="1"/>
            <a:r>
              <a:rPr lang="en-US" sz="2800" dirty="0"/>
              <a:t>Move on to a new idea</a:t>
            </a:r>
          </a:p>
          <a:p>
            <a:r>
              <a:rPr lang="en-US" sz="3200" dirty="0"/>
              <a:t>If there are no existing resources on your topic:</a:t>
            </a:r>
          </a:p>
          <a:p>
            <a:pPr lvl="1"/>
            <a:r>
              <a:rPr lang="en-US" sz="2800" dirty="0"/>
              <a:t>Still consider refining the topic and/or target audience</a:t>
            </a:r>
          </a:p>
          <a:p>
            <a:r>
              <a:rPr lang="en-US" sz="2800" dirty="0"/>
              <a:t>Draft a brief description and email the ACRM Communications Committee Co-Chairs to confirm topic is aligned with aims and scope of the </a:t>
            </a:r>
            <a:r>
              <a:rPr lang="en-US" sz="2800" i="1" dirty="0"/>
              <a:t>Archives </a:t>
            </a:r>
            <a:endParaRPr lang="en-US" dirty="0"/>
          </a:p>
          <a:p>
            <a:pPr lvl="1"/>
            <a:r>
              <a:rPr lang="en-US" sz="4000" dirty="0"/>
              <a:t> </a:t>
            </a:r>
            <a:r>
              <a:rPr lang="en-US" dirty="0">
                <a:hlinkClick r:id="rId3"/>
              </a:rPr>
              <a:t>http://www.acrm.org/about/committees-groups/</a:t>
            </a:r>
            <a:endParaRPr lang="en-US" dirty="0"/>
          </a:p>
          <a:p>
            <a:pPr marL="457200" lvl="1" indent="0">
              <a:buNone/>
            </a:pPr>
            <a:endParaRPr lang="en-US" dirty="0"/>
          </a:p>
          <a:p>
            <a:pPr lvl="1"/>
            <a:endParaRPr lang="en-US" sz="2800" i="1" dirty="0"/>
          </a:p>
        </p:txBody>
      </p:sp>
    </p:spTree>
    <p:extLst>
      <p:ext uri="{BB962C8B-B14F-4D97-AF65-F5344CB8AC3E}">
        <p14:creationId xmlns:p14="http://schemas.microsoft.com/office/powerpoint/2010/main" val="3499125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40C23-EFFF-41E5-A202-E45BF1DE6FE9}"/>
              </a:ext>
            </a:extLst>
          </p:cNvPr>
          <p:cNvSpPr>
            <a:spLocks noGrp="1"/>
          </p:cNvSpPr>
          <p:nvPr>
            <p:ph type="title"/>
          </p:nvPr>
        </p:nvSpPr>
        <p:spPr/>
        <p:txBody>
          <a:bodyPr/>
          <a:lstStyle/>
          <a:p>
            <a:r>
              <a:rPr lang="en-US" dirty="0"/>
              <a:t>When is an I/EP not appropriate?</a:t>
            </a:r>
          </a:p>
        </p:txBody>
      </p:sp>
      <p:sp>
        <p:nvSpPr>
          <p:cNvPr id="3" name="Content Placeholder 2">
            <a:extLst>
              <a:ext uri="{FF2B5EF4-FFF2-40B4-BE49-F238E27FC236}">
                <a16:creationId xmlns:a16="http://schemas.microsoft.com/office/drawing/2014/main" id="{C7EA24E8-0718-4B5C-907A-CB6F9EBFF16C}"/>
              </a:ext>
            </a:extLst>
          </p:cNvPr>
          <p:cNvSpPr>
            <a:spLocks noGrp="1"/>
          </p:cNvSpPr>
          <p:nvPr>
            <p:ph idx="1"/>
          </p:nvPr>
        </p:nvSpPr>
        <p:spPr/>
        <p:txBody>
          <a:bodyPr>
            <a:normAutofit/>
          </a:bodyPr>
          <a:lstStyle/>
          <a:p>
            <a:r>
              <a:rPr lang="en-US" dirty="0"/>
              <a:t>Replacement/substitute for original research articles</a:t>
            </a:r>
          </a:p>
          <a:p>
            <a:r>
              <a:rPr lang="en-US" dirty="0"/>
              <a:t>Introduction of new concept or health condition</a:t>
            </a:r>
          </a:p>
          <a:p>
            <a:r>
              <a:rPr lang="en-US" dirty="0"/>
              <a:t>Opinion or commentary</a:t>
            </a:r>
          </a:p>
          <a:p>
            <a:r>
              <a:rPr lang="en-US" dirty="0"/>
              <a:t>Marketing for a product or service</a:t>
            </a:r>
          </a:p>
          <a:p>
            <a:r>
              <a:rPr lang="en-US" dirty="0"/>
              <a:t>Platform to present novel interventions</a:t>
            </a:r>
          </a:p>
          <a:p>
            <a:r>
              <a:rPr lang="en-US" dirty="0"/>
              <a:t>Literature review</a:t>
            </a:r>
          </a:p>
          <a:p>
            <a:r>
              <a:rPr lang="en-US" dirty="0"/>
              <a:t>Recommendations that are not based on current evidence</a:t>
            </a:r>
          </a:p>
          <a:p>
            <a:r>
              <a:rPr lang="en-US" dirty="0"/>
              <a:t>Duplication of information that is readily available from other sources</a:t>
            </a:r>
          </a:p>
        </p:txBody>
      </p:sp>
    </p:spTree>
    <p:extLst>
      <p:ext uri="{BB962C8B-B14F-4D97-AF65-F5344CB8AC3E}">
        <p14:creationId xmlns:p14="http://schemas.microsoft.com/office/powerpoint/2010/main" val="3523301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D9F71-2CEA-48A0-86A2-42CA58DFC622}"/>
              </a:ext>
            </a:extLst>
          </p:cNvPr>
          <p:cNvSpPr>
            <a:spLocks noGrp="1"/>
          </p:cNvSpPr>
          <p:nvPr>
            <p:ph type="title"/>
          </p:nvPr>
        </p:nvSpPr>
        <p:spPr/>
        <p:txBody>
          <a:bodyPr/>
          <a:lstStyle/>
          <a:p>
            <a:r>
              <a:rPr lang="en-US" dirty="0"/>
              <a:t>ACTIVITY</a:t>
            </a:r>
          </a:p>
        </p:txBody>
      </p:sp>
      <p:sp>
        <p:nvSpPr>
          <p:cNvPr id="3" name="Content Placeholder 2">
            <a:extLst>
              <a:ext uri="{FF2B5EF4-FFF2-40B4-BE49-F238E27FC236}">
                <a16:creationId xmlns:a16="http://schemas.microsoft.com/office/drawing/2014/main" id="{4D9257A0-A098-4EC1-87E2-2E6F29C1DBFF}"/>
              </a:ext>
            </a:extLst>
          </p:cNvPr>
          <p:cNvSpPr>
            <a:spLocks noGrp="1"/>
          </p:cNvSpPr>
          <p:nvPr>
            <p:ph idx="1"/>
          </p:nvPr>
        </p:nvSpPr>
        <p:spPr/>
        <p:txBody>
          <a:bodyPr>
            <a:normAutofit/>
          </a:bodyPr>
          <a:lstStyle/>
          <a:p>
            <a:r>
              <a:rPr lang="en-US" sz="3200" dirty="0"/>
              <a:t>Individually or in a small group, choose an idea for an I/EP </a:t>
            </a:r>
          </a:p>
          <a:p>
            <a:pPr lvl="1"/>
            <a:r>
              <a:rPr lang="en-US" sz="2800" dirty="0"/>
              <a:t>What is the purpose of the I/EP?</a:t>
            </a:r>
          </a:p>
          <a:p>
            <a:pPr lvl="1"/>
            <a:r>
              <a:rPr lang="en-US" sz="2800" dirty="0"/>
              <a:t>Who is the target audience?</a:t>
            </a:r>
          </a:p>
          <a:p>
            <a:r>
              <a:rPr lang="en-US" sz="3200" dirty="0"/>
              <a:t>Google the topic – what comes up?</a:t>
            </a:r>
          </a:p>
          <a:p>
            <a:r>
              <a:rPr lang="en-US" sz="3200" dirty="0"/>
              <a:t>Check at least one other source to see if there is similar content on your topic</a:t>
            </a:r>
          </a:p>
          <a:p>
            <a:pPr lvl="1"/>
            <a:r>
              <a:rPr lang="en-US" sz="2800" dirty="0"/>
              <a:t>Can you revise your topic to address a unique need?</a:t>
            </a:r>
          </a:p>
        </p:txBody>
      </p:sp>
    </p:spTree>
    <p:extLst>
      <p:ext uri="{BB962C8B-B14F-4D97-AF65-F5344CB8AC3E}">
        <p14:creationId xmlns:p14="http://schemas.microsoft.com/office/powerpoint/2010/main" val="3400774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90BD4-D559-494C-8BF0-C6D7DFC25834}"/>
              </a:ext>
            </a:extLst>
          </p:cNvPr>
          <p:cNvSpPr>
            <a:spLocks noGrp="1"/>
          </p:cNvSpPr>
          <p:nvPr>
            <p:ph type="title"/>
          </p:nvPr>
        </p:nvSpPr>
        <p:spPr/>
        <p:txBody>
          <a:bodyPr/>
          <a:lstStyle/>
          <a:p>
            <a:r>
              <a:rPr lang="en-US" dirty="0"/>
              <a:t>Writing Your I/EP</a:t>
            </a:r>
          </a:p>
        </p:txBody>
      </p:sp>
      <p:sp>
        <p:nvSpPr>
          <p:cNvPr id="3" name="Text Placeholder 2">
            <a:extLst>
              <a:ext uri="{FF2B5EF4-FFF2-40B4-BE49-F238E27FC236}">
                <a16:creationId xmlns:a16="http://schemas.microsoft.com/office/drawing/2014/main" id="{FB76A423-5AD7-44D4-9364-C38810313ED3}"/>
              </a:ext>
            </a:extLst>
          </p:cNvPr>
          <p:cNvSpPr>
            <a:spLocks noGrp="1"/>
          </p:cNvSpPr>
          <p:nvPr>
            <p:ph type="body" idx="1"/>
          </p:nvPr>
        </p:nvSpPr>
        <p:spPr/>
        <p:txBody>
          <a:bodyPr>
            <a:normAutofit/>
          </a:bodyPr>
          <a:lstStyle/>
          <a:p>
            <a:pPr>
              <a:spcBef>
                <a:spcPts val="0"/>
              </a:spcBef>
              <a:spcAft>
                <a:spcPts val="600"/>
              </a:spcAft>
            </a:pPr>
            <a:r>
              <a:rPr lang="en-US" sz="2800" dirty="0"/>
              <a:t>How I/EPs are different from typical academic writing</a:t>
            </a:r>
          </a:p>
          <a:p>
            <a:pPr>
              <a:spcBef>
                <a:spcPts val="0"/>
              </a:spcBef>
              <a:spcAft>
                <a:spcPts val="600"/>
              </a:spcAft>
            </a:pPr>
            <a:r>
              <a:rPr lang="en-US" sz="2800" dirty="0"/>
              <a:t>Word count vs. length</a:t>
            </a:r>
          </a:p>
          <a:p>
            <a:pPr>
              <a:spcBef>
                <a:spcPts val="0"/>
              </a:spcBef>
              <a:spcAft>
                <a:spcPts val="600"/>
              </a:spcAft>
            </a:pPr>
            <a:r>
              <a:rPr lang="en-US" sz="2800" dirty="0"/>
              <a:t>Citing the evidence</a:t>
            </a:r>
          </a:p>
        </p:txBody>
      </p:sp>
    </p:spTree>
    <p:extLst>
      <p:ext uri="{BB962C8B-B14F-4D97-AF65-F5344CB8AC3E}">
        <p14:creationId xmlns:p14="http://schemas.microsoft.com/office/powerpoint/2010/main" val="2494421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B3DC9-848F-44E4-8FEE-01F0A7478779}"/>
              </a:ext>
            </a:extLst>
          </p:cNvPr>
          <p:cNvSpPr>
            <a:spLocks noGrp="1"/>
          </p:cNvSpPr>
          <p:nvPr>
            <p:ph type="title"/>
          </p:nvPr>
        </p:nvSpPr>
        <p:spPr/>
        <p:txBody>
          <a:bodyPr/>
          <a:lstStyle/>
          <a:p>
            <a:r>
              <a:rPr lang="en-US" dirty="0"/>
              <a:t>How is writing I/EPs different?</a:t>
            </a:r>
          </a:p>
        </p:txBody>
      </p:sp>
      <p:sp>
        <p:nvSpPr>
          <p:cNvPr id="3" name="Content Placeholder 2">
            <a:extLst>
              <a:ext uri="{FF2B5EF4-FFF2-40B4-BE49-F238E27FC236}">
                <a16:creationId xmlns:a16="http://schemas.microsoft.com/office/drawing/2014/main" id="{7149245D-C7DD-4863-91B9-65BC8B9E6CFF}"/>
              </a:ext>
            </a:extLst>
          </p:cNvPr>
          <p:cNvSpPr>
            <a:spLocks noGrp="1"/>
          </p:cNvSpPr>
          <p:nvPr>
            <p:ph idx="1"/>
          </p:nvPr>
        </p:nvSpPr>
        <p:spPr/>
        <p:txBody>
          <a:bodyPr>
            <a:normAutofit/>
          </a:bodyPr>
          <a:lstStyle/>
          <a:p>
            <a:r>
              <a:rPr lang="en-US" sz="3200" dirty="0"/>
              <a:t>Not a review of the literature – focus on key message</a:t>
            </a:r>
          </a:p>
          <a:p>
            <a:r>
              <a:rPr lang="en-US" sz="3200" dirty="0"/>
              <a:t>Written in second person point of view, as if you are speaking directly to the target audience (“you” language)</a:t>
            </a:r>
          </a:p>
          <a:p>
            <a:r>
              <a:rPr lang="en-US" sz="3200" dirty="0"/>
              <a:t>Convey important messages with figures, graphs, bulleted lists, and other visual tools to improve readability</a:t>
            </a:r>
          </a:p>
          <a:p>
            <a:r>
              <a:rPr lang="en-US" sz="3200" dirty="0"/>
              <a:t>Consider: </a:t>
            </a:r>
            <a:r>
              <a:rPr lang="en-US" sz="3200" i="1" dirty="0"/>
              <a:t>What actions or behavior changes do you want readers to take after reading the proposed I/EP?</a:t>
            </a:r>
          </a:p>
          <a:p>
            <a:endParaRPr lang="en-US" sz="3200" dirty="0"/>
          </a:p>
          <a:p>
            <a:endParaRPr lang="en-US" sz="3200" dirty="0"/>
          </a:p>
        </p:txBody>
      </p:sp>
    </p:spTree>
    <p:extLst>
      <p:ext uri="{BB962C8B-B14F-4D97-AF65-F5344CB8AC3E}">
        <p14:creationId xmlns:p14="http://schemas.microsoft.com/office/powerpoint/2010/main" val="327584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2E931-13BD-438A-8859-38C966FE2811}"/>
              </a:ext>
            </a:extLst>
          </p:cNvPr>
          <p:cNvSpPr>
            <a:spLocks noGrp="1"/>
          </p:cNvSpPr>
          <p:nvPr>
            <p:ph type="title"/>
          </p:nvPr>
        </p:nvSpPr>
        <p:spPr/>
        <p:txBody>
          <a:bodyPr/>
          <a:lstStyle/>
          <a:p>
            <a:r>
              <a:rPr lang="en-US" dirty="0"/>
              <a:t>Word Count vs. Length</a:t>
            </a:r>
          </a:p>
        </p:txBody>
      </p:sp>
      <p:sp>
        <p:nvSpPr>
          <p:cNvPr id="3" name="Content Placeholder 2">
            <a:extLst>
              <a:ext uri="{FF2B5EF4-FFF2-40B4-BE49-F238E27FC236}">
                <a16:creationId xmlns:a16="http://schemas.microsoft.com/office/drawing/2014/main" id="{1D728BF8-90DD-49DA-A93D-0013EFB62165}"/>
              </a:ext>
            </a:extLst>
          </p:cNvPr>
          <p:cNvSpPr>
            <a:spLocks noGrp="1"/>
          </p:cNvSpPr>
          <p:nvPr>
            <p:ph idx="1"/>
          </p:nvPr>
        </p:nvSpPr>
        <p:spPr/>
        <p:txBody>
          <a:bodyPr/>
          <a:lstStyle/>
          <a:p>
            <a:r>
              <a:rPr lang="en-US" dirty="0"/>
              <a:t>I/EPs are limited to 1200-1400 word count, </a:t>
            </a:r>
            <a:r>
              <a:rPr lang="en-US" dirty="0">
                <a:solidFill>
                  <a:srgbClr val="FF0000"/>
                </a:solidFill>
              </a:rPr>
              <a:t>BUT</a:t>
            </a:r>
          </a:p>
          <a:p>
            <a:pPr lvl="1"/>
            <a:r>
              <a:rPr lang="en-US" dirty="0"/>
              <a:t>Reduce word count to account for space taken by tables and figures</a:t>
            </a:r>
          </a:p>
          <a:p>
            <a:pPr lvl="1"/>
            <a:r>
              <a:rPr lang="en-US" dirty="0"/>
              <a:t>Remember – I/EPs are intended to fit on a single 2-sided page!</a:t>
            </a:r>
          </a:p>
          <a:p>
            <a:pPr lvl="1"/>
            <a:r>
              <a:rPr lang="en-US" dirty="0"/>
              <a:t>Bullet points, figures, tables, and graphs are strongly encouraged</a:t>
            </a:r>
          </a:p>
        </p:txBody>
      </p:sp>
      <p:graphicFrame>
        <p:nvGraphicFramePr>
          <p:cNvPr id="4" name="Content Placeholder 3">
            <a:extLst>
              <a:ext uri="{FF2B5EF4-FFF2-40B4-BE49-F238E27FC236}">
                <a16:creationId xmlns:a16="http://schemas.microsoft.com/office/drawing/2014/main" id="{ED109B4E-761B-495F-A94B-22EC43B206FE}"/>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580249987"/>
              </p:ext>
            </p:extLst>
          </p:nvPr>
        </p:nvGraphicFramePr>
        <p:xfrm>
          <a:off x="1730477" y="4011120"/>
          <a:ext cx="8023122" cy="24357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7124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CE974-E35B-41C2-858D-858542C79255}"/>
              </a:ext>
            </a:extLst>
          </p:cNvPr>
          <p:cNvSpPr>
            <a:spLocks noGrp="1"/>
          </p:cNvSpPr>
          <p:nvPr>
            <p:ph type="title"/>
          </p:nvPr>
        </p:nvSpPr>
        <p:spPr/>
        <p:txBody>
          <a:bodyPr/>
          <a:lstStyle/>
          <a:p>
            <a:r>
              <a:rPr lang="en-US" dirty="0"/>
              <a:t>Writing Your I/EP</a:t>
            </a:r>
          </a:p>
        </p:txBody>
      </p:sp>
      <p:sp>
        <p:nvSpPr>
          <p:cNvPr id="3" name="Content Placeholder 2">
            <a:extLst>
              <a:ext uri="{FF2B5EF4-FFF2-40B4-BE49-F238E27FC236}">
                <a16:creationId xmlns:a16="http://schemas.microsoft.com/office/drawing/2014/main" id="{A2C62E59-EE8F-4EBE-8A23-856D6CC29F0B}"/>
              </a:ext>
            </a:extLst>
          </p:cNvPr>
          <p:cNvSpPr>
            <a:spLocks noGrp="1"/>
          </p:cNvSpPr>
          <p:nvPr>
            <p:ph idx="1"/>
          </p:nvPr>
        </p:nvSpPr>
        <p:spPr/>
        <p:txBody>
          <a:bodyPr>
            <a:normAutofit fontScale="92500" lnSpcReduction="10000"/>
          </a:bodyPr>
          <a:lstStyle/>
          <a:p>
            <a:r>
              <a:rPr lang="en-US" sz="3200" dirty="0"/>
              <a:t>Aim for 8</a:t>
            </a:r>
            <a:r>
              <a:rPr lang="en-US" sz="3200" baseline="30000" dirty="0"/>
              <a:t>th</a:t>
            </a:r>
            <a:r>
              <a:rPr lang="en-US" sz="3200" dirty="0"/>
              <a:t> grade reading level, even for I/EPs aimed at rehabilitation professionals</a:t>
            </a:r>
          </a:p>
          <a:p>
            <a:pPr lvl="1"/>
            <a:r>
              <a:rPr lang="en-US" sz="2800" dirty="0"/>
              <a:t>Tools available within MS Word, or online (look for Flesch-Kincaid grade level score)</a:t>
            </a:r>
          </a:p>
          <a:p>
            <a:pPr lvl="2"/>
            <a:r>
              <a:rPr lang="en-US" sz="2400" dirty="0">
                <a:hlinkClick r:id="rId2"/>
              </a:rPr>
              <a:t>https://goodcalculators.com/flesch-kincaid-calculator/</a:t>
            </a:r>
            <a:endParaRPr lang="en-US" sz="2400" dirty="0"/>
          </a:p>
          <a:p>
            <a:r>
              <a:rPr lang="en-US" sz="3200" dirty="0"/>
              <a:t>Write in second person point of view (“you” language)</a:t>
            </a:r>
          </a:p>
          <a:p>
            <a:r>
              <a:rPr lang="en-US" sz="3200" dirty="0"/>
              <a:t>Keep sentences short and succinct</a:t>
            </a:r>
          </a:p>
          <a:p>
            <a:r>
              <a:rPr lang="en-US" sz="3200" dirty="0"/>
              <a:t>Avoid acronyms and jargon</a:t>
            </a:r>
          </a:p>
          <a:p>
            <a:r>
              <a:rPr lang="en-US" sz="3200" dirty="0"/>
              <a:t>Incorporate figures, tables, bulleted lists etc. to improve readability</a:t>
            </a:r>
          </a:p>
          <a:p>
            <a:endParaRPr lang="en-US" sz="3200" dirty="0"/>
          </a:p>
        </p:txBody>
      </p:sp>
    </p:spTree>
    <p:extLst>
      <p:ext uri="{BB962C8B-B14F-4D97-AF65-F5344CB8AC3E}">
        <p14:creationId xmlns:p14="http://schemas.microsoft.com/office/powerpoint/2010/main" val="2479400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F549B4E-E3C8-49D7-8B70-64CDF6AA0CE1}"/>
              </a:ext>
            </a:extLst>
          </p:cNvPr>
          <p:cNvSpPr>
            <a:spLocks noGrp="1"/>
          </p:cNvSpPr>
          <p:nvPr>
            <p:ph type="title"/>
          </p:nvPr>
        </p:nvSpPr>
        <p:spPr/>
        <p:txBody>
          <a:bodyPr/>
          <a:lstStyle/>
          <a:p>
            <a:r>
              <a:rPr lang="en-US" dirty="0"/>
              <a:t>Citing the Evidence</a:t>
            </a:r>
          </a:p>
        </p:txBody>
      </p:sp>
      <p:sp>
        <p:nvSpPr>
          <p:cNvPr id="8" name="Content Placeholder 7">
            <a:extLst>
              <a:ext uri="{FF2B5EF4-FFF2-40B4-BE49-F238E27FC236}">
                <a16:creationId xmlns:a16="http://schemas.microsoft.com/office/drawing/2014/main" id="{C254E444-1716-4A6D-937E-8AA8A56333BA}"/>
              </a:ext>
            </a:extLst>
          </p:cNvPr>
          <p:cNvSpPr>
            <a:spLocks noGrp="1"/>
          </p:cNvSpPr>
          <p:nvPr>
            <p:ph idx="1"/>
          </p:nvPr>
        </p:nvSpPr>
        <p:spPr/>
        <p:txBody>
          <a:bodyPr/>
          <a:lstStyle/>
          <a:p>
            <a:r>
              <a:rPr lang="en-US" dirty="0"/>
              <a:t>I/EPs are limited to 12 references maximum</a:t>
            </a:r>
          </a:p>
          <a:p>
            <a:r>
              <a:rPr lang="en-US" dirty="0"/>
              <a:t>Choose the most current and salient references for your topic</a:t>
            </a:r>
          </a:p>
          <a:p>
            <a:r>
              <a:rPr lang="en-US" dirty="0"/>
              <a:t>Any recommendations for action or behavior change must be evidence-based</a:t>
            </a:r>
          </a:p>
          <a:p>
            <a:r>
              <a:rPr lang="en-US" dirty="0"/>
              <a:t>Consider including links to additional resources as part of your I/EP and separate from the reference list</a:t>
            </a:r>
          </a:p>
        </p:txBody>
      </p:sp>
    </p:spTree>
    <p:extLst>
      <p:ext uri="{BB962C8B-B14F-4D97-AF65-F5344CB8AC3E}">
        <p14:creationId xmlns:p14="http://schemas.microsoft.com/office/powerpoint/2010/main" val="708004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A0336-0EEB-4D1D-BCCF-17BD3B29C29A}"/>
              </a:ext>
            </a:extLst>
          </p:cNvPr>
          <p:cNvSpPr>
            <a:spLocks noGrp="1"/>
          </p:cNvSpPr>
          <p:nvPr>
            <p:ph type="title"/>
          </p:nvPr>
        </p:nvSpPr>
        <p:spPr/>
        <p:txBody>
          <a:bodyPr/>
          <a:lstStyle/>
          <a:p>
            <a:r>
              <a:rPr lang="en-US" dirty="0"/>
              <a:t>Review by Target Audience</a:t>
            </a:r>
          </a:p>
        </p:txBody>
      </p:sp>
      <p:sp>
        <p:nvSpPr>
          <p:cNvPr id="3" name="Content Placeholder 2">
            <a:extLst>
              <a:ext uri="{FF2B5EF4-FFF2-40B4-BE49-F238E27FC236}">
                <a16:creationId xmlns:a16="http://schemas.microsoft.com/office/drawing/2014/main" id="{B2EABD56-8705-4DC6-ADDB-7877873B4D88}"/>
              </a:ext>
            </a:extLst>
          </p:cNvPr>
          <p:cNvSpPr>
            <a:spLocks noGrp="1"/>
          </p:cNvSpPr>
          <p:nvPr>
            <p:ph idx="1"/>
          </p:nvPr>
        </p:nvSpPr>
        <p:spPr/>
        <p:txBody>
          <a:bodyPr>
            <a:normAutofit/>
          </a:bodyPr>
          <a:lstStyle/>
          <a:p>
            <a:r>
              <a:rPr lang="en-US" sz="3200" dirty="0"/>
              <a:t>Although not required, you are strongly encouraged to invite one or more representatives from your target audience to review your I/EP draft</a:t>
            </a:r>
          </a:p>
          <a:p>
            <a:r>
              <a:rPr lang="en-US" sz="3200" dirty="0"/>
              <a:t>Ask specific questions :</a:t>
            </a:r>
          </a:p>
          <a:p>
            <a:pPr lvl="1"/>
            <a:r>
              <a:rPr lang="en-US" sz="2800" dirty="0"/>
              <a:t>Is there any part that they do not understand?</a:t>
            </a:r>
          </a:p>
          <a:p>
            <a:pPr lvl="1"/>
            <a:r>
              <a:rPr lang="en-US" sz="2800" dirty="0"/>
              <a:t>What do they think is the key message?</a:t>
            </a:r>
          </a:p>
          <a:p>
            <a:pPr lvl="1"/>
            <a:r>
              <a:rPr lang="en-US" sz="2800" dirty="0"/>
              <a:t>What actions would they consider taking after reading the I/EP?</a:t>
            </a:r>
          </a:p>
          <a:p>
            <a:r>
              <a:rPr lang="en-US" sz="3200" dirty="0"/>
              <a:t>Review is recommended even if a consumer is a co-author</a:t>
            </a:r>
          </a:p>
        </p:txBody>
      </p:sp>
    </p:spTree>
    <p:extLst>
      <p:ext uri="{BB962C8B-B14F-4D97-AF65-F5344CB8AC3E}">
        <p14:creationId xmlns:p14="http://schemas.microsoft.com/office/powerpoint/2010/main" val="16580485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6AABA-643A-4D20-BDEC-DD827A233971}"/>
              </a:ext>
            </a:extLst>
          </p:cNvPr>
          <p:cNvSpPr>
            <a:spLocks noGrp="1"/>
          </p:cNvSpPr>
          <p:nvPr>
            <p:ph type="title"/>
          </p:nvPr>
        </p:nvSpPr>
        <p:spPr/>
        <p:txBody>
          <a:bodyPr/>
          <a:lstStyle/>
          <a:p>
            <a:r>
              <a:rPr lang="en-US" dirty="0"/>
              <a:t>I/EP Dos and Don’ts</a:t>
            </a:r>
          </a:p>
        </p:txBody>
      </p:sp>
      <p:sp>
        <p:nvSpPr>
          <p:cNvPr id="3" name="Text Placeholder 2">
            <a:extLst>
              <a:ext uri="{FF2B5EF4-FFF2-40B4-BE49-F238E27FC236}">
                <a16:creationId xmlns:a16="http://schemas.microsoft.com/office/drawing/2014/main" id="{E313B23A-C31F-4330-BBF7-EB368FD5B2F5}"/>
              </a:ext>
            </a:extLst>
          </p:cNvPr>
          <p:cNvSpPr>
            <a:spLocks noGrp="1"/>
          </p:cNvSpPr>
          <p:nvPr>
            <p:ph type="body" idx="1"/>
          </p:nvPr>
        </p:nvSpPr>
        <p:spPr/>
        <p:txBody>
          <a:bodyPr/>
          <a:lstStyle/>
          <a:p>
            <a:r>
              <a:rPr lang="en-US" dirty="0"/>
              <a:t>DO</a:t>
            </a:r>
          </a:p>
        </p:txBody>
      </p:sp>
      <p:sp>
        <p:nvSpPr>
          <p:cNvPr id="4" name="Content Placeholder 3">
            <a:extLst>
              <a:ext uri="{FF2B5EF4-FFF2-40B4-BE49-F238E27FC236}">
                <a16:creationId xmlns:a16="http://schemas.microsoft.com/office/drawing/2014/main" id="{75D7FC7A-298A-4D8F-8209-5925EB510E68}"/>
              </a:ext>
            </a:extLst>
          </p:cNvPr>
          <p:cNvSpPr>
            <a:spLocks noGrp="1"/>
          </p:cNvSpPr>
          <p:nvPr>
            <p:ph sz="half" idx="2"/>
          </p:nvPr>
        </p:nvSpPr>
        <p:spPr/>
        <p:txBody>
          <a:bodyPr/>
          <a:lstStyle/>
          <a:p>
            <a:r>
              <a:rPr lang="en-US" dirty="0"/>
              <a:t>Keep language clear and simple</a:t>
            </a:r>
          </a:p>
          <a:p>
            <a:r>
              <a:rPr lang="en-US" dirty="0"/>
              <a:t>Convey important information through figures, tables, graphs, and bulleted lists</a:t>
            </a:r>
          </a:p>
          <a:p>
            <a:r>
              <a:rPr lang="en-US" dirty="0"/>
              <a:t>Engage members of your target audience in the writing and editing process</a:t>
            </a:r>
          </a:p>
        </p:txBody>
      </p:sp>
      <p:sp>
        <p:nvSpPr>
          <p:cNvPr id="5" name="Text Placeholder 4">
            <a:extLst>
              <a:ext uri="{FF2B5EF4-FFF2-40B4-BE49-F238E27FC236}">
                <a16:creationId xmlns:a16="http://schemas.microsoft.com/office/drawing/2014/main" id="{8B2937BD-0510-4AE5-AEBA-AFA8887089D3}"/>
              </a:ext>
            </a:extLst>
          </p:cNvPr>
          <p:cNvSpPr>
            <a:spLocks noGrp="1"/>
          </p:cNvSpPr>
          <p:nvPr>
            <p:ph type="body" sz="quarter" idx="3"/>
          </p:nvPr>
        </p:nvSpPr>
        <p:spPr/>
        <p:txBody>
          <a:bodyPr/>
          <a:lstStyle/>
          <a:p>
            <a:r>
              <a:rPr lang="en-US" dirty="0"/>
              <a:t>DO NOT</a:t>
            </a:r>
          </a:p>
        </p:txBody>
      </p:sp>
      <p:sp>
        <p:nvSpPr>
          <p:cNvPr id="6" name="Content Placeholder 5">
            <a:extLst>
              <a:ext uri="{FF2B5EF4-FFF2-40B4-BE49-F238E27FC236}">
                <a16:creationId xmlns:a16="http://schemas.microsoft.com/office/drawing/2014/main" id="{9A5B1838-505F-43B6-8963-8224F1202CDA}"/>
              </a:ext>
            </a:extLst>
          </p:cNvPr>
          <p:cNvSpPr>
            <a:spLocks noGrp="1"/>
          </p:cNvSpPr>
          <p:nvPr>
            <p:ph sz="quarter" idx="4"/>
          </p:nvPr>
        </p:nvSpPr>
        <p:spPr/>
        <p:txBody>
          <a:bodyPr/>
          <a:lstStyle/>
          <a:p>
            <a:r>
              <a:rPr lang="en-US" dirty="0"/>
              <a:t>Use acronyms to circumvent word count limits</a:t>
            </a:r>
          </a:p>
          <a:p>
            <a:r>
              <a:rPr lang="en-US" dirty="0"/>
              <a:t>Include large blocks of text</a:t>
            </a:r>
          </a:p>
          <a:p>
            <a:r>
              <a:rPr lang="en-US" dirty="0"/>
              <a:t>Include multiple figures and tables in addition to 1400 words of text</a:t>
            </a:r>
          </a:p>
        </p:txBody>
      </p:sp>
    </p:spTree>
    <p:extLst>
      <p:ext uri="{BB962C8B-B14F-4D97-AF65-F5344CB8AC3E}">
        <p14:creationId xmlns:p14="http://schemas.microsoft.com/office/powerpoint/2010/main" val="78398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0C3944A-FE6C-4B37-8398-094C0B86F9E4}"/>
              </a:ext>
            </a:extLst>
          </p:cNvPr>
          <p:cNvSpPr>
            <a:spLocks noGrp="1"/>
          </p:cNvSpPr>
          <p:nvPr>
            <p:ph type="title"/>
          </p:nvPr>
        </p:nvSpPr>
        <p:spPr/>
        <p:txBody>
          <a:bodyPr/>
          <a:lstStyle/>
          <a:p>
            <a:r>
              <a:rPr lang="en-US" dirty="0"/>
              <a:t>ACTIVITY</a:t>
            </a:r>
          </a:p>
        </p:txBody>
      </p:sp>
      <p:sp>
        <p:nvSpPr>
          <p:cNvPr id="8" name="Content Placeholder 7">
            <a:extLst>
              <a:ext uri="{FF2B5EF4-FFF2-40B4-BE49-F238E27FC236}">
                <a16:creationId xmlns:a16="http://schemas.microsoft.com/office/drawing/2014/main" id="{26B98D68-2E3B-474A-96A7-9427C75C3EA1}"/>
              </a:ext>
            </a:extLst>
          </p:cNvPr>
          <p:cNvSpPr>
            <a:spLocks noGrp="1"/>
          </p:cNvSpPr>
          <p:nvPr>
            <p:ph idx="1"/>
          </p:nvPr>
        </p:nvSpPr>
        <p:spPr/>
        <p:txBody>
          <a:bodyPr>
            <a:normAutofit/>
          </a:bodyPr>
          <a:lstStyle/>
          <a:p>
            <a:r>
              <a:rPr lang="en-US" sz="3200" dirty="0"/>
              <a:t>Identify potential coauthors for your I/EP idea</a:t>
            </a:r>
          </a:p>
          <a:p>
            <a:pPr lvl="1"/>
            <a:r>
              <a:rPr lang="en-US" sz="2800" dirty="0"/>
              <a:t>Could include members of an ACRM community group, or other colleagues with relevant expertise</a:t>
            </a:r>
          </a:p>
          <a:p>
            <a:r>
              <a:rPr lang="en-US" sz="3200" dirty="0"/>
              <a:t>Identify members of the target audience who could serve as co-authors or reviewers</a:t>
            </a:r>
          </a:p>
        </p:txBody>
      </p:sp>
    </p:spTree>
    <p:extLst>
      <p:ext uri="{BB962C8B-B14F-4D97-AF65-F5344CB8AC3E}">
        <p14:creationId xmlns:p14="http://schemas.microsoft.com/office/powerpoint/2010/main" val="2333154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48EA9-5A1F-46E4-BC4C-1A91CD80328D}"/>
              </a:ext>
            </a:extLst>
          </p:cNvPr>
          <p:cNvSpPr>
            <a:spLocks noGrp="1"/>
          </p:cNvSpPr>
          <p:nvPr>
            <p:ph type="title"/>
          </p:nvPr>
        </p:nvSpPr>
        <p:spPr/>
        <p:txBody>
          <a:bodyPr/>
          <a:lstStyle/>
          <a:p>
            <a:r>
              <a:rPr lang="en-US" dirty="0"/>
              <a:t>Submitting Your I/EP</a:t>
            </a:r>
          </a:p>
        </p:txBody>
      </p:sp>
      <p:sp>
        <p:nvSpPr>
          <p:cNvPr id="3" name="Text Placeholder 2">
            <a:extLst>
              <a:ext uri="{FF2B5EF4-FFF2-40B4-BE49-F238E27FC236}">
                <a16:creationId xmlns:a16="http://schemas.microsoft.com/office/drawing/2014/main" id="{590A9C81-2F5F-477B-8F72-83F1D955BC5A}"/>
              </a:ext>
            </a:extLst>
          </p:cNvPr>
          <p:cNvSpPr>
            <a:spLocks noGrp="1"/>
          </p:cNvSpPr>
          <p:nvPr>
            <p:ph type="body" idx="1"/>
          </p:nvPr>
        </p:nvSpPr>
        <p:spPr/>
        <p:txBody>
          <a:bodyPr>
            <a:normAutofit fontScale="92500" lnSpcReduction="20000"/>
          </a:bodyPr>
          <a:lstStyle/>
          <a:p>
            <a:r>
              <a:rPr lang="en-US" dirty="0"/>
              <a:t>Preparing your submission</a:t>
            </a:r>
          </a:p>
          <a:p>
            <a:r>
              <a:rPr lang="en-US" dirty="0"/>
              <a:t>Submitting on Editorial Manager</a:t>
            </a:r>
          </a:p>
          <a:p>
            <a:r>
              <a:rPr lang="en-US" dirty="0"/>
              <a:t>Review Process</a:t>
            </a:r>
          </a:p>
          <a:p>
            <a:r>
              <a:rPr lang="en-US" dirty="0"/>
              <a:t>Common reasons for rejection</a:t>
            </a:r>
          </a:p>
        </p:txBody>
      </p:sp>
    </p:spTree>
    <p:extLst>
      <p:ext uri="{BB962C8B-B14F-4D97-AF65-F5344CB8AC3E}">
        <p14:creationId xmlns:p14="http://schemas.microsoft.com/office/powerpoint/2010/main" val="33378199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49D224D-1CFD-4938-A8C5-B25DE8BF42EA}"/>
              </a:ext>
            </a:extLst>
          </p:cNvPr>
          <p:cNvSpPr>
            <a:spLocks noGrp="1"/>
          </p:cNvSpPr>
          <p:nvPr>
            <p:ph type="title"/>
          </p:nvPr>
        </p:nvSpPr>
        <p:spPr/>
        <p:txBody>
          <a:bodyPr/>
          <a:lstStyle/>
          <a:p>
            <a:r>
              <a:rPr lang="en-US" dirty="0"/>
              <a:t>Preparing Your Submission</a:t>
            </a:r>
          </a:p>
        </p:txBody>
      </p:sp>
      <p:sp>
        <p:nvSpPr>
          <p:cNvPr id="5" name="Content Placeholder 4">
            <a:extLst>
              <a:ext uri="{FF2B5EF4-FFF2-40B4-BE49-F238E27FC236}">
                <a16:creationId xmlns:a16="http://schemas.microsoft.com/office/drawing/2014/main" id="{1E4784DB-7705-4A21-89AB-B3E8A3D1E5C9}"/>
              </a:ext>
            </a:extLst>
          </p:cNvPr>
          <p:cNvSpPr>
            <a:spLocks noGrp="1"/>
          </p:cNvSpPr>
          <p:nvPr>
            <p:ph idx="1"/>
          </p:nvPr>
        </p:nvSpPr>
        <p:spPr/>
        <p:txBody>
          <a:bodyPr>
            <a:normAutofit/>
          </a:bodyPr>
          <a:lstStyle/>
          <a:p>
            <a:r>
              <a:rPr lang="en-US" sz="3200" dirty="0"/>
              <a:t>Ensure your completed draft adheres to </a:t>
            </a:r>
            <a:r>
              <a:rPr lang="en-US" sz="3200" dirty="0">
                <a:hlinkClick r:id="rId2"/>
              </a:rPr>
              <a:t>I/EP Guidelines</a:t>
            </a:r>
            <a:endParaRPr lang="en-US" sz="3200" dirty="0"/>
          </a:p>
          <a:p>
            <a:r>
              <a:rPr lang="en-US" sz="3200" dirty="0"/>
              <a:t>Follow </a:t>
            </a:r>
            <a:r>
              <a:rPr lang="en-US" sz="3200" dirty="0">
                <a:hlinkClick r:id="rId3"/>
              </a:rPr>
              <a:t>author instructions </a:t>
            </a:r>
            <a:r>
              <a:rPr lang="en-US" sz="3200" dirty="0"/>
              <a:t>for </a:t>
            </a:r>
            <a:r>
              <a:rPr lang="en-US" sz="3200" i="1" dirty="0"/>
              <a:t>Archives </a:t>
            </a:r>
          </a:p>
          <a:p>
            <a:r>
              <a:rPr lang="en-US" sz="3200" dirty="0"/>
              <a:t>12-pt font, single spaced, single column</a:t>
            </a:r>
          </a:p>
          <a:p>
            <a:r>
              <a:rPr lang="en-US" sz="3200" dirty="0"/>
              <a:t>Include all author information and attribution to an ACRM ISIG, Networking Group, or Task Force if appropriate</a:t>
            </a:r>
          </a:p>
          <a:p>
            <a:pPr lvl="1"/>
            <a:r>
              <a:rPr lang="en-US" sz="2800" dirty="0"/>
              <a:t>Do not include author bios</a:t>
            </a:r>
          </a:p>
          <a:p>
            <a:endParaRPr lang="en-US" sz="3200" i="1" dirty="0"/>
          </a:p>
        </p:txBody>
      </p:sp>
    </p:spTree>
    <p:extLst>
      <p:ext uri="{BB962C8B-B14F-4D97-AF65-F5344CB8AC3E}">
        <p14:creationId xmlns:p14="http://schemas.microsoft.com/office/powerpoint/2010/main" val="1904463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602BC-4800-4FFF-865C-8DA40F48C2EB}"/>
              </a:ext>
            </a:extLst>
          </p:cNvPr>
          <p:cNvSpPr>
            <a:spLocks noGrp="1"/>
          </p:cNvSpPr>
          <p:nvPr>
            <p:ph type="title"/>
          </p:nvPr>
        </p:nvSpPr>
        <p:spPr/>
        <p:txBody>
          <a:bodyPr/>
          <a:lstStyle/>
          <a:p>
            <a:r>
              <a:rPr lang="en-US" dirty="0"/>
              <a:t>Cover Letter</a:t>
            </a:r>
          </a:p>
        </p:txBody>
      </p:sp>
      <p:sp>
        <p:nvSpPr>
          <p:cNvPr id="3" name="Content Placeholder 2">
            <a:extLst>
              <a:ext uri="{FF2B5EF4-FFF2-40B4-BE49-F238E27FC236}">
                <a16:creationId xmlns:a16="http://schemas.microsoft.com/office/drawing/2014/main" id="{1B9BEAA0-E97D-463D-818A-FF00EA654642}"/>
              </a:ext>
            </a:extLst>
          </p:cNvPr>
          <p:cNvSpPr>
            <a:spLocks noGrp="1"/>
          </p:cNvSpPr>
          <p:nvPr>
            <p:ph idx="1"/>
          </p:nvPr>
        </p:nvSpPr>
        <p:spPr/>
        <p:txBody>
          <a:bodyPr/>
          <a:lstStyle/>
          <a:p>
            <a:r>
              <a:rPr lang="en-US" dirty="0"/>
              <a:t>Include a cover letter with your submission that includes the following:</a:t>
            </a:r>
          </a:p>
        </p:txBody>
      </p:sp>
      <p:pic>
        <p:nvPicPr>
          <p:cNvPr id="4" name="Picture 3">
            <a:extLst>
              <a:ext uri="{FF2B5EF4-FFF2-40B4-BE49-F238E27FC236}">
                <a16:creationId xmlns:a16="http://schemas.microsoft.com/office/drawing/2014/main" id="{0AD3D9C6-C7FD-45C2-B458-4226FF2D512E}"/>
              </a:ext>
            </a:extLst>
          </p:cNvPr>
          <p:cNvPicPr>
            <a:picLocks noChangeAspect="1"/>
          </p:cNvPicPr>
          <p:nvPr/>
        </p:nvPicPr>
        <p:blipFill>
          <a:blip r:embed="rId2"/>
          <a:stretch>
            <a:fillRect/>
          </a:stretch>
        </p:blipFill>
        <p:spPr>
          <a:xfrm>
            <a:off x="1268360" y="2682292"/>
            <a:ext cx="9453483" cy="3806998"/>
          </a:xfrm>
          <a:prstGeom prst="rect">
            <a:avLst/>
          </a:prstGeom>
        </p:spPr>
      </p:pic>
    </p:spTree>
    <p:extLst>
      <p:ext uri="{BB962C8B-B14F-4D97-AF65-F5344CB8AC3E}">
        <p14:creationId xmlns:p14="http://schemas.microsoft.com/office/powerpoint/2010/main" val="652378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7B19A-9659-B03D-4C42-4147A210A16D}"/>
              </a:ext>
            </a:extLst>
          </p:cNvPr>
          <p:cNvSpPr>
            <a:spLocks noGrp="1"/>
          </p:cNvSpPr>
          <p:nvPr>
            <p:ph type="title"/>
          </p:nvPr>
        </p:nvSpPr>
        <p:spPr/>
        <p:txBody>
          <a:bodyPr/>
          <a:lstStyle/>
          <a:p>
            <a:r>
              <a:rPr lang="en-US" dirty="0"/>
              <a:t>How to Submit</a:t>
            </a:r>
          </a:p>
        </p:txBody>
      </p:sp>
      <p:pic>
        <p:nvPicPr>
          <p:cNvPr id="4" name="Content Placeholder 3" descr="Screen shot of the Editorial Manager submission page">
            <a:extLst>
              <a:ext uri="{FF2B5EF4-FFF2-40B4-BE49-F238E27FC236}">
                <a16:creationId xmlns:a16="http://schemas.microsoft.com/office/drawing/2014/main" id="{F007B8D3-B8A5-45DB-92D7-FB91FB804D88}"/>
              </a:ext>
            </a:extLst>
          </p:cNvPr>
          <p:cNvPicPr>
            <a:picLocks noGrp="1" noChangeAspect="1"/>
          </p:cNvPicPr>
          <p:nvPr>
            <p:ph idx="1"/>
          </p:nvPr>
        </p:nvPicPr>
        <p:blipFill>
          <a:blip r:embed="rId3"/>
          <a:stretch>
            <a:fillRect/>
          </a:stretch>
        </p:blipFill>
        <p:spPr>
          <a:xfrm>
            <a:off x="564534" y="1684948"/>
            <a:ext cx="10515600" cy="4583869"/>
          </a:xfrm>
          <a:prstGeom prst="rect">
            <a:avLst/>
          </a:prstGeom>
          <a:ln>
            <a:solidFill>
              <a:schemeClr val="tx1"/>
            </a:solidFill>
          </a:ln>
        </p:spPr>
      </p:pic>
      <p:sp>
        <p:nvSpPr>
          <p:cNvPr id="5" name="TextBox 4">
            <a:extLst>
              <a:ext uri="{FF2B5EF4-FFF2-40B4-BE49-F238E27FC236}">
                <a16:creationId xmlns:a16="http://schemas.microsoft.com/office/drawing/2014/main" id="{F0920218-AA74-4F4C-B54C-68142EC1921D}"/>
              </a:ext>
            </a:extLst>
          </p:cNvPr>
          <p:cNvSpPr txBox="1"/>
          <p:nvPr/>
        </p:nvSpPr>
        <p:spPr>
          <a:xfrm>
            <a:off x="2086708" y="6268817"/>
            <a:ext cx="8323384" cy="400110"/>
          </a:xfrm>
          <a:prstGeom prst="rect">
            <a:avLst/>
          </a:prstGeom>
          <a:noFill/>
        </p:spPr>
        <p:txBody>
          <a:bodyPr wrap="square" rtlCol="0">
            <a:spAutoFit/>
          </a:bodyPr>
          <a:lstStyle/>
          <a:p>
            <a:pPr algn="ctr"/>
            <a:r>
              <a:rPr lang="en-US" sz="2000" b="1" dirty="0">
                <a:hlinkClick r:id="rId4"/>
              </a:rPr>
              <a:t>https://www.editorialmanager.com/archives-pmr/</a:t>
            </a:r>
            <a:endParaRPr lang="en-US" sz="2000" b="1" dirty="0"/>
          </a:p>
        </p:txBody>
      </p:sp>
      <p:sp>
        <p:nvSpPr>
          <p:cNvPr id="6" name="Arrow: Right 5">
            <a:extLst>
              <a:ext uri="{FF2B5EF4-FFF2-40B4-BE49-F238E27FC236}">
                <a16:creationId xmlns:a16="http://schemas.microsoft.com/office/drawing/2014/main" id="{C4EF18A4-D715-43A2-9CFA-043EDCD002C3}"/>
              </a:ext>
            </a:extLst>
          </p:cNvPr>
          <p:cNvSpPr/>
          <p:nvPr/>
        </p:nvSpPr>
        <p:spPr>
          <a:xfrm rot="19988705">
            <a:off x="3423139" y="3871373"/>
            <a:ext cx="1711570" cy="70338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62122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38736B-6B9E-409D-B682-F52C18A4991C}"/>
              </a:ext>
            </a:extLst>
          </p:cNvPr>
          <p:cNvSpPr>
            <a:spLocks noGrp="1"/>
          </p:cNvSpPr>
          <p:nvPr>
            <p:ph type="title"/>
          </p:nvPr>
        </p:nvSpPr>
        <p:spPr>
          <a:xfrm>
            <a:off x="838200" y="448373"/>
            <a:ext cx="10515600" cy="1325563"/>
          </a:xfrm>
        </p:spPr>
        <p:txBody>
          <a:bodyPr/>
          <a:lstStyle/>
          <a:p>
            <a:r>
              <a:rPr lang="en-US" dirty="0"/>
              <a:t>Review Process</a:t>
            </a:r>
          </a:p>
        </p:txBody>
      </p:sp>
      <p:sp>
        <p:nvSpPr>
          <p:cNvPr id="5" name="Rectangle: Rounded Corners 4" descr="Process flow diagram of the review process described in text on the previous slide&#10;">
            <a:extLst>
              <a:ext uri="{FF2B5EF4-FFF2-40B4-BE49-F238E27FC236}">
                <a16:creationId xmlns:a16="http://schemas.microsoft.com/office/drawing/2014/main" id="{10B7CEE1-1254-4E0D-AF5A-04CA7885A07D}"/>
              </a:ext>
            </a:extLst>
          </p:cNvPr>
          <p:cNvSpPr/>
          <p:nvPr/>
        </p:nvSpPr>
        <p:spPr>
          <a:xfrm>
            <a:off x="461704" y="1652206"/>
            <a:ext cx="1629508" cy="910649"/>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Author submits I/EP through EM </a:t>
            </a:r>
          </a:p>
        </p:txBody>
      </p:sp>
      <p:sp>
        <p:nvSpPr>
          <p:cNvPr id="6" name="Rounded Rectangle 5">
            <a:extLst>
              <a:ext uri="{FF2B5EF4-FFF2-40B4-BE49-F238E27FC236}">
                <a16:creationId xmlns:a16="http://schemas.microsoft.com/office/drawing/2014/main" id="{BEDB180A-FC99-43A2-8106-AB3D2CEC85CD}"/>
              </a:ext>
            </a:extLst>
          </p:cNvPr>
          <p:cNvSpPr/>
          <p:nvPr/>
        </p:nvSpPr>
        <p:spPr>
          <a:xfrm>
            <a:off x="6546405" y="1661309"/>
            <a:ext cx="1127719" cy="9106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Co-Chair invites reviewers</a:t>
            </a:r>
          </a:p>
        </p:txBody>
      </p:sp>
      <p:sp>
        <p:nvSpPr>
          <p:cNvPr id="7" name="Rounded Rectangle 5">
            <a:extLst>
              <a:ext uri="{FF2B5EF4-FFF2-40B4-BE49-F238E27FC236}">
                <a16:creationId xmlns:a16="http://schemas.microsoft.com/office/drawing/2014/main" id="{463BA348-D2C3-4A36-834D-C0787D9C31CC}"/>
              </a:ext>
            </a:extLst>
          </p:cNvPr>
          <p:cNvSpPr/>
          <p:nvPr/>
        </p:nvSpPr>
        <p:spPr>
          <a:xfrm>
            <a:off x="8006521" y="1653907"/>
            <a:ext cx="1531182" cy="910649"/>
          </a:xfrm>
          <a:prstGeom prst="round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400" dirty="0"/>
              <a:t>Reviewers complete and submit comments</a:t>
            </a:r>
          </a:p>
        </p:txBody>
      </p:sp>
      <p:sp>
        <p:nvSpPr>
          <p:cNvPr id="8" name="Rounded Rectangle 5">
            <a:extLst>
              <a:ext uri="{FF2B5EF4-FFF2-40B4-BE49-F238E27FC236}">
                <a16:creationId xmlns:a16="http://schemas.microsoft.com/office/drawing/2014/main" id="{97FC7595-F141-4E8E-ACDF-D15403FDB393}"/>
              </a:ext>
            </a:extLst>
          </p:cNvPr>
          <p:cNvSpPr/>
          <p:nvPr/>
        </p:nvSpPr>
        <p:spPr>
          <a:xfrm>
            <a:off x="9982941" y="1653907"/>
            <a:ext cx="1723072" cy="9106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Co-Chair reviews comments &amp; makes decision</a:t>
            </a:r>
          </a:p>
        </p:txBody>
      </p:sp>
      <p:sp>
        <p:nvSpPr>
          <p:cNvPr id="9" name="Diamond 8">
            <a:extLst>
              <a:ext uri="{FF2B5EF4-FFF2-40B4-BE49-F238E27FC236}">
                <a16:creationId xmlns:a16="http://schemas.microsoft.com/office/drawing/2014/main" id="{842A8115-1762-40D6-9F09-CD602C6EA1DE}"/>
              </a:ext>
            </a:extLst>
          </p:cNvPr>
          <p:cNvSpPr/>
          <p:nvPr/>
        </p:nvSpPr>
        <p:spPr>
          <a:xfrm>
            <a:off x="9982941" y="2896197"/>
            <a:ext cx="1723072" cy="1044231"/>
          </a:xfrm>
          <a:prstGeom prst="diamond">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600" dirty="0"/>
              <a:t>Accept?</a:t>
            </a:r>
          </a:p>
        </p:txBody>
      </p:sp>
      <p:sp>
        <p:nvSpPr>
          <p:cNvPr id="10" name="Rounded Rectangle 13">
            <a:extLst>
              <a:ext uri="{FF2B5EF4-FFF2-40B4-BE49-F238E27FC236}">
                <a16:creationId xmlns:a16="http://schemas.microsoft.com/office/drawing/2014/main" id="{201FD08E-2894-4B62-88DC-7373B32FAEF6}"/>
              </a:ext>
            </a:extLst>
          </p:cNvPr>
          <p:cNvSpPr/>
          <p:nvPr/>
        </p:nvSpPr>
        <p:spPr>
          <a:xfrm>
            <a:off x="9982941" y="4465055"/>
            <a:ext cx="1723072" cy="6858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a:t>Author notified of Acceptance</a:t>
            </a:r>
          </a:p>
        </p:txBody>
      </p:sp>
      <p:sp>
        <p:nvSpPr>
          <p:cNvPr id="11" name="Rounded Rectangle 7">
            <a:extLst>
              <a:ext uri="{FF2B5EF4-FFF2-40B4-BE49-F238E27FC236}">
                <a16:creationId xmlns:a16="http://schemas.microsoft.com/office/drawing/2014/main" id="{92C89920-B429-4977-890A-8892F37230C2}"/>
              </a:ext>
            </a:extLst>
          </p:cNvPr>
          <p:cNvSpPr/>
          <p:nvPr/>
        </p:nvSpPr>
        <p:spPr>
          <a:xfrm>
            <a:off x="2807639" y="3086100"/>
            <a:ext cx="1723072" cy="6858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Feedback provided to author</a:t>
            </a:r>
          </a:p>
        </p:txBody>
      </p:sp>
      <p:cxnSp>
        <p:nvCxnSpPr>
          <p:cNvPr id="12" name="Elbow Connector 71">
            <a:extLst>
              <a:ext uri="{FF2B5EF4-FFF2-40B4-BE49-F238E27FC236}">
                <a16:creationId xmlns:a16="http://schemas.microsoft.com/office/drawing/2014/main" id="{4C5A2E10-3ACB-4199-BCAE-447884C81039}"/>
              </a:ext>
            </a:extLst>
          </p:cNvPr>
          <p:cNvCxnSpPr>
            <a:cxnSpLocks/>
            <a:stCxn id="11" idx="1"/>
            <a:endCxn id="5" idx="2"/>
          </p:cNvCxnSpPr>
          <p:nvPr/>
        </p:nvCxnSpPr>
        <p:spPr>
          <a:xfrm rot="10800000">
            <a:off x="1276459" y="2562856"/>
            <a:ext cx="1531181" cy="866145"/>
          </a:xfrm>
          <a:prstGeom prst="bentConnector2">
            <a:avLst/>
          </a:prstGeom>
          <a:ln w="19050">
            <a:prstDash val="dash"/>
            <a:tailEnd type="triangle"/>
          </a:ln>
        </p:spPr>
        <p:style>
          <a:lnRef idx="1">
            <a:schemeClr val="dk1"/>
          </a:lnRef>
          <a:fillRef idx="0">
            <a:schemeClr val="dk1"/>
          </a:fillRef>
          <a:effectRef idx="0">
            <a:schemeClr val="dk1"/>
          </a:effectRef>
          <a:fontRef idx="minor">
            <a:schemeClr val="tx1"/>
          </a:fontRef>
        </p:style>
      </p:cxnSp>
      <p:sp>
        <p:nvSpPr>
          <p:cNvPr id="15" name="Rounded Rectangle 18">
            <a:extLst>
              <a:ext uri="{FF2B5EF4-FFF2-40B4-BE49-F238E27FC236}">
                <a16:creationId xmlns:a16="http://schemas.microsoft.com/office/drawing/2014/main" id="{468232E4-6902-481A-AA28-EEF5986FF549}"/>
              </a:ext>
            </a:extLst>
          </p:cNvPr>
          <p:cNvSpPr/>
          <p:nvPr/>
        </p:nvSpPr>
        <p:spPr>
          <a:xfrm>
            <a:off x="7699232" y="4464853"/>
            <a:ext cx="1723072" cy="6858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All coauthors must complete ICMJE forms</a:t>
            </a:r>
          </a:p>
        </p:txBody>
      </p:sp>
      <p:sp>
        <p:nvSpPr>
          <p:cNvPr id="17" name="TextBox 16">
            <a:extLst>
              <a:ext uri="{FF2B5EF4-FFF2-40B4-BE49-F238E27FC236}">
                <a16:creationId xmlns:a16="http://schemas.microsoft.com/office/drawing/2014/main" id="{AA37B357-C861-4BEF-89D0-E776F652031B}"/>
              </a:ext>
            </a:extLst>
          </p:cNvPr>
          <p:cNvSpPr txBox="1"/>
          <p:nvPr/>
        </p:nvSpPr>
        <p:spPr>
          <a:xfrm>
            <a:off x="1028539" y="3430345"/>
            <a:ext cx="2069085" cy="430887"/>
          </a:xfrm>
          <a:prstGeom prst="rect">
            <a:avLst/>
          </a:prstGeom>
          <a:noFill/>
        </p:spPr>
        <p:txBody>
          <a:bodyPr wrap="square" rtlCol="0">
            <a:spAutoFit/>
          </a:bodyPr>
          <a:lstStyle/>
          <a:p>
            <a:r>
              <a:rPr lang="en-US" sz="1100" dirty="0"/>
              <a:t>Accept with minor revision or</a:t>
            </a:r>
          </a:p>
          <a:p>
            <a:r>
              <a:rPr lang="en-US" sz="1100" dirty="0"/>
              <a:t>Request for major revision </a:t>
            </a:r>
          </a:p>
        </p:txBody>
      </p:sp>
      <p:sp>
        <p:nvSpPr>
          <p:cNvPr id="18" name="Rounded Rectangle 41" descr="Process flow diagram of the review process">
            <a:extLst>
              <a:ext uri="{FF2B5EF4-FFF2-40B4-BE49-F238E27FC236}">
                <a16:creationId xmlns:a16="http://schemas.microsoft.com/office/drawing/2014/main" id="{FC6C107A-694E-45A4-ACBC-91469377FFFA}"/>
              </a:ext>
            </a:extLst>
          </p:cNvPr>
          <p:cNvSpPr/>
          <p:nvPr/>
        </p:nvSpPr>
        <p:spPr>
          <a:xfrm>
            <a:off x="5114625" y="4465055"/>
            <a:ext cx="1723072" cy="6858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dirty="0"/>
              <a:t>I/EP enters publication pipeline </a:t>
            </a:r>
          </a:p>
        </p:txBody>
      </p:sp>
      <p:cxnSp>
        <p:nvCxnSpPr>
          <p:cNvPr id="20" name="Straight Arrow Connector 19">
            <a:extLst>
              <a:ext uri="{FF2B5EF4-FFF2-40B4-BE49-F238E27FC236}">
                <a16:creationId xmlns:a16="http://schemas.microsoft.com/office/drawing/2014/main" id="{03C0AFF8-66B4-4F9D-A5E0-BB2899C6C678}"/>
              </a:ext>
            </a:extLst>
          </p:cNvPr>
          <p:cNvCxnSpPr>
            <a:cxnSpLocks/>
            <a:stCxn id="5" idx="3"/>
            <a:endCxn id="50" idx="1"/>
          </p:cNvCxnSpPr>
          <p:nvPr/>
        </p:nvCxnSpPr>
        <p:spPr>
          <a:xfrm>
            <a:off x="2091212" y="2107531"/>
            <a:ext cx="376496"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4EF1B931-017F-4633-8133-D10E94902154}"/>
              </a:ext>
            </a:extLst>
          </p:cNvPr>
          <p:cNvCxnSpPr>
            <a:cxnSpLocks/>
            <a:stCxn id="6" idx="3"/>
            <a:endCxn id="7" idx="1"/>
          </p:cNvCxnSpPr>
          <p:nvPr/>
        </p:nvCxnSpPr>
        <p:spPr>
          <a:xfrm flipV="1">
            <a:off x="7674124" y="2109232"/>
            <a:ext cx="332397" cy="740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4" name="Straight Arrow Connector 23">
            <a:extLst>
              <a:ext uri="{FF2B5EF4-FFF2-40B4-BE49-F238E27FC236}">
                <a16:creationId xmlns:a16="http://schemas.microsoft.com/office/drawing/2014/main" id="{022C402A-E162-4AD6-B08B-8E9CEF4CB11D}"/>
              </a:ext>
            </a:extLst>
          </p:cNvPr>
          <p:cNvCxnSpPr>
            <a:cxnSpLocks/>
            <a:stCxn id="7" idx="3"/>
            <a:endCxn id="8" idx="1"/>
          </p:cNvCxnSpPr>
          <p:nvPr/>
        </p:nvCxnSpPr>
        <p:spPr>
          <a:xfrm>
            <a:off x="9537703" y="2109232"/>
            <a:ext cx="445238"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1" name="Straight Arrow Connector 30">
            <a:extLst>
              <a:ext uri="{FF2B5EF4-FFF2-40B4-BE49-F238E27FC236}">
                <a16:creationId xmlns:a16="http://schemas.microsoft.com/office/drawing/2014/main" id="{28706B1F-A0A1-48AF-B03D-0D364B1E1A55}"/>
              </a:ext>
            </a:extLst>
          </p:cNvPr>
          <p:cNvCxnSpPr>
            <a:cxnSpLocks/>
            <a:stCxn id="9" idx="2"/>
            <a:endCxn id="10" idx="0"/>
          </p:cNvCxnSpPr>
          <p:nvPr/>
        </p:nvCxnSpPr>
        <p:spPr>
          <a:xfrm>
            <a:off x="10844477" y="3940428"/>
            <a:ext cx="0" cy="52462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4" name="TextBox 33">
            <a:extLst>
              <a:ext uri="{FF2B5EF4-FFF2-40B4-BE49-F238E27FC236}">
                <a16:creationId xmlns:a16="http://schemas.microsoft.com/office/drawing/2014/main" id="{FA6B8ECC-B752-4195-83A6-3DCC410238D8}"/>
              </a:ext>
            </a:extLst>
          </p:cNvPr>
          <p:cNvSpPr txBox="1"/>
          <p:nvPr/>
        </p:nvSpPr>
        <p:spPr>
          <a:xfrm>
            <a:off x="10853803" y="4091973"/>
            <a:ext cx="440094" cy="307777"/>
          </a:xfrm>
          <a:prstGeom prst="rect">
            <a:avLst/>
          </a:prstGeom>
          <a:noFill/>
          <a:ln w="19050">
            <a:noFill/>
          </a:ln>
        </p:spPr>
        <p:txBody>
          <a:bodyPr wrap="square" rtlCol="0">
            <a:spAutoFit/>
          </a:bodyPr>
          <a:lstStyle/>
          <a:p>
            <a:r>
              <a:rPr lang="en-US" sz="1400" dirty="0"/>
              <a:t>Yes</a:t>
            </a:r>
          </a:p>
        </p:txBody>
      </p:sp>
      <p:sp>
        <p:nvSpPr>
          <p:cNvPr id="35" name="TextBox 34">
            <a:extLst>
              <a:ext uri="{FF2B5EF4-FFF2-40B4-BE49-F238E27FC236}">
                <a16:creationId xmlns:a16="http://schemas.microsoft.com/office/drawing/2014/main" id="{CE89FD93-69F6-4FEA-AEAE-30862EA9D851}"/>
              </a:ext>
            </a:extLst>
          </p:cNvPr>
          <p:cNvSpPr txBox="1"/>
          <p:nvPr/>
        </p:nvSpPr>
        <p:spPr>
          <a:xfrm>
            <a:off x="9648660" y="3133255"/>
            <a:ext cx="440094" cy="307777"/>
          </a:xfrm>
          <a:prstGeom prst="rect">
            <a:avLst/>
          </a:prstGeom>
          <a:noFill/>
        </p:spPr>
        <p:txBody>
          <a:bodyPr wrap="square" rtlCol="0">
            <a:spAutoFit/>
          </a:bodyPr>
          <a:lstStyle/>
          <a:p>
            <a:r>
              <a:rPr lang="en-US" sz="1400" dirty="0"/>
              <a:t>No</a:t>
            </a:r>
          </a:p>
        </p:txBody>
      </p:sp>
      <p:cxnSp>
        <p:nvCxnSpPr>
          <p:cNvPr id="41" name="Straight Arrow Connector 40">
            <a:extLst>
              <a:ext uri="{FF2B5EF4-FFF2-40B4-BE49-F238E27FC236}">
                <a16:creationId xmlns:a16="http://schemas.microsoft.com/office/drawing/2014/main" id="{F4960971-5483-4EB2-8FCE-C0942AE3E7CA}"/>
              </a:ext>
            </a:extLst>
          </p:cNvPr>
          <p:cNvCxnSpPr>
            <a:cxnSpLocks/>
          </p:cNvCxnSpPr>
          <p:nvPr/>
        </p:nvCxnSpPr>
        <p:spPr>
          <a:xfrm flipH="1">
            <a:off x="4554339" y="3430345"/>
            <a:ext cx="5452230" cy="1068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7" name="TextBox 46">
            <a:extLst>
              <a:ext uri="{FF2B5EF4-FFF2-40B4-BE49-F238E27FC236}">
                <a16:creationId xmlns:a16="http://schemas.microsoft.com/office/drawing/2014/main" id="{1E42BCBB-B9E5-47B0-A624-1B5D96545CF9}"/>
              </a:ext>
            </a:extLst>
          </p:cNvPr>
          <p:cNvSpPr txBox="1"/>
          <p:nvPr/>
        </p:nvSpPr>
        <p:spPr>
          <a:xfrm>
            <a:off x="5917560" y="3433478"/>
            <a:ext cx="4196860" cy="276999"/>
          </a:xfrm>
          <a:prstGeom prst="rect">
            <a:avLst/>
          </a:prstGeom>
          <a:noFill/>
        </p:spPr>
        <p:txBody>
          <a:bodyPr wrap="square" rtlCol="0">
            <a:spAutoFit/>
          </a:bodyPr>
          <a:lstStyle/>
          <a:p>
            <a:r>
              <a:rPr lang="en-US" sz="1200" dirty="0"/>
              <a:t>Accept with minor revision, Request for major revision, or Reject</a:t>
            </a:r>
          </a:p>
        </p:txBody>
      </p:sp>
      <p:cxnSp>
        <p:nvCxnSpPr>
          <p:cNvPr id="48" name="Straight Arrow Connector 47">
            <a:extLst>
              <a:ext uri="{FF2B5EF4-FFF2-40B4-BE49-F238E27FC236}">
                <a16:creationId xmlns:a16="http://schemas.microsoft.com/office/drawing/2014/main" id="{CCC5F6FD-3CD4-4174-A970-A71E08836178}"/>
              </a:ext>
            </a:extLst>
          </p:cNvPr>
          <p:cNvCxnSpPr>
            <a:cxnSpLocks/>
            <a:stCxn id="15" idx="1"/>
            <a:endCxn id="18" idx="3"/>
          </p:cNvCxnSpPr>
          <p:nvPr/>
        </p:nvCxnSpPr>
        <p:spPr>
          <a:xfrm flipH="1">
            <a:off x="6837697" y="4807753"/>
            <a:ext cx="861535" cy="20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9" name="Straight Arrow Connector 48">
            <a:extLst>
              <a:ext uri="{FF2B5EF4-FFF2-40B4-BE49-F238E27FC236}">
                <a16:creationId xmlns:a16="http://schemas.microsoft.com/office/drawing/2014/main" id="{E0EFC41E-33C2-4F6D-B9D0-8BA016C5199D}"/>
              </a:ext>
            </a:extLst>
          </p:cNvPr>
          <p:cNvCxnSpPr>
            <a:cxnSpLocks/>
            <a:stCxn id="10" idx="1"/>
            <a:endCxn id="15" idx="3"/>
          </p:cNvCxnSpPr>
          <p:nvPr/>
        </p:nvCxnSpPr>
        <p:spPr>
          <a:xfrm flipH="1" flipV="1">
            <a:off x="9422304" y="4807753"/>
            <a:ext cx="560637" cy="20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56" name="TextBox 55">
            <a:extLst>
              <a:ext uri="{FF2B5EF4-FFF2-40B4-BE49-F238E27FC236}">
                <a16:creationId xmlns:a16="http://schemas.microsoft.com/office/drawing/2014/main" id="{1A6A8815-CC34-4C4E-805A-925B8FED916A}"/>
              </a:ext>
            </a:extLst>
          </p:cNvPr>
          <p:cNvSpPr txBox="1"/>
          <p:nvPr/>
        </p:nvSpPr>
        <p:spPr>
          <a:xfrm>
            <a:off x="265814" y="4688988"/>
            <a:ext cx="4518837" cy="1200329"/>
          </a:xfrm>
          <a:prstGeom prst="rect">
            <a:avLst/>
          </a:prstGeom>
          <a:noFill/>
        </p:spPr>
        <p:txBody>
          <a:bodyPr wrap="square" rtlCol="0">
            <a:spAutoFit/>
          </a:bodyPr>
          <a:lstStyle/>
          <a:p>
            <a:pPr marL="285750" indent="-285750">
              <a:buFont typeface="Wingdings" panose="05000000000000000000" pitchFamily="2" charset="2"/>
              <a:buChar char="ü"/>
            </a:pPr>
            <a:r>
              <a:rPr lang="en-US" sz="2400" dirty="0"/>
              <a:t>Authors can check status on EM</a:t>
            </a:r>
          </a:p>
          <a:p>
            <a:pPr marL="285750" indent="-285750">
              <a:buFont typeface="Wingdings" panose="05000000000000000000" pitchFamily="2" charset="2"/>
              <a:buChar char="ü"/>
            </a:pPr>
            <a:r>
              <a:rPr lang="en-US" sz="2400" dirty="0"/>
              <a:t>Check your junk email folder regularly!</a:t>
            </a:r>
          </a:p>
        </p:txBody>
      </p:sp>
      <p:cxnSp>
        <p:nvCxnSpPr>
          <p:cNvPr id="14" name="Straight Arrow Connector 13">
            <a:extLst>
              <a:ext uri="{FF2B5EF4-FFF2-40B4-BE49-F238E27FC236}">
                <a16:creationId xmlns:a16="http://schemas.microsoft.com/office/drawing/2014/main" id="{BCBC29E9-0CC5-8A0B-1238-046EB1EA313F}"/>
              </a:ext>
            </a:extLst>
          </p:cNvPr>
          <p:cNvCxnSpPr>
            <a:cxnSpLocks/>
            <a:stCxn id="8" idx="2"/>
            <a:endCxn id="9" idx="0"/>
          </p:cNvCxnSpPr>
          <p:nvPr/>
        </p:nvCxnSpPr>
        <p:spPr>
          <a:xfrm>
            <a:off x="10844477" y="2564556"/>
            <a:ext cx="0" cy="33164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6" name="Rounded Rectangle 45">
            <a:extLst>
              <a:ext uri="{FF2B5EF4-FFF2-40B4-BE49-F238E27FC236}">
                <a16:creationId xmlns:a16="http://schemas.microsoft.com/office/drawing/2014/main" id="{90E84625-1794-64DE-B553-238FC2D557B8}"/>
              </a:ext>
            </a:extLst>
          </p:cNvPr>
          <p:cNvSpPr/>
          <p:nvPr/>
        </p:nvSpPr>
        <p:spPr>
          <a:xfrm>
            <a:off x="4333855" y="1653907"/>
            <a:ext cx="1311741" cy="9106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Co-Chair reviews for quality</a:t>
            </a:r>
          </a:p>
        </p:txBody>
      </p:sp>
      <p:sp>
        <p:nvSpPr>
          <p:cNvPr id="50" name="Rounded Rectangle 49">
            <a:extLst>
              <a:ext uri="{FF2B5EF4-FFF2-40B4-BE49-F238E27FC236}">
                <a16:creationId xmlns:a16="http://schemas.microsoft.com/office/drawing/2014/main" id="{CE90BB04-8B37-5CD5-1182-8766BA719409}"/>
              </a:ext>
            </a:extLst>
          </p:cNvPr>
          <p:cNvSpPr/>
          <p:nvPr/>
        </p:nvSpPr>
        <p:spPr>
          <a:xfrm>
            <a:off x="2467708" y="1652206"/>
            <a:ext cx="1363618" cy="9106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Managing Editor Assigns to Co-Chair</a:t>
            </a:r>
          </a:p>
        </p:txBody>
      </p:sp>
      <p:cxnSp>
        <p:nvCxnSpPr>
          <p:cNvPr id="60" name="Straight Arrow Connector 59">
            <a:extLst>
              <a:ext uri="{FF2B5EF4-FFF2-40B4-BE49-F238E27FC236}">
                <a16:creationId xmlns:a16="http://schemas.microsoft.com/office/drawing/2014/main" id="{B24463AD-C89E-4432-7B0E-E79920184ACF}"/>
              </a:ext>
            </a:extLst>
          </p:cNvPr>
          <p:cNvCxnSpPr>
            <a:cxnSpLocks/>
            <a:stCxn id="46" idx="3"/>
            <a:endCxn id="6" idx="1"/>
          </p:cNvCxnSpPr>
          <p:nvPr/>
        </p:nvCxnSpPr>
        <p:spPr>
          <a:xfrm>
            <a:off x="5645596" y="2109232"/>
            <a:ext cx="900809" cy="740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61" name="Straight Arrow Connector 60">
            <a:extLst>
              <a:ext uri="{FF2B5EF4-FFF2-40B4-BE49-F238E27FC236}">
                <a16:creationId xmlns:a16="http://schemas.microsoft.com/office/drawing/2014/main" id="{A2A4F513-B0CA-5572-E62E-E554B82BB703}"/>
              </a:ext>
            </a:extLst>
          </p:cNvPr>
          <p:cNvCxnSpPr>
            <a:cxnSpLocks/>
            <a:stCxn id="50" idx="3"/>
            <a:endCxn id="46" idx="1"/>
          </p:cNvCxnSpPr>
          <p:nvPr/>
        </p:nvCxnSpPr>
        <p:spPr>
          <a:xfrm>
            <a:off x="3831326" y="2107531"/>
            <a:ext cx="502529" cy="170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72" name="TextBox 71">
            <a:extLst>
              <a:ext uri="{FF2B5EF4-FFF2-40B4-BE49-F238E27FC236}">
                <a16:creationId xmlns:a16="http://schemas.microsoft.com/office/drawing/2014/main" id="{5AAAB13F-CB2B-720E-BE0C-AE20282D2E6F}"/>
              </a:ext>
            </a:extLst>
          </p:cNvPr>
          <p:cNvSpPr txBox="1"/>
          <p:nvPr/>
        </p:nvSpPr>
        <p:spPr>
          <a:xfrm>
            <a:off x="5672971" y="1722228"/>
            <a:ext cx="856391" cy="415498"/>
          </a:xfrm>
          <a:prstGeom prst="rect">
            <a:avLst/>
          </a:prstGeom>
          <a:noFill/>
        </p:spPr>
        <p:txBody>
          <a:bodyPr wrap="square" rtlCol="0">
            <a:spAutoFit/>
          </a:bodyPr>
          <a:lstStyle/>
          <a:p>
            <a:r>
              <a:rPr lang="en-US" sz="1050" dirty="0"/>
              <a:t>Quality acceptable</a:t>
            </a:r>
          </a:p>
        </p:txBody>
      </p:sp>
      <p:sp>
        <p:nvSpPr>
          <p:cNvPr id="77" name="Rounded Rectangle 7">
            <a:extLst>
              <a:ext uri="{FF2B5EF4-FFF2-40B4-BE49-F238E27FC236}">
                <a16:creationId xmlns:a16="http://schemas.microsoft.com/office/drawing/2014/main" id="{ECE1EA60-E6BF-C03B-2FAF-CBCB7C942B47}"/>
              </a:ext>
            </a:extLst>
          </p:cNvPr>
          <p:cNvSpPr/>
          <p:nvPr/>
        </p:nvSpPr>
        <p:spPr>
          <a:xfrm>
            <a:off x="5374526" y="2660615"/>
            <a:ext cx="1403785" cy="6858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t>Reject without further review</a:t>
            </a:r>
          </a:p>
        </p:txBody>
      </p:sp>
      <p:cxnSp>
        <p:nvCxnSpPr>
          <p:cNvPr id="79" name="Elbow Connector 78">
            <a:extLst>
              <a:ext uri="{FF2B5EF4-FFF2-40B4-BE49-F238E27FC236}">
                <a16:creationId xmlns:a16="http://schemas.microsoft.com/office/drawing/2014/main" id="{E694DABB-0DE7-FFF4-B2AD-E34A7FD25141}"/>
              </a:ext>
            </a:extLst>
          </p:cNvPr>
          <p:cNvCxnSpPr>
            <a:stCxn id="46" idx="2"/>
            <a:endCxn id="77" idx="1"/>
          </p:cNvCxnSpPr>
          <p:nvPr/>
        </p:nvCxnSpPr>
        <p:spPr>
          <a:xfrm rot="16200000" flipH="1">
            <a:off x="4962647" y="2591635"/>
            <a:ext cx="438959" cy="384800"/>
          </a:xfrm>
          <a:prstGeom prst="bentConnector2">
            <a:avLst/>
          </a:prstGeom>
          <a:ln>
            <a:tailEnd type="triangle"/>
          </a:ln>
        </p:spPr>
        <p:style>
          <a:lnRef idx="3">
            <a:schemeClr val="dk1"/>
          </a:lnRef>
          <a:fillRef idx="0">
            <a:schemeClr val="dk1"/>
          </a:fillRef>
          <a:effectRef idx="2">
            <a:schemeClr val="dk1"/>
          </a:effectRef>
          <a:fontRef idx="minor">
            <a:schemeClr val="tx1"/>
          </a:fontRef>
        </p:style>
      </p:cxnSp>
      <p:sp>
        <p:nvSpPr>
          <p:cNvPr id="80" name="TextBox 79">
            <a:extLst>
              <a:ext uri="{FF2B5EF4-FFF2-40B4-BE49-F238E27FC236}">
                <a16:creationId xmlns:a16="http://schemas.microsoft.com/office/drawing/2014/main" id="{445698E4-DD3C-184A-92D7-9E05958E4B4E}"/>
              </a:ext>
            </a:extLst>
          </p:cNvPr>
          <p:cNvSpPr txBox="1"/>
          <p:nvPr/>
        </p:nvSpPr>
        <p:spPr>
          <a:xfrm>
            <a:off x="4142458" y="2536062"/>
            <a:ext cx="957334" cy="415498"/>
          </a:xfrm>
          <a:prstGeom prst="rect">
            <a:avLst/>
          </a:prstGeom>
          <a:noFill/>
        </p:spPr>
        <p:txBody>
          <a:bodyPr wrap="square" rtlCol="0">
            <a:spAutoFit/>
          </a:bodyPr>
          <a:lstStyle/>
          <a:p>
            <a:r>
              <a:rPr lang="en-US" sz="1050" dirty="0"/>
              <a:t>Quality unacceptable</a:t>
            </a:r>
          </a:p>
        </p:txBody>
      </p:sp>
      <p:cxnSp>
        <p:nvCxnSpPr>
          <p:cNvPr id="3" name="Straight Arrow Connector 2">
            <a:extLst>
              <a:ext uri="{FF2B5EF4-FFF2-40B4-BE49-F238E27FC236}">
                <a16:creationId xmlns:a16="http://schemas.microsoft.com/office/drawing/2014/main" id="{FE33CBA3-8677-4322-ABD6-F53B42C7A6B9}"/>
              </a:ext>
            </a:extLst>
          </p:cNvPr>
          <p:cNvCxnSpPr/>
          <p:nvPr/>
        </p:nvCxnSpPr>
        <p:spPr>
          <a:xfrm flipH="1">
            <a:off x="4530711" y="3133255"/>
            <a:ext cx="843815"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8412391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B6BE7-EAF0-3C48-8E8C-8D609DE87EA8}"/>
              </a:ext>
            </a:extLst>
          </p:cNvPr>
          <p:cNvSpPr>
            <a:spLocks noGrp="1"/>
          </p:cNvSpPr>
          <p:nvPr>
            <p:ph type="title"/>
          </p:nvPr>
        </p:nvSpPr>
        <p:spPr/>
        <p:txBody>
          <a:bodyPr/>
          <a:lstStyle/>
          <a:p>
            <a:r>
              <a:rPr lang="en-US" dirty="0"/>
              <a:t>Review Criteria</a:t>
            </a:r>
          </a:p>
        </p:txBody>
      </p:sp>
      <p:sp>
        <p:nvSpPr>
          <p:cNvPr id="3" name="Content Placeholder 2">
            <a:extLst>
              <a:ext uri="{FF2B5EF4-FFF2-40B4-BE49-F238E27FC236}">
                <a16:creationId xmlns:a16="http://schemas.microsoft.com/office/drawing/2014/main" id="{A1F2E98F-B0E0-7C89-D247-C52EA65B1C16}"/>
              </a:ext>
            </a:extLst>
          </p:cNvPr>
          <p:cNvSpPr>
            <a:spLocks noGrp="1"/>
          </p:cNvSpPr>
          <p:nvPr>
            <p:ph idx="1"/>
          </p:nvPr>
        </p:nvSpPr>
        <p:spPr/>
        <p:txBody>
          <a:bodyPr>
            <a:normAutofit/>
          </a:bodyPr>
          <a:lstStyle/>
          <a:p>
            <a:r>
              <a:rPr lang="en-US" dirty="0"/>
              <a:t>Addresses a relevant rehabilitation topic</a:t>
            </a:r>
          </a:p>
          <a:p>
            <a:r>
              <a:rPr lang="en-US" dirty="0"/>
              <a:t>Based on up-to-date evidence</a:t>
            </a:r>
          </a:p>
          <a:p>
            <a:r>
              <a:rPr lang="en-US" dirty="0"/>
              <a:t>Has a clearly defined target audience</a:t>
            </a:r>
          </a:p>
          <a:p>
            <a:r>
              <a:rPr lang="en-US" dirty="0"/>
              <a:t>Has a simple, easy-to-remember, and clinically relevant message</a:t>
            </a:r>
          </a:p>
          <a:p>
            <a:r>
              <a:rPr lang="en-US" dirty="0"/>
              <a:t>Does not duplicate information that is readily available elsewhere</a:t>
            </a:r>
          </a:p>
          <a:p>
            <a:r>
              <a:rPr lang="en-US" dirty="0"/>
              <a:t>Clear writing with short sentences at the appropriate reading level</a:t>
            </a:r>
          </a:p>
          <a:p>
            <a:r>
              <a:rPr lang="en-US" dirty="0"/>
              <a:t>Incorporates bulleted lists, figures, and tables</a:t>
            </a:r>
          </a:p>
        </p:txBody>
      </p:sp>
    </p:spTree>
    <p:extLst>
      <p:ext uri="{BB962C8B-B14F-4D97-AF65-F5344CB8AC3E}">
        <p14:creationId xmlns:p14="http://schemas.microsoft.com/office/powerpoint/2010/main" val="22229573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757EC-9DFD-14FC-902A-C7CA44169CCF}"/>
              </a:ext>
            </a:extLst>
          </p:cNvPr>
          <p:cNvSpPr>
            <a:spLocks noGrp="1"/>
          </p:cNvSpPr>
          <p:nvPr>
            <p:ph type="title"/>
          </p:nvPr>
        </p:nvSpPr>
        <p:spPr>
          <a:xfrm>
            <a:off x="838200" y="961843"/>
            <a:ext cx="10515600" cy="955223"/>
          </a:xfrm>
        </p:spPr>
        <p:txBody>
          <a:bodyPr>
            <a:normAutofit/>
          </a:bodyPr>
          <a:lstStyle/>
          <a:p>
            <a:r>
              <a:rPr lang="en-US" dirty="0"/>
              <a:t>Common Reasons for Rejection</a:t>
            </a:r>
          </a:p>
        </p:txBody>
      </p:sp>
      <p:sp>
        <p:nvSpPr>
          <p:cNvPr id="3" name="Content Placeholder 2">
            <a:extLst>
              <a:ext uri="{FF2B5EF4-FFF2-40B4-BE49-F238E27FC236}">
                <a16:creationId xmlns:a16="http://schemas.microsoft.com/office/drawing/2014/main" id="{C4ADAD96-FE03-5E25-2E1A-5D5F9CC15645}"/>
              </a:ext>
            </a:extLst>
          </p:cNvPr>
          <p:cNvSpPr>
            <a:spLocks noGrp="1"/>
          </p:cNvSpPr>
          <p:nvPr>
            <p:ph idx="1"/>
          </p:nvPr>
        </p:nvSpPr>
        <p:spPr>
          <a:xfrm>
            <a:off x="838200" y="2181225"/>
            <a:ext cx="10515600" cy="4351338"/>
          </a:xfrm>
        </p:spPr>
        <p:txBody>
          <a:bodyPr>
            <a:normAutofit fontScale="92500" lnSpcReduction="10000"/>
          </a:bodyPr>
          <a:lstStyle/>
          <a:p>
            <a:r>
              <a:rPr lang="en-US" sz="3600" dirty="0"/>
              <a:t>Information duplicates other sources</a:t>
            </a:r>
          </a:p>
          <a:p>
            <a:r>
              <a:rPr lang="en-US" sz="3600" dirty="0"/>
              <a:t>Too much information</a:t>
            </a:r>
          </a:p>
          <a:p>
            <a:r>
              <a:rPr lang="en-US" sz="3600" dirty="0"/>
              <a:t>Over recommended length</a:t>
            </a:r>
          </a:p>
          <a:p>
            <a:r>
              <a:rPr lang="en-US" sz="3600" dirty="0"/>
              <a:t>Language is too complex and unclear</a:t>
            </a:r>
          </a:p>
          <a:p>
            <a:r>
              <a:rPr lang="en-US" sz="3600" dirty="0"/>
              <a:t>Presents an opinion or position statement</a:t>
            </a:r>
          </a:p>
          <a:p>
            <a:r>
              <a:rPr lang="en-US" sz="3600" dirty="0"/>
              <a:t>Includes new, untested tools or recommendations</a:t>
            </a:r>
          </a:p>
          <a:p>
            <a:r>
              <a:rPr lang="en-US" sz="3600" dirty="0"/>
              <a:t>Excessive and in-depth detail about a topic already known by intended audience</a:t>
            </a:r>
          </a:p>
          <a:p>
            <a:pPr marL="0" indent="0">
              <a:buNone/>
            </a:pPr>
            <a:endParaRPr lang="en-US" sz="3600" dirty="0"/>
          </a:p>
        </p:txBody>
      </p:sp>
    </p:spTree>
    <p:extLst>
      <p:ext uri="{BB962C8B-B14F-4D97-AF65-F5344CB8AC3E}">
        <p14:creationId xmlns:p14="http://schemas.microsoft.com/office/powerpoint/2010/main" val="17174547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F5FFFBE-3699-4D83-8842-C53E76668046}"/>
              </a:ext>
            </a:extLst>
          </p:cNvPr>
          <p:cNvSpPr>
            <a:spLocks noGrp="1"/>
          </p:cNvSpPr>
          <p:nvPr>
            <p:ph type="title"/>
          </p:nvPr>
        </p:nvSpPr>
        <p:spPr/>
        <p:txBody>
          <a:bodyPr>
            <a:normAutofit/>
          </a:bodyPr>
          <a:lstStyle/>
          <a:p>
            <a:r>
              <a:rPr lang="en-US" dirty="0"/>
              <a:t>Questions &amp; Discussion</a:t>
            </a:r>
          </a:p>
        </p:txBody>
      </p:sp>
      <p:sp>
        <p:nvSpPr>
          <p:cNvPr id="5" name="Content Placeholder 4">
            <a:extLst>
              <a:ext uri="{FF2B5EF4-FFF2-40B4-BE49-F238E27FC236}">
                <a16:creationId xmlns:a16="http://schemas.microsoft.com/office/drawing/2014/main" id="{2244627C-97B8-4327-830D-C14630CEAEEE}"/>
              </a:ext>
            </a:extLst>
          </p:cNvPr>
          <p:cNvSpPr>
            <a:spLocks noGrp="1"/>
          </p:cNvSpPr>
          <p:nvPr>
            <p:ph idx="1"/>
          </p:nvPr>
        </p:nvSpPr>
        <p:spPr/>
        <p:txBody>
          <a:bodyPr>
            <a:normAutofit/>
          </a:bodyPr>
          <a:lstStyle/>
          <a:p>
            <a:r>
              <a:rPr lang="en-US" sz="3600" dirty="0"/>
              <a:t>Contact:</a:t>
            </a:r>
          </a:p>
          <a:p>
            <a:pPr lvl="1"/>
            <a:r>
              <a:rPr lang="en-US" sz="3200" dirty="0"/>
              <a:t>Abiodun Akinwuntan: aakinwuntan@kumc.edu</a:t>
            </a:r>
          </a:p>
          <a:p>
            <a:pPr lvl="1"/>
            <a:r>
              <a:rPr lang="en-US" sz="3200" dirty="0"/>
              <a:t>Alison Cogan: alison.cogan@chan.usc.edu</a:t>
            </a:r>
          </a:p>
        </p:txBody>
      </p:sp>
    </p:spTree>
    <p:extLst>
      <p:ext uri="{BB962C8B-B14F-4D97-AF65-F5344CB8AC3E}">
        <p14:creationId xmlns:p14="http://schemas.microsoft.com/office/powerpoint/2010/main" val="15902425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88772" y="1104591"/>
            <a:ext cx="10515600" cy="955223"/>
          </a:xfrm>
        </p:spPr>
        <p:txBody>
          <a:bodyPr/>
          <a:lstStyle/>
          <a:p>
            <a:r>
              <a:rPr lang="en-US" dirty="0">
                <a:solidFill>
                  <a:srgbClr val="CE1126"/>
                </a:solidFill>
              </a:rPr>
              <a:t>OBTAINING CME/CEU CREDIT</a:t>
            </a:r>
          </a:p>
        </p:txBody>
      </p:sp>
      <p:sp>
        <p:nvSpPr>
          <p:cNvPr id="2" name="Content Placeholder 1"/>
          <p:cNvSpPr>
            <a:spLocks noGrp="1"/>
          </p:cNvSpPr>
          <p:nvPr>
            <p:ph idx="1"/>
          </p:nvPr>
        </p:nvSpPr>
        <p:spPr>
          <a:xfrm>
            <a:off x="788772" y="2049364"/>
            <a:ext cx="10933835" cy="4118221"/>
          </a:xfrm>
        </p:spPr>
        <p:txBody>
          <a:bodyPr>
            <a:noAutofit/>
          </a:bodyPr>
          <a:lstStyle/>
          <a:p>
            <a:pPr marL="0" indent="0">
              <a:buNone/>
            </a:pPr>
            <a:r>
              <a:rPr lang="en-US" dirty="0"/>
              <a:t>Credit is only given to attendees after:     </a:t>
            </a:r>
          </a:p>
          <a:p>
            <a:r>
              <a:rPr lang="en-US" dirty="0"/>
              <a:t>Successful completion of the entire course/session.</a:t>
            </a:r>
          </a:p>
          <a:p>
            <a:pPr>
              <a:spcAft>
                <a:spcPts val="1200"/>
              </a:spcAft>
            </a:pPr>
            <a:r>
              <a:rPr lang="en-US" dirty="0"/>
              <a:t>Completion of the course quizzes and evaluations and final conference evaluation.</a:t>
            </a:r>
          </a:p>
          <a:p>
            <a:pPr marL="0" indent="0">
              <a:spcAft>
                <a:spcPts val="1200"/>
              </a:spcAft>
              <a:buNone/>
            </a:pPr>
            <a:r>
              <a:rPr lang="en-US" dirty="0"/>
              <a:t>After completing all required tasks, a certificate is downloadable from the task page on the website/conference app.</a:t>
            </a:r>
          </a:p>
          <a:p>
            <a:pPr marL="0" indent="0">
              <a:spcAft>
                <a:spcPts val="1200"/>
              </a:spcAft>
              <a:buNone/>
            </a:pPr>
            <a:r>
              <a:rPr lang="en-US" dirty="0"/>
              <a:t>The evaluation system will close 30 days after the end of the event.</a:t>
            </a:r>
          </a:p>
        </p:txBody>
      </p:sp>
      <p:pic>
        <p:nvPicPr>
          <p:cNvPr id="4" name="Picture 3">
            <a:extLst>
              <a:ext uri="{FF2B5EF4-FFF2-40B4-BE49-F238E27FC236}">
                <a16:creationId xmlns:a16="http://schemas.microsoft.com/office/drawing/2014/main" id="{6610F11C-F364-5A49-B50D-B0843A5A7AB5}"/>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6425975"/>
            <a:ext cx="12192000" cy="432025"/>
          </a:xfrm>
          <a:prstGeom prst="rect">
            <a:avLst/>
          </a:prstGeom>
        </p:spPr>
      </p:pic>
    </p:spTree>
    <p:extLst>
      <p:ext uri="{BB962C8B-B14F-4D97-AF65-F5344CB8AC3E}">
        <p14:creationId xmlns:p14="http://schemas.microsoft.com/office/powerpoint/2010/main" val="26114753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Title 4">
            <a:extLst>
              <a:ext uri="{FF2B5EF4-FFF2-40B4-BE49-F238E27FC236}">
                <a16:creationId xmlns:a16="http://schemas.microsoft.com/office/drawing/2014/main" id="{5DA40C23-3E13-A06E-B4B8-CBCB54B7712E}"/>
              </a:ext>
            </a:extLst>
          </p:cNvPr>
          <p:cNvSpPr>
            <a:spLocks noGrp="1"/>
          </p:cNvSpPr>
          <p:nvPr>
            <p:ph type="ctrTitle"/>
          </p:nvPr>
        </p:nvSpPr>
        <p:spPr>
          <a:xfrm>
            <a:off x="0" y="-1754187"/>
            <a:ext cx="12192000" cy="592137"/>
          </a:xfrm>
        </p:spPr>
        <p:txBody>
          <a:bodyPr>
            <a:normAutofit/>
          </a:bodyPr>
          <a:lstStyle/>
          <a:p>
            <a:r>
              <a:rPr lang="en-US" sz="3600" dirty="0"/>
              <a:t>ACRM2024 Hashtag</a:t>
            </a:r>
          </a:p>
        </p:txBody>
      </p:sp>
      <p:pic>
        <p:nvPicPr>
          <p:cNvPr id="2" name="Picture 1" descr="A blue and white flyer&#10;&#10;AI-generated content may be incorrect.">
            <a:extLst>
              <a:ext uri="{FF2B5EF4-FFF2-40B4-BE49-F238E27FC236}">
                <a16:creationId xmlns:a16="http://schemas.microsoft.com/office/drawing/2014/main" id="{85FF8E82-0ECD-4BB5-9206-364F20DDC8B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27214"/>
            <a:ext cx="12192000" cy="6803570"/>
          </a:xfrm>
          <a:prstGeom prst="rect">
            <a:avLst/>
          </a:prstGeom>
        </p:spPr>
      </p:pic>
    </p:spTree>
    <p:extLst>
      <p:ext uri="{BB962C8B-B14F-4D97-AF65-F5344CB8AC3E}">
        <p14:creationId xmlns:p14="http://schemas.microsoft.com/office/powerpoint/2010/main" val="12374052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ed and white banner with a city skyline in the background&#10;&#10;Description automatically generated">
            <a:extLst>
              <a:ext uri="{FF2B5EF4-FFF2-40B4-BE49-F238E27FC236}">
                <a16:creationId xmlns:a16="http://schemas.microsoft.com/office/drawing/2014/main" id="{471FD270-98FD-6640-A8BA-88B9490E94ED}"/>
              </a:ext>
            </a:extLst>
          </p:cNvPr>
          <p:cNvPicPr>
            <a:picLocks noChangeAspect="1"/>
          </p:cNvPicPr>
          <p:nvPr/>
        </p:nvPicPr>
        <p:blipFill>
          <a:blip r:embed="rId3"/>
          <a:stretch>
            <a:fillRect/>
          </a:stretch>
        </p:blipFill>
        <p:spPr>
          <a:xfrm>
            <a:off x="0" y="0"/>
            <a:ext cx="12192000" cy="6858000"/>
          </a:xfrm>
          <a:prstGeom prst="rect">
            <a:avLst/>
          </a:prstGeom>
        </p:spPr>
      </p:pic>
      <p:pic>
        <p:nvPicPr>
          <p:cNvPr id="2" name="Picture 1" descr="A poster of a city skyline&#10;&#10;AI-generated content may be incorrect.">
            <a:extLst>
              <a:ext uri="{FF2B5EF4-FFF2-40B4-BE49-F238E27FC236}">
                <a16:creationId xmlns:a16="http://schemas.microsoft.com/office/drawing/2014/main" id="{5A609857-5911-AEE8-A1FD-84F071CAB66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18533" y="0"/>
            <a:ext cx="12462933" cy="7010400"/>
          </a:xfrm>
          <a:prstGeom prst="rect">
            <a:avLst/>
          </a:prstGeom>
        </p:spPr>
      </p:pic>
    </p:spTree>
    <p:extLst>
      <p:ext uri="{BB962C8B-B14F-4D97-AF65-F5344CB8AC3E}">
        <p14:creationId xmlns:p14="http://schemas.microsoft.com/office/powerpoint/2010/main" val="10521065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83BF2EDF-2ECF-3340-B488-A44345587A02}"/>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D2627C1B-039E-6E4D-A509-EBF1AFD7D4F7}"/>
              </a:ext>
            </a:extLst>
          </p:cNvPr>
          <p:cNvPicPr>
            <a:picLocks noChangeAspect="1"/>
          </p:cNvPicPr>
          <p:nvPr/>
        </p:nvPicPr>
        <p:blipFill>
          <a:blip r:embed="rId3"/>
          <a:stretch>
            <a:fillRect/>
          </a:stretch>
        </p:blipFill>
        <p:spPr>
          <a:xfrm>
            <a:off x="4399721" y="2224315"/>
            <a:ext cx="3392557" cy="3048000"/>
          </a:xfrm>
          <a:prstGeom prst="rect">
            <a:avLst/>
          </a:prstGeom>
        </p:spPr>
      </p:pic>
    </p:spTree>
    <p:extLst>
      <p:ext uri="{BB962C8B-B14F-4D97-AF65-F5344CB8AC3E}">
        <p14:creationId xmlns:p14="http://schemas.microsoft.com/office/powerpoint/2010/main" val="21878709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blue world map with white text and the ACRM Logo in red at the bottom&#10;">
            <a:extLst>
              <a:ext uri="{FF2B5EF4-FFF2-40B4-BE49-F238E27FC236}">
                <a16:creationId xmlns:a16="http://schemas.microsoft.com/office/drawing/2014/main" id="{D69313C2-9D5F-49B2-F0A3-A11A0D32E1BF}"/>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l="2371" r="8725" b="1"/>
          <a:stretch/>
        </p:blipFill>
        <p:spPr>
          <a:xfrm>
            <a:off x="20" y="1282"/>
            <a:ext cx="12191980" cy="6856718"/>
          </a:xfrm>
          <a:prstGeom prst="rect">
            <a:avLst/>
          </a:prstGeom>
        </p:spPr>
      </p:pic>
      <p:sp>
        <p:nvSpPr>
          <p:cNvPr id="3" name="Title 2">
            <a:extLst>
              <a:ext uri="{FF2B5EF4-FFF2-40B4-BE49-F238E27FC236}">
                <a16:creationId xmlns:a16="http://schemas.microsoft.com/office/drawing/2014/main" id="{F71CB709-2505-2E97-56AA-9EE223A7F4D4}"/>
              </a:ext>
            </a:extLst>
          </p:cNvPr>
          <p:cNvSpPr>
            <a:spLocks noGrp="1"/>
          </p:cNvSpPr>
          <p:nvPr>
            <p:ph type="ctrTitle"/>
          </p:nvPr>
        </p:nvSpPr>
        <p:spPr>
          <a:xfrm>
            <a:off x="-152400" y="-1265237"/>
            <a:ext cx="12192000" cy="960437"/>
          </a:xfrm>
        </p:spPr>
        <p:txBody>
          <a:bodyPr>
            <a:normAutofit/>
          </a:bodyPr>
          <a:lstStyle/>
          <a:p>
            <a:r>
              <a:rPr lang="en-US" sz="4500" dirty="0"/>
              <a:t>ACRM Annual Conference Reach</a:t>
            </a:r>
          </a:p>
        </p:txBody>
      </p:sp>
    </p:spTree>
    <p:extLst>
      <p:ext uri="{BB962C8B-B14F-4D97-AF65-F5344CB8AC3E}">
        <p14:creationId xmlns:p14="http://schemas.microsoft.com/office/powerpoint/2010/main" val="17939929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olorful hexagons with icons&#10;&#10;Description automatically generated">
            <a:extLst>
              <a:ext uri="{FF2B5EF4-FFF2-40B4-BE49-F238E27FC236}">
                <a16:creationId xmlns:a16="http://schemas.microsoft.com/office/drawing/2014/main" id="{0729DED6-166C-1C41-B8CA-2FD6D3C1E26F}"/>
              </a:ext>
            </a:extLst>
          </p:cNvPr>
          <p:cNvPicPr>
            <a:picLocks noChangeAspect="1"/>
          </p:cNvPicPr>
          <p:nvPr/>
        </p:nvPicPr>
        <p:blipFill rotWithShape="1">
          <a:blip r:embed="rId2">
            <a:alphaModFix/>
          </a:blip>
          <a:srcRect l="7328" r="199" b="9246"/>
          <a:stretch/>
        </p:blipFill>
        <p:spPr>
          <a:xfrm>
            <a:off x="-15336" y="395739"/>
            <a:ext cx="12207336" cy="6534694"/>
          </a:xfrm>
          <a:prstGeom prst="rect">
            <a:avLst/>
          </a:prstGeom>
        </p:spPr>
      </p:pic>
      <p:sp>
        <p:nvSpPr>
          <p:cNvPr id="2" name="Rectangle 1">
            <a:extLst>
              <a:ext uri="{FF2B5EF4-FFF2-40B4-BE49-F238E27FC236}">
                <a16:creationId xmlns:a16="http://schemas.microsoft.com/office/drawing/2014/main" id="{BE411AEE-EA6E-D84A-9D95-77D2DBB9B948}"/>
              </a:ext>
            </a:extLst>
          </p:cNvPr>
          <p:cNvSpPr/>
          <p:nvPr/>
        </p:nvSpPr>
        <p:spPr>
          <a:xfrm>
            <a:off x="-15336" y="0"/>
            <a:ext cx="12192000" cy="1400783"/>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5452488-55DE-524E-93A5-C330E77BB6DE}"/>
              </a:ext>
            </a:extLst>
          </p:cNvPr>
          <p:cNvSpPr txBox="1"/>
          <p:nvPr/>
        </p:nvSpPr>
        <p:spPr>
          <a:xfrm>
            <a:off x="702014" y="284892"/>
            <a:ext cx="5475051" cy="830997"/>
          </a:xfrm>
          <a:prstGeom prst="rect">
            <a:avLst/>
          </a:prstGeom>
          <a:noFill/>
        </p:spPr>
        <p:txBody>
          <a:bodyPr wrap="square" rtlCol="0">
            <a:spAutoFit/>
          </a:bodyPr>
          <a:lstStyle/>
          <a:p>
            <a:r>
              <a:rPr lang="en-US" sz="4800" b="1" dirty="0">
                <a:solidFill>
                  <a:srgbClr val="C00000"/>
                </a:solidFill>
                <a:latin typeface="Calibri" panose="020F0502020204030204" pitchFamily="34" charset="0"/>
                <a:ea typeface="Helvetica Neue" panose="02000503000000020004" pitchFamily="2" charset="0"/>
                <a:cs typeface="Calibri" panose="020F0502020204030204" pitchFamily="34" charset="0"/>
              </a:rPr>
              <a:t>ACRM COMMUNITY</a:t>
            </a:r>
          </a:p>
        </p:txBody>
      </p:sp>
      <p:sp>
        <p:nvSpPr>
          <p:cNvPr id="8" name="TextBox 7">
            <a:extLst>
              <a:ext uri="{FF2B5EF4-FFF2-40B4-BE49-F238E27FC236}">
                <a16:creationId xmlns:a16="http://schemas.microsoft.com/office/drawing/2014/main" id="{00CE13C5-945A-4148-A53A-332C241879DD}"/>
              </a:ext>
            </a:extLst>
          </p:cNvPr>
          <p:cNvSpPr txBox="1"/>
          <p:nvPr/>
        </p:nvSpPr>
        <p:spPr>
          <a:xfrm>
            <a:off x="6274341" y="284891"/>
            <a:ext cx="5475051" cy="830997"/>
          </a:xfrm>
          <a:prstGeom prst="rect">
            <a:avLst/>
          </a:prstGeom>
          <a:noFill/>
        </p:spPr>
        <p:txBody>
          <a:bodyPr wrap="square" rtlCol="0">
            <a:spAutoFit/>
          </a:bodyPr>
          <a:lstStyle/>
          <a:p>
            <a:r>
              <a:rPr lang="en-US" sz="4800" dirty="0">
                <a:solidFill>
                  <a:srgbClr val="C00000"/>
                </a:solidFill>
                <a:latin typeface="Calibri" panose="020F0502020204030204" pitchFamily="34" charset="0"/>
                <a:ea typeface="Helvetica Neue" panose="02000503000000020004" pitchFamily="2" charset="0"/>
                <a:cs typeface="Calibri" panose="020F0502020204030204" pitchFamily="34" charset="0"/>
              </a:rPr>
              <a:t>100+ GROUPS</a:t>
            </a:r>
          </a:p>
        </p:txBody>
      </p:sp>
      <p:sp>
        <p:nvSpPr>
          <p:cNvPr id="9" name="TextBox 8">
            <a:extLst>
              <a:ext uri="{FF2B5EF4-FFF2-40B4-BE49-F238E27FC236}">
                <a16:creationId xmlns:a16="http://schemas.microsoft.com/office/drawing/2014/main" id="{4953BA20-EF65-D749-8D80-AD4B923D99B2}"/>
              </a:ext>
            </a:extLst>
          </p:cNvPr>
          <p:cNvSpPr txBox="1"/>
          <p:nvPr/>
        </p:nvSpPr>
        <p:spPr>
          <a:xfrm>
            <a:off x="6352163" y="875489"/>
            <a:ext cx="5475051" cy="360868"/>
          </a:xfrm>
          <a:prstGeom prst="rect">
            <a:avLst/>
          </a:prstGeom>
          <a:noFill/>
        </p:spPr>
        <p:txBody>
          <a:bodyPr wrap="square" rtlCol="0">
            <a:spAutoFit/>
          </a:bodyPr>
          <a:lstStyle/>
          <a:p>
            <a:pPr>
              <a:lnSpc>
                <a:spcPts val="2280"/>
              </a:lnSpc>
            </a:pPr>
            <a:r>
              <a:rPr lang="en-US" sz="1400" spc="-60" dirty="0">
                <a:solidFill>
                  <a:schemeClr val="tx1">
                    <a:lumMod val="65000"/>
                    <a:lumOff val="35000"/>
                  </a:schemeClr>
                </a:solidFill>
                <a:latin typeface="Calibri" panose="020F0502020204030204" pitchFamily="34" charset="0"/>
                <a:ea typeface="Helvetica Neue" panose="02000503000000020004" pitchFamily="2" charset="0"/>
                <a:cs typeface="Calibri" panose="020F0502020204030204" pitchFamily="34" charset="0"/>
              </a:rPr>
              <a:t>Interdisciplinary Special Interest Groups, Networking Groups, Task Forces</a:t>
            </a:r>
          </a:p>
        </p:txBody>
      </p:sp>
      <p:sp>
        <p:nvSpPr>
          <p:cNvPr id="10" name="TextBox 9">
            <a:extLst>
              <a:ext uri="{FF2B5EF4-FFF2-40B4-BE49-F238E27FC236}">
                <a16:creationId xmlns:a16="http://schemas.microsoft.com/office/drawing/2014/main" id="{7A6CD0C3-BEE9-C64D-97BC-E142E87B07C0}"/>
              </a:ext>
            </a:extLst>
          </p:cNvPr>
          <p:cNvSpPr txBox="1"/>
          <p:nvPr/>
        </p:nvSpPr>
        <p:spPr>
          <a:xfrm>
            <a:off x="8420912" y="1716107"/>
            <a:ext cx="3406302" cy="707886"/>
          </a:xfrm>
          <a:prstGeom prst="rect">
            <a:avLst/>
          </a:prstGeom>
          <a:noFill/>
        </p:spPr>
        <p:txBody>
          <a:bodyPr wrap="square" rtlCol="0">
            <a:spAutoFit/>
          </a:bodyPr>
          <a:lstStyle/>
          <a:p>
            <a:r>
              <a:rPr lang="en-US" sz="4000" dirty="0">
                <a:solidFill>
                  <a:schemeClr val="bg1"/>
                </a:solidFill>
                <a:latin typeface="Calibri" panose="020F0502020204030204" pitchFamily="34" charset="0"/>
                <a:ea typeface="Helvetica Neue" panose="02000503000000020004" pitchFamily="2" charset="0"/>
                <a:cs typeface="Calibri" panose="020F0502020204030204" pitchFamily="34" charset="0"/>
              </a:rPr>
              <a:t>Grow with us</a:t>
            </a:r>
          </a:p>
        </p:txBody>
      </p:sp>
      <p:sp>
        <p:nvSpPr>
          <p:cNvPr id="11" name="TextBox 10">
            <a:extLst>
              <a:ext uri="{FF2B5EF4-FFF2-40B4-BE49-F238E27FC236}">
                <a16:creationId xmlns:a16="http://schemas.microsoft.com/office/drawing/2014/main" id="{BA596C62-CE66-EE44-9ECA-32028F20405C}"/>
              </a:ext>
            </a:extLst>
          </p:cNvPr>
          <p:cNvSpPr txBox="1"/>
          <p:nvPr/>
        </p:nvSpPr>
        <p:spPr>
          <a:xfrm>
            <a:off x="8892702" y="2334785"/>
            <a:ext cx="3406302" cy="400110"/>
          </a:xfrm>
          <a:prstGeom prst="rect">
            <a:avLst/>
          </a:prstGeom>
          <a:noFill/>
        </p:spPr>
        <p:txBody>
          <a:bodyPr wrap="square" rtlCol="0">
            <a:spAutoFit/>
          </a:bodyPr>
          <a:lstStyle/>
          <a:p>
            <a:r>
              <a:rPr lang="en-US" sz="2000" dirty="0">
                <a:solidFill>
                  <a:schemeClr val="bg1"/>
                </a:solidFill>
                <a:latin typeface="Calibri" panose="020F0502020204030204" pitchFamily="34" charset="0"/>
                <a:ea typeface="Helvetica Neue" panose="02000503000000020004" pitchFamily="2" charset="0"/>
                <a:cs typeface="Calibri" panose="020F0502020204030204" pitchFamily="34" charset="0"/>
              </a:rPr>
              <a:t>There’s room for you here</a:t>
            </a:r>
          </a:p>
        </p:txBody>
      </p:sp>
    </p:spTree>
    <p:extLst>
      <p:ext uri="{BB962C8B-B14F-4D97-AF65-F5344CB8AC3E}">
        <p14:creationId xmlns:p14="http://schemas.microsoft.com/office/powerpoint/2010/main" val="34402789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460854-CEB4-3C4D-D33B-82F97F3E6797}"/>
              </a:ext>
            </a:extLst>
          </p:cNvPr>
          <p:cNvSpPr>
            <a:spLocks noGrp="1"/>
          </p:cNvSpPr>
          <p:nvPr>
            <p:ph type="ctrTitle"/>
          </p:nvPr>
        </p:nvSpPr>
        <p:spPr>
          <a:xfrm>
            <a:off x="21603" y="-1752601"/>
            <a:ext cx="12192000" cy="995363"/>
          </a:xfrm>
        </p:spPr>
        <p:txBody>
          <a:bodyPr/>
          <a:lstStyle/>
          <a:p>
            <a:r>
              <a:rPr lang="en-US" dirty="0"/>
              <a:t>Visual of ACRM’s Groups and Logos</a:t>
            </a:r>
          </a:p>
        </p:txBody>
      </p:sp>
      <p:pic>
        <p:nvPicPr>
          <p:cNvPr id="4" name="Picture 3" descr="Graphic of all ACRM Interdisciplinary Special Interest Group and Networking Group icons.">
            <a:extLst>
              <a:ext uri="{FF2B5EF4-FFF2-40B4-BE49-F238E27FC236}">
                <a16:creationId xmlns:a16="http://schemas.microsoft.com/office/drawing/2014/main" id="{4DD21A3E-12CA-3149-A92B-0F9010598D87}"/>
              </a:ext>
            </a:extLst>
          </p:cNvPr>
          <p:cNvPicPr>
            <a:picLocks noChangeAspect="1"/>
          </p:cNvPicPr>
          <p:nvPr/>
        </p:nvPicPr>
        <p:blipFill>
          <a:blip r:embed="rId3"/>
          <a:stretch>
            <a:fillRect/>
          </a:stretch>
        </p:blipFill>
        <p:spPr>
          <a:xfrm>
            <a:off x="0" y="0"/>
            <a:ext cx="12213603" cy="6858000"/>
          </a:xfrm>
          <a:prstGeom prst="rect">
            <a:avLst/>
          </a:prstGeom>
        </p:spPr>
      </p:pic>
    </p:spTree>
    <p:extLst>
      <p:ext uri="{BB962C8B-B14F-4D97-AF65-F5344CB8AC3E}">
        <p14:creationId xmlns:p14="http://schemas.microsoft.com/office/powerpoint/2010/main" val="17691752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421364-B88B-4AB5-08D5-109C9BD7CE02}"/>
              </a:ext>
            </a:extLst>
          </p:cNvPr>
          <p:cNvSpPr>
            <a:spLocks noGrp="1"/>
          </p:cNvSpPr>
          <p:nvPr>
            <p:ph type="title"/>
          </p:nvPr>
        </p:nvSpPr>
        <p:spPr>
          <a:xfrm>
            <a:off x="838200" y="-1690341"/>
            <a:ext cx="10515600" cy="955223"/>
          </a:xfrm>
        </p:spPr>
        <p:txBody>
          <a:bodyPr/>
          <a:lstStyle/>
          <a:p>
            <a:r>
              <a:rPr lang="en-US" dirty="0"/>
              <a:t>ACRM Logo and</a:t>
            </a:r>
            <a:r>
              <a:rPr lang="en-US" baseline="0" dirty="0"/>
              <a:t> website address</a:t>
            </a:r>
            <a:endParaRPr lang="en-US" dirty="0"/>
          </a:p>
        </p:txBody>
      </p:sp>
      <p:pic>
        <p:nvPicPr>
          <p:cNvPr id="8" name="Picture 7" descr="Decorative">
            <a:extLst>
              <a:ext uri="{FF2B5EF4-FFF2-40B4-BE49-F238E27FC236}">
                <a16:creationId xmlns:a16="http://schemas.microsoft.com/office/drawing/2014/main" id="{42110BA5-3CB9-244F-8B10-AC119C93DD1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descr="ACRM logo banner&#10;&#10;American Congress of Rehabilitation Medicine&#10;Improving lives thorugh interdisiplinary rehabilitation research.">
            <a:extLst>
              <a:ext uri="{FF2B5EF4-FFF2-40B4-BE49-F238E27FC236}">
                <a16:creationId xmlns:a16="http://schemas.microsoft.com/office/drawing/2014/main" id="{F5D23C33-F63C-D648-ACAA-FA451423D359}"/>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540000" y="2895600"/>
            <a:ext cx="7112000" cy="1066800"/>
          </a:xfrm>
          <a:prstGeom prst="rect">
            <a:avLst/>
          </a:prstGeom>
        </p:spPr>
      </p:pic>
      <p:sp>
        <p:nvSpPr>
          <p:cNvPr id="10" name="TextBox 9">
            <a:extLst>
              <a:ext uri="{FF2B5EF4-FFF2-40B4-BE49-F238E27FC236}">
                <a16:creationId xmlns:a16="http://schemas.microsoft.com/office/drawing/2014/main" id="{993C8C91-1839-9145-BD9C-5699606224D2}"/>
              </a:ext>
            </a:extLst>
          </p:cNvPr>
          <p:cNvSpPr txBox="1"/>
          <p:nvPr/>
        </p:nvSpPr>
        <p:spPr>
          <a:xfrm>
            <a:off x="2360676" y="5175129"/>
            <a:ext cx="7470648" cy="707886"/>
          </a:xfrm>
          <a:prstGeom prst="rect">
            <a:avLst/>
          </a:prstGeom>
          <a:noFill/>
        </p:spPr>
        <p:txBody>
          <a:bodyPr wrap="square" rtlCol="0">
            <a:spAutoFit/>
          </a:bodyPr>
          <a:lstStyle/>
          <a:p>
            <a:pPr algn="ctr"/>
            <a:r>
              <a:rPr lang="en-US" sz="4000" b="1" dirty="0" err="1">
                <a:solidFill>
                  <a:srgbClr val="F2A39C"/>
                </a:solidFill>
                <a:latin typeface="Calibri" panose="020F0502020204030204" pitchFamily="34" charset="0"/>
                <a:cs typeface="Calibri" panose="020F0502020204030204" pitchFamily="34" charset="0"/>
              </a:rPr>
              <a:t>ACRM.org</a:t>
            </a:r>
            <a:endParaRPr lang="en-US" sz="4000" b="1" dirty="0">
              <a:solidFill>
                <a:srgbClr val="F2A39C"/>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839590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descr="ACRM_FINAL2c-06.jpg">
            <a:extLst>
              <a:ext uri="{FF2B5EF4-FFF2-40B4-BE49-F238E27FC236}">
                <a16:creationId xmlns:a16="http://schemas.microsoft.com/office/drawing/2014/main" id="{E8D21011-D27A-6E4F-856A-644926063420}"/>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792482" y="1446721"/>
            <a:ext cx="4607035" cy="39645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2">
            <a:extLst>
              <a:ext uri="{FF2B5EF4-FFF2-40B4-BE49-F238E27FC236}">
                <a16:creationId xmlns:a16="http://schemas.microsoft.com/office/drawing/2014/main" id="{35E77724-79FC-D34D-8CDB-3CC889F1854C}"/>
              </a:ext>
            </a:extLst>
          </p:cNvPr>
          <p:cNvSpPr/>
          <p:nvPr/>
        </p:nvSpPr>
        <p:spPr bwMode="auto">
          <a:xfrm>
            <a:off x="0" y="6172200"/>
            <a:ext cx="12192000" cy="685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ヒラギノ角ゴ Pro W3" charset="0"/>
              <a:cs typeface="ヒラギノ角ゴ Pro W3" charset="0"/>
            </a:endParaRPr>
          </a:p>
        </p:txBody>
      </p:sp>
      <p:sp>
        <p:nvSpPr>
          <p:cNvPr id="2" name="Rectangle 1">
            <a:extLst>
              <a:ext uri="{FF2B5EF4-FFF2-40B4-BE49-F238E27FC236}">
                <a16:creationId xmlns:a16="http://schemas.microsoft.com/office/drawing/2014/main" id="{B39D4EA1-E59D-8946-AFA5-6B479113B082}"/>
              </a:ext>
            </a:extLst>
          </p:cNvPr>
          <p:cNvSpPr/>
          <p:nvPr/>
        </p:nvSpPr>
        <p:spPr>
          <a:xfrm>
            <a:off x="0" y="0"/>
            <a:ext cx="12192000" cy="95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165882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C99B6F650A21043BC2066535885034E" ma:contentTypeVersion="12" ma:contentTypeDescription="Create a new document." ma:contentTypeScope="" ma:versionID="dfcd541d9bbb6a9b029cdb50e435b707">
  <xsd:schema xmlns:xsd="http://www.w3.org/2001/XMLSchema" xmlns:xs="http://www.w3.org/2001/XMLSchema" xmlns:p="http://schemas.microsoft.com/office/2006/metadata/properties" xmlns:ns2="761c228e-39f8-484f-9bbc-11f1aec472b6" xmlns:ns3="6f6af937-8246-403e-9cf0-a2b0c59f81aa" targetNamespace="http://schemas.microsoft.com/office/2006/metadata/properties" ma:root="true" ma:fieldsID="e3940904f0f0975c0940e63fb0e6a237" ns2:_="" ns3:_="">
    <xsd:import namespace="761c228e-39f8-484f-9bbc-11f1aec472b6"/>
    <xsd:import namespace="6f6af937-8246-403e-9cf0-a2b0c59f81a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lcf76f155ced4ddcb4097134ff3c332f" minOccurs="0"/>
                <xsd:element ref="ns3:TaxCatchAll"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1c228e-39f8-484f-9bbc-11f1aec472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7f39f29-dbec-4527-8ae8-cbf47d7b0a6d"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f6af937-8246-403e-9cf0-a2b0c59f81a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f49219a-95f4-4ddf-9887-465c79053113}" ma:internalName="TaxCatchAll" ma:showField="CatchAllData" ma:web="6f6af937-8246-403e-9cf0-a2b0c59f81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61c228e-39f8-484f-9bbc-11f1aec472b6">
      <Terms xmlns="http://schemas.microsoft.com/office/infopath/2007/PartnerControls"/>
    </lcf76f155ced4ddcb4097134ff3c332f>
    <TaxCatchAll xmlns="6f6af937-8246-403e-9cf0-a2b0c59f81aa" xsi:nil="true"/>
  </documentManagement>
</p:properties>
</file>

<file path=customXml/itemProps1.xml><?xml version="1.0" encoding="utf-8"?>
<ds:datastoreItem xmlns:ds="http://schemas.openxmlformats.org/officeDocument/2006/customXml" ds:itemID="{228605CB-463E-4CF2-BE4E-85FA23C82E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1c228e-39f8-484f-9bbc-11f1aec472b6"/>
    <ds:schemaRef ds:uri="6f6af937-8246-403e-9cf0-a2b0c59f81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3BDDDFB-A228-426D-A62A-A6D85035C0E1}">
  <ds:schemaRefs>
    <ds:schemaRef ds:uri="http://schemas.microsoft.com/sharepoint/v3/contenttype/forms"/>
  </ds:schemaRefs>
</ds:datastoreItem>
</file>

<file path=customXml/itemProps3.xml><?xml version="1.0" encoding="utf-8"?>
<ds:datastoreItem xmlns:ds="http://schemas.openxmlformats.org/officeDocument/2006/customXml" ds:itemID="{ADC668FD-9295-4165-95DC-D76A83FCF435}">
  <ds:schemaRefs>
    <ds:schemaRef ds:uri="http://purl.org/dc/terms/"/>
    <ds:schemaRef ds:uri="http://purl.org/dc/elements/1.1/"/>
    <ds:schemaRef ds:uri="http://www.w3.org/XML/1998/namespace"/>
    <ds:schemaRef ds:uri="http://schemas.microsoft.com/office/2006/documentManagement/types"/>
    <ds:schemaRef ds:uri="http://schemas.microsoft.com/office/2006/metadata/properties"/>
    <ds:schemaRef ds:uri="http://schemas.openxmlformats.org/package/2006/metadata/core-properties"/>
    <ds:schemaRef ds:uri="6f6af937-8246-403e-9cf0-a2b0c59f81aa"/>
    <ds:schemaRef ds:uri="http://schemas.microsoft.com/office/infopath/2007/PartnerControls"/>
    <ds:schemaRef ds:uri="761c228e-39f8-484f-9bbc-11f1aec472b6"/>
    <ds:schemaRef ds:uri="http://purl.org/dc/dcmitype/"/>
  </ds:schemaRefs>
</ds:datastoreItem>
</file>

<file path=docMetadata/LabelInfo.xml><?xml version="1.0" encoding="utf-8"?>
<clbl:labelList xmlns:clbl="http://schemas.microsoft.com/office/2020/mipLabelMetadata">
  <clbl:label id="{b1851626-05c4-426e-b768-1c35733f6fea}" enabled="1" method="Standard" siteId="{fbc493a8-0d24-4454-a815-f4ca58e8c09d}" removed="0"/>
</clbl:labelList>
</file>

<file path=docProps/app.xml><?xml version="1.0" encoding="utf-8"?>
<Properties xmlns="http://schemas.openxmlformats.org/officeDocument/2006/extended-properties" xmlns:vt="http://schemas.openxmlformats.org/officeDocument/2006/docPropsVTypes">
  <Template>Office Theme</Template>
  <TotalTime>8057</TotalTime>
  <Words>2030</Words>
  <Application>Microsoft Office PowerPoint</Application>
  <PresentationFormat>Widescreen</PresentationFormat>
  <Paragraphs>240</Paragraphs>
  <Slides>39</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ＭＳ Ｐゴシック</vt:lpstr>
      <vt:lpstr>Arial</vt:lpstr>
      <vt:lpstr>Calibri</vt:lpstr>
      <vt:lpstr>Helvetica Neue</vt:lpstr>
      <vt:lpstr>Wingdings</vt:lpstr>
      <vt:lpstr>ヒラギノ角ゴ Pro W3</vt:lpstr>
      <vt:lpstr>Office Theme</vt:lpstr>
      <vt:lpstr>From Idea to I/EP: A Practical, Hands-on Workshop on Writing an Archives of PM&amp;R Information/Education Page</vt:lpstr>
      <vt:lpstr>DISCLOSURES</vt:lpstr>
      <vt:lpstr>LEARNING OBJECTIVES</vt:lpstr>
      <vt:lpstr>OVERVIEW</vt:lpstr>
      <vt:lpstr>What is an I/EP?</vt:lpstr>
      <vt:lpstr>PowerPoint Presentation</vt:lpstr>
      <vt:lpstr>Exploring your I/EP Idea</vt:lpstr>
      <vt:lpstr>First Step: Review the I/EP Guidelines</vt:lpstr>
      <vt:lpstr>Defining Your Idea</vt:lpstr>
      <vt:lpstr>Identifying Your Target Audience</vt:lpstr>
      <vt:lpstr>Conducting an Environmental Scan</vt:lpstr>
      <vt:lpstr>Clarifying Your Purpose</vt:lpstr>
      <vt:lpstr>When is an I/EP not appropriate?</vt:lpstr>
      <vt:lpstr>ACTIVITY</vt:lpstr>
      <vt:lpstr>Writing Your I/EP</vt:lpstr>
      <vt:lpstr>How is writing I/EPs different?</vt:lpstr>
      <vt:lpstr>Word Count vs. Length</vt:lpstr>
      <vt:lpstr>Writing Your I/EP</vt:lpstr>
      <vt:lpstr>Citing the Evidence</vt:lpstr>
      <vt:lpstr>Review by Target Audience</vt:lpstr>
      <vt:lpstr>I/EP Dos and Don’ts</vt:lpstr>
      <vt:lpstr>ACTIVITY</vt:lpstr>
      <vt:lpstr>Submitting Your I/EP</vt:lpstr>
      <vt:lpstr>Preparing Your Submission</vt:lpstr>
      <vt:lpstr>Cover Letter</vt:lpstr>
      <vt:lpstr>How to Submit</vt:lpstr>
      <vt:lpstr>Review Process</vt:lpstr>
      <vt:lpstr>Review Criteria</vt:lpstr>
      <vt:lpstr>Common Reasons for Rejection</vt:lpstr>
      <vt:lpstr>Questions &amp; Discussion</vt:lpstr>
      <vt:lpstr>OBTAINING CME/CEU CREDIT</vt:lpstr>
      <vt:lpstr>ACRM2024 Hashtag</vt:lpstr>
      <vt:lpstr>PowerPoint Presentation</vt:lpstr>
      <vt:lpstr>PowerPoint Presentation</vt:lpstr>
      <vt:lpstr>ACRM Annual Conference Reach</vt:lpstr>
      <vt:lpstr>PowerPoint Presentation</vt:lpstr>
      <vt:lpstr>Visual of ACRM’s Groups and Logos</vt:lpstr>
      <vt:lpstr>ACRM Logo and website address</vt:lpstr>
      <vt:lpstr>PowerPoint Presentation</vt:lpstr>
    </vt:vector>
  </TitlesOfParts>
  <Company>Pyalla Technologies,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 ACRM Conference  CME/CE Compliance Slides</dc:title>
  <dc:creator>Margo Holen</dc:creator>
  <cp:lastModifiedBy>Alison Cogan</cp:lastModifiedBy>
  <cp:revision>67</cp:revision>
  <dcterms:created xsi:type="dcterms:W3CDTF">2014-06-20T21:21:33Z</dcterms:created>
  <dcterms:modified xsi:type="dcterms:W3CDTF">2025-10-13T17:40:02Z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0x010100D62C18C0869F7944896FB1FD7CA37151</vt:lpwstr>
  </property>
  <property fmtid="{D5CDD505-2E9C-101B-9397-08002B2CF9AE}" pid="3" name="Order">
    <vt:r8>15125000</vt:r8>
  </property>
  <property fmtid="{D5CDD505-2E9C-101B-9397-08002B2CF9AE}" pid="4" name="ComplianceAssetId">
    <vt:lpwstr/>
  </property>
</Properties>
</file>