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75" r:id="rId3"/>
    <p:sldId id="276" r:id="rId4"/>
    <p:sldId id="259" r:id="rId5"/>
    <p:sldId id="257" r:id="rId6"/>
    <p:sldId id="258" r:id="rId7"/>
    <p:sldId id="277" r:id="rId8"/>
    <p:sldId id="260" r:id="rId9"/>
    <p:sldId id="261" r:id="rId10"/>
    <p:sldId id="278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9" r:id="rId24"/>
    <p:sldId id="274" r:id="rId25"/>
  </p:sldIdLst>
  <p:sldSz cx="18288000" cy="10287000"/>
  <p:notesSz cx="6858000" cy="9144000"/>
  <p:embeddedFontLst>
    <p:embeddedFont>
      <p:font typeface="Cormorant Garamond Bold" panose="020B0604020202020204" charset="0"/>
      <p:regular r:id="rId26"/>
      <p:bold r:id="rId27"/>
    </p:embeddedFont>
    <p:embeddedFont>
      <p:font typeface="Overpass Light" panose="020B0604020202020204" charset="0"/>
      <p:regular r:id="rId28"/>
    </p:embeddedFont>
    <p:embeddedFont>
      <p:font typeface="Overpass Light Bold" panose="020B0604020202020204" charset="0"/>
      <p:regular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862" autoAdjust="0"/>
    <p:restoredTop sz="94584" autoAdjust="0"/>
  </p:normalViewPr>
  <p:slideViewPr>
    <p:cSldViewPr>
      <p:cViewPr varScale="1">
        <p:scale>
          <a:sx n="36" d="100"/>
          <a:sy n="36" d="100"/>
        </p:scale>
        <p:origin x="1128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7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svg"/><Relationship Id="rId18" Type="http://schemas.openxmlformats.org/officeDocument/2006/relationships/image" Target="../media/image24.png"/><Relationship Id="rId3" Type="http://schemas.openxmlformats.org/officeDocument/2006/relationships/image" Target="../media/image9.svg"/><Relationship Id="rId21" Type="http://schemas.openxmlformats.org/officeDocument/2006/relationships/image" Target="../media/image27.svg"/><Relationship Id="rId7" Type="http://schemas.openxmlformats.org/officeDocument/2006/relationships/image" Target="../media/image13.svg"/><Relationship Id="rId12" Type="http://schemas.openxmlformats.org/officeDocument/2006/relationships/image" Target="../media/image18.png"/><Relationship Id="rId17" Type="http://schemas.openxmlformats.org/officeDocument/2006/relationships/image" Target="../media/image23.svg"/><Relationship Id="rId2" Type="http://schemas.openxmlformats.org/officeDocument/2006/relationships/image" Target="../media/image8.png"/><Relationship Id="rId16" Type="http://schemas.openxmlformats.org/officeDocument/2006/relationships/image" Target="../media/image22.png"/><Relationship Id="rId20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17.svg"/><Relationship Id="rId5" Type="http://schemas.openxmlformats.org/officeDocument/2006/relationships/image" Target="../media/image11.svg"/><Relationship Id="rId15" Type="http://schemas.openxmlformats.org/officeDocument/2006/relationships/image" Target="../media/image21.svg"/><Relationship Id="rId10" Type="http://schemas.openxmlformats.org/officeDocument/2006/relationships/image" Target="../media/image16.png"/><Relationship Id="rId19" Type="http://schemas.openxmlformats.org/officeDocument/2006/relationships/image" Target="../media/image25.svg"/><Relationship Id="rId4" Type="http://schemas.openxmlformats.org/officeDocument/2006/relationships/image" Target="../media/image10.png"/><Relationship Id="rId9" Type="http://schemas.openxmlformats.org/officeDocument/2006/relationships/image" Target="../media/image15.svg"/><Relationship Id="rId1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7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7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0000">
            <a:off x="16672463" y="5034406"/>
            <a:ext cx="955485" cy="218188"/>
            <a:chOff x="0" y="0"/>
            <a:chExt cx="1273980" cy="290918"/>
          </a:xfrm>
        </p:grpSpPr>
        <p:grpSp>
          <p:nvGrpSpPr>
            <p:cNvPr id="3" name="Group 3"/>
            <p:cNvGrpSpPr>
              <a:grpSpLocks noChangeAspect="1"/>
            </p:cNvGrpSpPr>
            <p:nvPr/>
          </p:nvGrpSpPr>
          <p:grpSpPr>
            <a:xfrm>
              <a:off x="983062" y="0"/>
              <a:ext cx="290918" cy="290918"/>
              <a:chOff x="0" y="0"/>
              <a:chExt cx="1708150" cy="170815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1708150" cy="1708150"/>
              </a:xfrm>
              <a:custGeom>
                <a:avLst/>
                <a:gdLst/>
                <a:ahLst/>
                <a:cxnLst/>
                <a:rect l="l" t="t" r="r" b="b"/>
                <a:pathLst>
                  <a:path w="1708150" h="1708150">
                    <a:moveTo>
                      <a:pt x="853440" y="1708150"/>
                    </a:moveTo>
                    <a:cubicBezTo>
                      <a:pt x="383540" y="1708150"/>
                      <a:pt x="0" y="1324610"/>
                      <a:pt x="0" y="853440"/>
                    </a:cubicBezTo>
                    <a:cubicBezTo>
                      <a:pt x="0" y="383540"/>
                      <a:pt x="383540" y="0"/>
                      <a:pt x="853440" y="0"/>
                    </a:cubicBezTo>
                    <a:cubicBezTo>
                      <a:pt x="1324610" y="0"/>
                      <a:pt x="1706880" y="383540"/>
                      <a:pt x="1706880" y="853440"/>
                    </a:cubicBezTo>
                    <a:cubicBezTo>
                      <a:pt x="1708150" y="1324610"/>
                      <a:pt x="1324610" y="1708150"/>
                      <a:pt x="853440" y="1708150"/>
                    </a:cubicBezTo>
                    <a:close/>
                    <a:moveTo>
                      <a:pt x="853440" y="469900"/>
                    </a:moveTo>
                    <a:cubicBezTo>
                      <a:pt x="642620" y="469900"/>
                      <a:pt x="469900" y="642620"/>
                      <a:pt x="469900" y="853440"/>
                    </a:cubicBezTo>
                    <a:cubicBezTo>
                      <a:pt x="469900" y="1064260"/>
                      <a:pt x="642620" y="1236980"/>
                      <a:pt x="853440" y="1236980"/>
                    </a:cubicBezTo>
                    <a:cubicBezTo>
                      <a:pt x="1064260" y="1236980"/>
                      <a:pt x="1236980" y="1064260"/>
                      <a:pt x="1236980" y="853440"/>
                    </a:cubicBezTo>
                    <a:cubicBezTo>
                      <a:pt x="1236980" y="642620"/>
                      <a:pt x="1065530" y="469900"/>
                      <a:pt x="853440" y="469900"/>
                    </a:cubicBezTo>
                    <a:close/>
                  </a:path>
                </a:pathLst>
              </a:custGeom>
              <a:solidFill>
                <a:srgbClr val="1A1B18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5" name="Group 5"/>
            <p:cNvGrpSpPr>
              <a:grpSpLocks noChangeAspect="1"/>
            </p:cNvGrpSpPr>
            <p:nvPr/>
          </p:nvGrpSpPr>
          <p:grpSpPr>
            <a:xfrm>
              <a:off x="489944" y="0"/>
              <a:ext cx="290918" cy="290918"/>
              <a:chOff x="0" y="0"/>
              <a:chExt cx="1708150" cy="170815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1708150" cy="1708150"/>
              </a:xfrm>
              <a:custGeom>
                <a:avLst/>
                <a:gdLst/>
                <a:ahLst/>
                <a:cxnLst/>
                <a:rect l="l" t="t" r="r" b="b"/>
                <a:pathLst>
                  <a:path w="1708150" h="1708150">
                    <a:moveTo>
                      <a:pt x="853440" y="1708150"/>
                    </a:moveTo>
                    <a:cubicBezTo>
                      <a:pt x="383540" y="1708150"/>
                      <a:pt x="0" y="1324610"/>
                      <a:pt x="0" y="853440"/>
                    </a:cubicBezTo>
                    <a:cubicBezTo>
                      <a:pt x="0" y="383540"/>
                      <a:pt x="383540" y="0"/>
                      <a:pt x="853440" y="0"/>
                    </a:cubicBezTo>
                    <a:cubicBezTo>
                      <a:pt x="1324610" y="0"/>
                      <a:pt x="1706880" y="383540"/>
                      <a:pt x="1706880" y="853440"/>
                    </a:cubicBezTo>
                    <a:cubicBezTo>
                      <a:pt x="1708150" y="1324610"/>
                      <a:pt x="1324610" y="1708150"/>
                      <a:pt x="853440" y="1708150"/>
                    </a:cubicBezTo>
                    <a:close/>
                    <a:moveTo>
                      <a:pt x="853440" y="469900"/>
                    </a:moveTo>
                    <a:cubicBezTo>
                      <a:pt x="642620" y="469900"/>
                      <a:pt x="469900" y="642620"/>
                      <a:pt x="469900" y="853440"/>
                    </a:cubicBezTo>
                    <a:cubicBezTo>
                      <a:pt x="469900" y="1064260"/>
                      <a:pt x="642620" y="1236980"/>
                      <a:pt x="853440" y="1236980"/>
                    </a:cubicBezTo>
                    <a:cubicBezTo>
                      <a:pt x="1064260" y="1236980"/>
                      <a:pt x="1236980" y="1064260"/>
                      <a:pt x="1236980" y="853440"/>
                    </a:cubicBezTo>
                    <a:cubicBezTo>
                      <a:pt x="1236980" y="642620"/>
                      <a:pt x="1065530" y="469900"/>
                      <a:pt x="853440" y="469900"/>
                    </a:cubicBezTo>
                    <a:close/>
                  </a:path>
                </a:pathLst>
              </a:custGeom>
              <a:solidFill>
                <a:srgbClr val="1A1B18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" name="Group 7"/>
            <p:cNvGrpSpPr/>
            <p:nvPr/>
          </p:nvGrpSpPr>
          <p:grpSpPr>
            <a:xfrm>
              <a:off x="0" y="1587"/>
              <a:ext cx="287744" cy="287744"/>
              <a:chOff x="0" y="0"/>
              <a:chExt cx="6350000" cy="63500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CE1126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9" name="TextBox 9"/>
          <p:cNvSpPr txBox="1"/>
          <p:nvPr/>
        </p:nvSpPr>
        <p:spPr>
          <a:xfrm>
            <a:off x="1000626" y="1543050"/>
            <a:ext cx="11716860" cy="5810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000"/>
              </a:lnSpc>
            </a:pPr>
            <a:r>
              <a:rPr lang="en-US" sz="15000" b="1" dirty="0">
                <a:solidFill>
                  <a:srgbClr val="1A1B18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ACRM VOICES TOWN HALL 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000626" y="7353300"/>
            <a:ext cx="16230600" cy="0"/>
          </a:xfrm>
          <a:prstGeom prst="line">
            <a:avLst/>
          </a:prstGeom>
          <a:ln w="28575" cap="flat">
            <a:solidFill>
              <a:srgbClr val="CE112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dirty="0"/>
          </a:p>
        </p:txBody>
      </p:sp>
      <p:sp>
        <p:nvSpPr>
          <p:cNvPr id="11" name="TextBox 11"/>
          <p:cNvSpPr txBox="1"/>
          <p:nvPr/>
        </p:nvSpPr>
        <p:spPr>
          <a:xfrm>
            <a:off x="1000626" y="7928075"/>
            <a:ext cx="2019300" cy="4328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500"/>
              </a:lnSpc>
              <a:spcBef>
                <a:spcPct val="0"/>
              </a:spcBef>
            </a:pPr>
            <a:r>
              <a:rPr lang="en-US" sz="2500" dirty="0">
                <a:solidFill>
                  <a:srgbClr val="1A1B18"/>
                </a:solidFill>
                <a:latin typeface="Overpass Light"/>
                <a:ea typeface="Overpass Light"/>
                <a:cs typeface="Overpass Light"/>
                <a:sym typeface="Overpass Light"/>
              </a:rPr>
              <a:t>2 May 2025</a:t>
            </a:r>
          </a:p>
        </p:txBody>
      </p:sp>
      <p:sp>
        <p:nvSpPr>
          <p:cNvPr id="12" name="Freeform 12"/>
          <p:cNvSpPr/>
          <p:nvPr/>
        </p:nvSpPr>
        <p:spPr>
          <a:xfrm>
            <a:off x="12969160" y="8862593"/>
            <a:ext cx="4290140" cy="791415"/>
          </a:xfrm>
          <a:custGeom>
            <a:avLst/>
            <a:gdLst/>
            <a:ahLst/>
            <a:cxnLst/>
            <a:rect l="l" t="t" r="r" b="b"/>
            <a:pathLst>
              <a:path w="4290140" h="791415">
                <a:moveTo>
                  <a:pt x="0" y="0"/>
                </a:moveTo>
                <a:lnTo>
                  <a:pt x="4290140" y="0"/>
                </a:lnTo>
                <a:lnTo>
                  <a:pt x="4290140" y="791414"/>
                </a:lnTo>
                <a:lnTo>
                  <a:pt x="0" y="7914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62EACA-E899-B59A-66BA-0A3464FB5B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9C504A75-3952-09BB-54D0-E670D3C373A6}"/>
              </a:ext>
            </a:extLst>
          </p:cNvPr>
          <p:cNvSpPr/>
          <p:nvPr/>
        </p:nvSpPr>
        <p:spPr>
          <a:xfrm rot="5400000">
            <a:off x="-1948833" y="5129213"/>
            <a:ext cx="8229600" cy="0"/>
          </a:xfrm>
          <a:prstGeom prst="line">
            <a:avLst/>
          </a:prstGeom>
          <a:ln w="28575" cap="flat">
            <a:solidFill>
              <a:srgbClr val="CE112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83FE33B2-271A-1F2A-184D-501A3C5CFF79}"/>
              </a:ext>
            </a:extLst>
          </p:cNvPr>
          <p:cNvSpPr txBox="1"/>
          <p:nvPr/>
        </p:nvSpPr>
        <p:spPr>
          <a:xfrm>
            <a:off x="2748858" y="1114425"/>
            <a:ext cx="13554957" cy="13573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450"/>
              </a:lnSpc>
            </a:pPr>
            <a:r>
              <a:rPr lang="en-US" sz="9500" b="1" u="sng" dirty="0">
                <a:solidFill>
                  <a:srgbClr val="1A1B18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Poll Question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B5A3910C-A01B-5F2A-7866-F33803B0FF56}"/>
              </a:ext>
            </a:extLst>
          </p:cNvPr>
          <p:cNvSpPr txBox="1"/>
          <p:nvPr/>
        </p:nvSpPr>
        <p:spPr>
          <a:xfrm rot="-5400000">
            <a:off x="-1497658" y="6074172"/>
            <a:ext cx="5806628" cy="5616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0"/>
              </a:lnSpc>
              <a:spcBef>
                <a:spcPct val="0"/>
              </a:spcBef>
            </a:pPr>
            <a:r>
              <a:rPr lang="en-US" sz="1500" spc="45">
                <a:solidFill>
                  <a:srgbClr val="1A1B18"/>
                </a:solidFill>
                <a:latin typeface="Overpass Light"/>
                <a:ea typeface="Overpass Light"/>
                <a:cs typeface="Overpass Light"/>
                <a:sym typeface="Overpass Light"/>
              </a:rPr>
              <a:t>ACRM | AMERICAN CONGRESS OF REHABILITATION MEDICINE</a:t>
            </a:r>
          </a:p>
          <a:p>
            <a:pPr algn="l">
              <a:lnSpc>
                <a:spcPts val="2099"/>
              </a:lnSpc>
              <a:spcBef>
                <a:spcPct val="0"/>
              </a:spcBef>
            </a:pPr>
            <a:endParaRPr lang="en-US" sz="1500" spc="45">
              <a:solidFill>
                <a:srgbClr val="1A1B18"/>
              </a:solidFill>
              <a:latin typeface="Overpass Light"/>
              <a:ea typeface="Overpass Light"/>
              <a:cs typeface="Overpass Light"/>
              <a:sym typeface="Overpass Light"/>
            </a:endParaRP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0C6C6DE2-850F-8B36-56FA-FC123940863F}"/>
              </a:ext>
            </a:extLst>
          </p:cNvPr>
          <p:cNvSpPr txBox="1"/>
          <p:nvPr/>
        </p:nvSpPr>
        <p:spPr>
          <a:xfrm>
            <a:off x="2748858" y="3897458"/>
            <a:ext cx="14072500" cy="35394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11500" b="0" i="0" u="none" strike="noStrike" dirty="0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Where are you located right now?</a:t>
            </a:r>
            <a:endParaRPr lang="en-US" sz="9600" b="1" dirty="0">
              <a:solidFill>
                <a:srgbClr val="1A1B18"/>
              </a:solidFill>
              <a:latin typeface="Cormorant Garamond Bold"/>
              <a:ea typeface="Cormorant Garamond Bold"/>
              <a:cs typeface="Cormorant Garamond Bold"/>
              <a:sym typeface="Cormorant Garamond Bold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0AD2B617-4A46-FD12-BE2D-DE8E10E36485}"/>
              </a:ext>
            </a:extLst>
          </p:cNvPr>
          <p:cNvSpPr/>
          <p:nvPr/>
        </p:nvSpPr>
        <p:spPr>
          <a:xfrm>
            <a:off x="12969160" y="8862593"/>
            <a:ext cx="4290140" cy="791415"/>
          </a:xfrm>
          <a:custGeom>
            <a:avLst/>
            <a:gdLst/>
            <a:ahLst/>
            <a:cxnLst/>
            <a:rect l="l" t="t" r="r" b="b"/>
            <a:pathLst>
              <a:path w="4290140" h="791415">
                <a:moveTo>
                  <a:pt x="0" y="0"/>
                </a:moveTo>
                <a:lnTo>
                  <a:pt x="4290140" y="0"/>
                </a:lnTo>
                <a:lnTo>
                  <a:pt x="4290140" y="791414"/>
                </a:lnTo>
                <a:lnTo>
                  <a:pt x="0" y="7914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6957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856B85F-5A34-A1F9-F93A-68B820BC58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612FC8C3-73BD-6D3C-D567-9C8A1FCB6F98}"/>
              </a:ext>
            </a:extLst>
          </p:cNvPr>
          <p:cNvSpPr/>
          <p:nvPr/>
        </p:nvSpPr>
        <p:spPr>
          <a:xfrm rot="5400000">
            <a:off x="-1948833" y="5129213"/>
            <a:ext cx="8229600" cy="0"/>
          </a:xfrm>
          <a:prstGeom prst="line">
            <a:avLst/>
          </a:prstGeom>
          <a:ln w="28575" cap="flat">
            <a:solidFill>
              <a:srgbClr val="CE112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4EA23511-3AD6-277C-B2DB-41FCF8D6F03F}"/>
              </a:ext>
            </a:extLst>
          </p:cNvPr>
          <p:cNvSpPr txBox="1"/>
          <p:nvPr/>
        </p:nvSpPr>
        <p:spPr>
          <a:xfrm>
            <a:off x="2748858" y="1114425"/>
            <a:ext cx="13554957" cy="13573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450"/>
              </a:lnSpc>
            </a:pPr>
            <a:r>
              <a:rPr lang="en-US" sz="9500" b="1" u="sng" dirty="0">
                <a:solidFill>
                  <a:srgbClr val="1A1B18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Poll Question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D00320D0-1625-01F9-76E7-4B192B7FBCD5}"/>
              </a:ext>
            </a:extLst>
          </p:cNvPr>
          <p:cNvSpPr txBox="1"/>
          <p:nvPr/>
        </p:nvSpPr>
        <p:spPr>
          <a:xfrm rot="-5400000">
            <a:off x="-1497658" y="6074172"/>
            <a:ext cx="5806628" cy="5616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0"/>
              </a:lnSpc>
              <a:spcBef>
                <a:spcPct val="0"/>
              </a:spcBef>
            </a:pPr>
            <a:r>
              <a:rPr lang="en-US" sz="1500" spc="45">
                <a:solidFill>
                  <a:srgbClr val="1A1B18"/>
                </a:solidFill>
                <a:latin typeface="Overpass Light"/>
                <a:ea typeface="Overpass Light"/>
                <a:cs typeface="Overpass Light"/>
                <a:sym typeface="Overpass Light"/>
              </a:rPr>
              <a:t>ACRM | AMERICAN CONGRESS OF REHABILITATION MEDICINE</a:t>
            </a:r>
          </a:p>
          <a:p>
            <a:pPr algn="l">
              <a:lnSpc>
                <a:spcPts val="2099"/>
              </a:lnSpc>
              <a:spcBef>
                <a:spcPct val="0"/>
              </a:spcBef>
            </a:pPr>
            <a:endParaRPr lang="en-US" sz="1500" spc="45">
              <a:solidFill>
                <a:srgbClr val="1A1B18"/>
              </a:solidFill>
              <a:latin typeface="Overpass Light"/>
              <a:ea typeface="Overpass Light"/>
              <a:cs typeface="Overpass Light"/>
              <a:sym typeface="Overpass Light"/>
            </a:endParaRP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565F0660-18F6-8EDA-AF21-33E1F4622743}"/>
              </a:ext>
            </a:extLst>
          </p:cNvPr>
          <p:cNvSpPr txBox="1"/>
          <p:nvPr/>
        </p:nvSpPr>
        <p:spPr>
          <a:xfrm>
            <a:off x="3323424" y="3848100"/>
            <a:ext cx="12798609" cy="29546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9600" b="0" i="0" u="none" strike="noStrike" dirty="0">
                <a:solidFill>
                  <a:srgbClr val="212121"/>
                </a:solidFill>
                <a:effectLst/>
                <a:latin typeface="Times New Roman" panose="02020603050405020304" pitchFamily="18" charset="0"/>
              </a:rPr>
              <a:t> </a:t>
            </a:r>
            <a:r>
              <a:rPr lang="en-US" sz="9600" b="0" i="0" u="none" strike="noStrike" dirty="0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What is your field of work?</a:t>
            </a:r>
            <a:endParaRPr lang="en-US" sz="9600" b="1" dirty="0">
              <a:solidFill>
                <a:srgbClr val="1A1B18"/>
              </a:solidFill>
              <a:latin typeface="Cormorant Garamond Bold"/>
              <a:ea typeface="Cormorant Garamond Bold"/>
              <a:cs typeface="Cormorant Garamond Bold"/>
              <a:sym typeface="Cormorant Garamond Bold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D6799A70-62B9-9F30-853C-12385B52EA89}"/>
              </a:ext>
            </a:extLst>
          </p:cNvPr>
          <p:cNvSpPr/>
          <p:nvPr/>
        </p:nvSpPr>
        <p:spPr>
          <a:xfrm>
            <a:off x="12969160" y="8862593"/>
            <a:ext cx="4290140" cy="791415"/>
          </a:xfrm>
          <a:custGeom>
            <a:avLst/>
            <a:gdLst/>
            <a:ahLst/>
            <a:cxnLst/>
            <a:rect l="l" t="t" r="r" b="b"/>
            <a:pathLst>
              <a:path w="4290140" h="791415">
                <a:moveTo>
                  <a:pt x="0" y="0"/>
                </a:moveTo>
                <a:lnTo>
                  <a:pt x="4290140" y="0"/>
                </a:lnTo>
                <a:lnTo>
                  <a:pt x="4290140" y="791414"/>
                </a:lnTo>
                <a:lnTo>
                  <a:pt x="0" y="7914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8515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5400000">
            <a:off x="-1948833" y="5129213"/>
            <a:ext cx="8229600" cy="0"/>
          </a:xfrm>
          <a:prstGeom prst="line">
            <a:avLst/>
          </a:prstGeom>
          <a:ln w="28575" cap="flat">
            <a:solidFill>
              <a:srgbClr val="CE112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1286888" y="3726460"/>
            <a:ext cx="5972412" cy="4323309"/>
          </a:xfrm>
          <a:custGeom>
            <a:avLst/>
            <a:gdLst/>
            <a:ahLst/>
            <a:cxnLst/>
            <a:rect l="l" t="t" r="r" b="b"/>
            <a:pathLst>
              <a:path w="5972412" h="4323309">
                <a:moveTo>
                  <a:pt x="0" y="0"/>
                </a:moveTo>
                <a:lnTo>
                  <a:pt x="5972412" y="0"/>
                </a:lnTo>
                <a:lnTo>
                  <a:pt x="5972412" y="4323308"/>
                </a:lnTo>
                <a:lnTo>
                  <a:pt x="0" y="432330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864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2748858" y="1114425"/>
            <a:ext cx="13554957" cy="13573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450"/>
              </a:lnSpc>
            </a:pPr>
            <a:r>
              <a:rPr lang="en-US" sz="9500" b="1">
                <a:solidFill>
                  <a:srgbClr val="1A1B18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Purpose of Today’s Meeting</a:t>
            </a:r>
          </a:p>
        </p:txBody>
      </p:sp>
      <p:sp>
        <p:nvSpPr>
          <p:cNvPr id="5" name="TextBox 5"/>
          <p:cNvSpPr txBox="1"/>
          <p:nvPr/>
        </p:nvSpPr>
        <p:spPr>
          <a:xfrm rot="-5400000">
            <a:off x="-1497658" y="6074172"/>
            <a:ext cx="5806628" cy="5616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0"/>
              </a:lnSpc>
              <a:spcBef>
                <a:spcPct val="0"/>
              </a:spcBef>
            </a:pPr>
            <a:r>
              <a:rPr lang="en-US" sz="1500" spc="45">
                <a:solidFill>
                  <a:srgbClr val="1A1B18"/>
                </a:solidFill>
                <a:latin typeface="Overpass Light"/>
                <a:ea typeface="Overpass Light"/>
                <a:cs typeface="Overpass Light"/>
                <a:sym typeface="Overpass Light"/>
              </a:rPr>
              <a:t>ACRM | AMERICAN CONGRESS OF REHABILITATION MEDICINE</a:t>
            </a:r>
          </a:p>
          <a:p>
            <a:pPr algn="l">
              <a:lnSpc>
                <a:spcPts val="2099"/>
              </a:lnSpc>
              <a:spcBef>
                <a:spcPct val="0"/>
              </a:spcBef>
            </a:pPr>
            <a:endParaRPr lang="en-US" sz="1500" spc="45">
              <a:solidFill>
                <a:srgbClr val="1A1B18"/>
              </a:solidFill>
              <a:latin typeface="Overpass Light"/>
              <a:ea typeface="Overpass Light"/>
              <a:cs typeface="Overpass Light"/>
              <a:sym typeface="Overpass Light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2748858" y="3726460"/>
            <a:ext cx="8271596" cy="4551922"/>
            <a:chOff x="0" y="0"/>
            <a:chExt cx="11028795" cy="6069230"/>
          </a:xfrm>
        </p:grpSpPr>
        <p:sp>
          <p:nvSpPr>
            <p:cNvPr id="7" name="TextBox 7"/>
            <p:cNvSpPr txBox="1"/>
            <p:nvPr/>
          </p:nvSpPr>
          <p:spPr>
            <a:xfrm>
              <a:off x="0" y="-66675"/>
              <a:ext cx="10836044" cy="15041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625"/>
                </a:lnSpc>
                <a:spcBef>
                  <a:spcPct val="0"/>
                </a:spcBef>
              </a:pPr>
              <a:r>
                <a:rPr lang="en-US" sz="3303" b="1">
                  <a:solidFill>
                    <a:srgbClr val="1A1B18"/>
                  </a:solidFill>
                  <a:latin typeface="Cormorant Garamond Bold"/>
                  <a:ea typeface="Cormorant Garamond Bold"/>
                  <a:cs typeface="Cormorant Garamond Bold"/>
                  <a:sym typeface="Cormorant Garamond Bold"/>
                </a:rPr>
                <a:t>• Hear from ACRM members about current challenges &amp; opportunities.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1858891"/>
              <a:ext cx="9679538" cy="22788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625"/>
                </a:lnSpc>
                <a:spcBef>
                  <a:spcPct val="0"/>
                </a:spcBef>
              </a:pPr>
              <a:r>
                <a:rPr lang="en-US" sz="3303" b="1">
                  <a:solidFill>
                    <a:srgbClr val="1A1B18"/>
                  </a:solidFill>
                  <a:latin typeface="Cormorant Garamond Bold"/>
                  <a:ea typeface="Cormorant Garamond Bold"/>
                  <a:cs typeface="Cormorant Garamond Bold"/>
                  <a:sym typeface="Cormorant Garamond Bold"/>
                </a:rPr>
                <a:t>• Gather feedback to help guide future initiatives.</a:t>
              </a:r>
            </a:p>
            <a:p>
              <a:pPr algn="l">
                <a:lnSpc>
                  <a:spcPts val="4625"/>
                </a:lnSpc>
                <a:spcBef>
                  <a:spcPct val="0"/>
                </a:spcBef>
              </a:pPr>
              <a:endParaRPr lang="en-US" sz="3303" b="1">
                <a:solidFill>
                  <a:srgbClr val="1A1B18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endParaRP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3790348"/>
              <a:ext cx="11028795" cy="22788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625"/>
                </a:lnSpc>
                <a:spcBef>
                  <a:spcPct val="0"/>
                </a:spcBef>
              </a:pPr>
              <a:r>
                <a:rPr lang="en-US" sz="3303" b="1">
                  <a:solidFill>
                    <a:srgbClr val="1A1B18"/>
                  </a:solidFill>
                  <a:latin typeface="Cormorant Garamond Bold"/>
                  <a:ea typeface="Cormorant Garamond Bold"/>
                  <a:cs typeface="Cormorant Garamond Bold"/>
                  <a:sym typeface="Cormorant Garamond Bold"/>
                </a:rPr>
                <a:t>• Foster collaboration, support, &amp; problem-solving across the community.</a:t>
              </a:r>
            </a:p>
            <a:p>
              <a:pPr algn="l">
                <a:lnSpc>
                  <a:spcPts val="4625"/>
                </a:lnSpc>
                <a:spcBef>
                  <a:spcPct val="0"/>
                </a:spcBef>
              </a:pPr>
              <a:endParaRPr lang="en-US" sz="3303" b="1">
                <a:solidFill>
                  <a:srgbClr val="1A1B18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endParaRPr>
            </a:p>
          </p:txBody>
        </p:sp>
      </p:grpSp>
      <p:sp>
        <p:nvSpPr>
          <p:cNvPr id="10" name="Freeform 10"/>
          <p:cNvSpPr/>
          <p:nvPr/>
        </p:nvSpPr>
        <p:spPr>
          <a:xfrm>
            <a:off x="12969160" y="8862593"/>
            <a:ext cx="4290140" cy="791415"/>
          </a:xfrm>
          <a:custGeom>
            <a:avLst/>
            <a:gdLst/>
            <a:ahLst/>
            <a:cxnLst/>
            <a:rect l="l" t="t" r="r" b="b"/>
            <a:pathLst>
              <a:path w="4290140" h="791415">
                <a:moveTo>
                  <a:pt x="0" y="0"/>
                </a:moveTo>
                <a:lnTo>
                  <a:pt x="4290140" y="0"/>
                </a:lnTo>
                <a:lnTo>
                  <a:pt x="4290140" y="791414"/>
                </a:lnTo>
                <a:lnTo>
                  <a:pt x="0" y="7914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1" name="Group 11"/>
          <p:cNvGrpSpPr/>
          <p:nvPr/>
        </p:nvGrpSpPr>
        <p:grpSpPr>
          <a:xfrm>
            <a:off x="16640824" y="1028700"/>
            <a:ext cx="955485" cy="218188"/>
            <a:chOff x="0" y="0"/>
            <a:chExt cx="1273980" cy="290918"/>
          </a:xfrm>
        </p:grpSpPr>
        <p:grpSp>
          <p:nvGrpSpPr>
            <p:cNvPr id="12" name="Group 12"/>
            <p:cNvGrpSpPr>
              <a:grpSpLocks noChangeAspect="1"/>
            </p:cNvGrpSpPr>
            <p:nvPr/>
          </p:nvGrpSpPr>
          <p:grpSpPr>
            <a:xfrm>
              <a:off x="983062" y="0"/>
              <a:ext cx="290918" cy="290918"/>
              <a:chOff x="0" y="0"/>
              <a:chExt cx="1708150" cy="170815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1708150" cy="1708150"/>
              </a:xfrm>
              <a:custGeom>
                <a:avLst/>
                <a:gdLst/>
                <a:ahLst/>
                <a:cxnLst/>
                <a:rect l="l" t="t" r="r" b="b"/>
                <a:pathLst>
                  <a:path w="1708150" h="1708150">
                    <a:moveTo>
                      <a:pt x="853440" y="1708150"/>
                    </a:moveTo>
                    <a:cubicBezTo>
                      <a:pt x="383540" y="1708150"/>
                      <a:pt x="0" y="1324610"/>
                      <a:pt x="0" y="853440"/>
                    </a:cubicBezTo>
                    <a:cubicBezTo>
                      <a:pt x="0" y="383540"/>
                      <a:pt x="383540" y="0"/>
                      <a:pt x="853440" y="0"/>
                    </a:cubicBezTo>
                    <a:cubicBezTo>
                      <a:pt x="1324610" y="0"/>
                      <a:pt x="1706880" y="383540"/>
                      <a:pt x="1706880" y="853440"/>
                    </a:cubicBezTo>
                    <a:cubicBezTo>
                      <a:pt x="1708150" y="1324610"/>
                      <a:pt x="1324610" y="1708150"/>
                      <a:pt x="853440" y="1708150"/>
                    </a:cubicBezTo>
                    <a:close/>
                    <a:moveTo>
                      <a:pt x="853440" y="469900"/>
                    </a:moveTo>
                    <a:cubicBezTo>
                      <a:pt x="642620" y="469900"/>
                      <a:pt x="469900" y="642620"/>
                      <a:pt x="469900" y="853440"/>
                    </a:cubicBezTo>
                    <a:cubicBezTo>
                      <a:pt x="469900" y="1064260"/>
                      <a:pt x="642620" y="1236980"/>
                      <a:pt x="853440" y="1236980"/>
                    </a:cubicBezTo>
                    <a:cubicBezTo>
                      <a:pt x="1064260" y="1236980"/>
                      <a:pt x="1236980" y="1064260"/>
                      <a:pt x="1236980" y="853440"/>
                    </a:cubicBezTo>
                    <a:cubicBezTo>
                      <a:pt x="1236980" y="642620"/>
                      <a:pt x="1065530" y="469900"/>
                      <a:pt x="853440" y="469900"/>
                    </a:cubicBezTo>
                    <a:close/>
                  </a:path>
                </a:pathLst>
              </a:custGeom>
              <a:solidFill>
                <a:srgbClr val="1A1B18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4" name="Group 14"/>
            <p:cNvGrpSpPr>
              <a:grpSpLocks noChangeAspect="1"/>
            </p:cNvGrpSpPr>
            <p:nvPr/>
          </p:nvGrpSpPr>
          <p:grpSpPr>
            <a:xfrm>
              <a:off x="489944" y="0"/>
              <a:ext cx="290918" cy="290918"/>
              <a:chOff x="0" y="0"/>
              <a:chExt cx="1708150" cy="170815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1708150" cy="1708150"/>
              </a:xfrm>
              <a:custGeom>
                <a:avLst/>
                <a:gdLst/>
                <a:ahLst/>
                <a:cxnLst/>
                <a:rect l="l" t="t" r="r" b="b"/>
                <a:pathLst>
                  <a:path w="1708150" h="1708150">
                    <a:moveTo>
                      <a:pt x="853440" y="1708150"/>
                    </a:moveTo>
                    <a:cubicBezTo>
                      <a:pt x="383540" y="1708150"/>
                      <a:pt x="0" y="1324610"/>
                      <a:pt x="0" y="853440"/>
                    </a:cubicBezTo>
                    <a:cubicBezTo>
                      <a:pt x="0" y="383540"/>
                      <a:pt x="383540" y="0"/>
                      <a:pt x="853440" y="0"/>
                    </a:cubicBezTo>
                    <a:cubicBezTo>
                      <a:pt x="1324610" y="0"/>
                      <a:pt x="1706880" y="383540"/>
                      <a:pt x="1706880" y="853440"/>
                    </a:cubicBezTo>
                    <a:cubicBezTo>
                      <a:pt x="1708150" y="1324610"/>
                      <a:pt x="1324610" y="1708150"/>
                      <a:pt x="853440" y="1708150"/>
                    </a:cubicBezTo>
                    <a:close/>
                    <a:moveTo>
                      <a:pt x="853440" y="469900"/>
                    </a:moveTo>
                    <a:cubicBezTo>
                      <a:pt x="642620" y="469900"/>
                      <a:pt x="469900" y="642620"/>
                      <a:pt x="469900" y="853440"/>
                    </a:cubicBezTo>
                    <a:cubicBezTo>
                      <a:pt x="469900" y="1064260"/>
                      <a:pt x="642620" y="1236980"/>
                      <a:pt x="853440" y="1236980"/>
                    </a:cubicBezTo>
                    <a:cubicBezTo>
                      <a:pt x="1064260" y="1236980"/>
                      <a:pt x="1236980" y="1064260"/>
                      <a:pt x="1236980" y="853440"/>
                    </a:cubicBezTo>
                    <a:cubicBezTo>
                      <a:pt x="1236980" y="642620"/>
                      <a:pt x="1065530" y="469900"/>
                      <a:pt x="853440" y="469900"/>
                    </a:cubicBezTo>
                    <a:close/>
                  </a:path>
                </a:pathLst>
              </a:custGeom>
              <a:solidFill>
                <a:srgbClr val="1A1B18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0" y="1587"/>
              <a:ext cx="287744" cy="287744"/>
              <a:chOff x="0" y="0"/>
              <a:chExt cx="6350000" cy="635000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CE1126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/>
          <p:cNvGraphicFramePr>
            <a:graphicFrameLocks noGrp="1"/>
          </p:cNvGraphicFramePr>
          <p:nvPr/>
        </p:nvGraphicFramePr>
        <p:xfrm>
          <a:off x="3565921" y="3762901"/>
          <a:ext cx="13215636" cy="4872038"/>
        </p:xfrm>
        <a:graphic>
          <a:graphicData uri="http://schemas.openxmlformats.org/drawingml/2006/table">
            <a:tbl>
              <a:tblPr/>
              <a:tblGrid>
                <a:gridCol w="132156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872038">
                <a:tc>
                  <a:txBody>
                    <a:bodyPr/>
                    <a:lstStyle/>
                    <a:p>
                      <a:pPr algn="l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1A1B18"/>
                          </a:solidFill>
                          <a:latin typeface="Overpass Light"/>
                          <a:ea typeface="Overpass Light"/>
                          <a:cs typeface="Overpass Light"/>
                          <a:sym typeface="Overpass Light"/>
                        </a:rPr>
                        <a:t>To ensure a productive and welcoming environment for all, we kindly ask that attendees practice basic meeting courtesy:</a:t>
                      </a:r>
                      <a:endParaRPr lang="en-US" sz="1100"/>
                    </a:p>
                    <a:p>
                      <a:pPr algn="l">
                        <a:lnSpc>
                          <a:spcPts val="3499"/>
                        </a:lnSpc>
                      </a:pPr>
                      <a:endParaRPr lang="en-US" sz="1100"/>
                    </a:p>
                    <a:p>
                      <a:pPr algn="l">
                        <a:lnSpc>
                          <a:spcPts val="3499"/>
                        </a:lnSpc>
                      </a:pPr>
                      <a:r>
                        <a:rPr lang="en-US" sz="2499">
                          <a:solidFill>
                            <a:srgbClr val="1A1B18"/>
                          </a:solidFill>
                          <a:latin typeface="Overpass Light"/>
                          <a:ea typeface="Overpass Light"/>
                          <a:cs typeface="Overpass Light"/>
                          <a:sym typeface="Overpass Light"/>
                        </a:rPr>
                        <a:t> - Stay on mute when not speaking.</a:t>
                      </a:r>
                    </a:p>
                    <a:p>
                      <a:pPr algn="l">
                        <a:lnSpc>
                          <a:spcPts val="3499"/>
                        </a:lnSpc>
                      </a:pPr>
                      <a:r>
                        <a:rPr lang="en-US" sz="2499">
                          <a:solidFill>
                            <a:srgbClr val="1A1B18"/>
                          </a:solidFill>
                          <a:latin typeface="Overpass Light"/>
                          <a:ea typeface="Overpass Light"/>
                          <a:cs typeface="Overpass Light"/>
                          <a:sym typeface="Overpass Light"/>
                        </a:rPr>
                        <a:t> - Avoid interrupting others.</a:t>
                      </a:r>
                    </a:p>
                    <a:p>
                      <a:pPr algn="l">
                        <a:lnSpc>
                          <a:spcPts val="3499"/>
                        </a:lnSpc>
                      </a:pPr>
                      <a:r>
                        <a:rPr lang="en-US" sz="2499">
                          <a:solidFill>
                            <a:srgbClr val="1A1B18"/>
                          </a:solidFill>
                          <a:latin typeface="Overpass Light"/>
                          <a:ea typeface="Overpass Light"/>
                          <a:cs typeface="Overpass Light"/>
                          <a:sym typeface="Overpass Light"/>
                        </a:rPr>
                        <a:t> - Keep comments respectful and on-topic.</a:t>
                      </a:r>
                    </a:p>
                    <a:p>
                      <a:pPr algn="l">
                        <a:lnSpc>
                          <a:spcPts val="3499"/>
                        </a:lnSpc>
                      </a:pPr>
                      <a:endParaRPr lang="en-US" sz="2499">
                        <a:solidFill>
                          <a:srgbClr val="1A1B18"/>
                        </a:solidFill>
                        <a:latin typeface="Overpass Light"/>
                        <a:ea typeface="Overpass Light"/>
                        <a:cs typeface="Overpass Light"/>
                        <a:sym typeface="Overpass Light"/>
                      </a:endParaRPr>
                    </a:p>
                    <a:p>
                      <a:pPr algn="l">
                        <a:lnSpc>
                          <a:spcPts val="3499"/>
                        </a:lnSpc>
                      </a:pPr>
                      <a:r>
                        <a:rPr lang="en-US" sz="2499">
                          <a:solidFill>
                            <a:srgbClr val="1A1B18"/>
                          </a:solidFill>
                          <a:latin typeface="Overpass Light"/>
                          <a:ea typeface="Overpass Light"/>
                          <a:cs typeface="Overpass Light"/>
                          <a:sym typeface="Overpass Light"/>
                        </a:rPr>
                        <a:t> We value all perspectives and encourage open, constructive dialogue. Let’s work together to create a space marked by professionalism and mutual respect.</a:t>
                      </a:r>
                    </a:p>
                    <a:p>
                      <a:pPr algn="l">
                        <a:lnSpc>
                          <a:spcPts val="3499"/>
                        </a:lnSpc>
                      </a:pPr>
                      <a:endParaRPr lang="en-US" sz="2499">
                        <a:solidFill>
                          <a:srgbClr val="1A1B18"/>
                        </a:solidFill>
                        <a:latin typeface="Overpass Light"/>
                        <a:ea typeface="Overpass Light"/>
                        <a:cs typeface="Overpass Light"/>
                        <a:sym typeface="Overpass Light"/>
                      </a:endParaRPr>
                    </a:p>
                  </a:txBody>
                  <a:tcPr marL="190500" marR="190500" marT="190500" marB="190500" anchor="b">
                    <a:lnL w="0" cap="flat" cmpd="sng" algn="ctr">
                      <a:solidFill>
                        <a:srgbClr val="CE11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CE11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E11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CE11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" name="TextBox 3"/>
          <p:cNvSpPr txBox="1"/>
          <p:nvPr/>
        </p:nvSpPr>
        <p:spPr>
          <a:xfrm>
            <a:off x="3590157" y="1114425"/>
            <a:ext cx="10639438" cy="24208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471"/>
              </a:lnSpc>
            </a:pPr>
            <a:r>
              <a:rPr lang="en-US" sz="8610" b="1">
                <a:solidFill>
                  <a:srgbClr val="1A1B18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Meeting Courtesy &amp; Respect Guidelines</a:t>
            </a:r>
          </a:p>
        </p:txBody>
      </p:sp>
      <p:sp>
        <p:nvSpPr>
          <p:cNvPr id="4" name="TextBox 4"/>
          <p:cNvSpPr txBox="1"/>
          <p:nvPr/>
        </p:nvSpPr>
        <p:spPr>
          <a:xfrm rot="-5400000">
            <a:off x="-1438452" y="6074172"/>
            <a:ext cx="5806628" cy="5616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0"/>
              </a:lnSpc>
              <a:spcBef>
                <a:spcPct val="0"/>
              </a:spcBef>
            </a:pPr>
            <a:r>
              <a:rPr lang="en-US" sz="1500" spc="45">
                <a:solidFill>
                  <a:srgbClr val="1A1B18"/>
                </a:solidFill>
                <a:latin typeface="Overpass Light"/>
                <a:ea typeface="Overpass Light"/>
                <a:cs typeface="Overpass Light"/>
                <a:sym typeface="Overpass Light"/>
              </a:rPr>
              <a:t>ACRM | AMERICAN CONGRESS OF REHABILITATION MEDICINE</a:t>
            </a:r>
          </a:p>
          <a:p>
            <a:pPr algn="l">
              <a:lnSpc>
                <a:spcPts val="2099"/>
              </a:lnSpc>
              <a:spcBef>
                <a:spcPct val="0"/>
              </a:spcBef>
            </a:pPr>
            <a:endParaRPr lang="en-US" sz="1500" spc="45">
              <a:solidFill>
                <a:srgbClr val="1A1B18"/>
              </a:solidFill>
              <a:latin typeface="Overpass Light"/>
              <a:ea typeface="Overpass Light"/>
              <a:cs typeface="Overpass Light"/>
              <a:sym typeface="Overpass Light"/>
            </a:endParaRPr>
          </a:p>
        </p:txBody>
      </p:sp>
      <p:sp>
        <p:nvSpPr>
          <p:cNvPr id="5" name="AutoShape 5"/>
          <p:cNvSpPr/>
          <p:nvPr/>
        </p:nvSpPr>
        <p:spPr>
          <a:xfrm rot="5400000">
            <a:off x="-1948833" y="5129213"/>
            <a:ext cx="8229600" cy="0"/>
          </a:xfrm>
          <a:prstGeom prst="line">
            <a:avLst/>
          </a:prstGeom>
          <a:ln w="28575" cap="flat">
            <a:solidFill>
              <a:srgbClr val="CE112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2969160" y="8763041"/>
            <a:ext cx="4290140" cy="791415"/>
          </a:xfrm>
          <a:custGeom>
            <a:avLst/>
            <a:gdLst/>
            <a:ahLst/>
            <a:cxnLst/>
            <a:rect l="l" t="t" r="r" b="b"/>
            <a:pathLst>
              <a:path w="4290140" h="791415">
                <a:moveTo>
                  <a:pt x="0" y="0"/>
                </a:moveTo>
                <a:lnTo>
                  <a:pt x="4290140" y="0"/>
                </a:lnTo>
                <a:lnTo>
                  <a:pt x="4290140" y="791414"/>
                </a:lnTo>
                <a:lnTo>
                  <a:pt x="0" y="7914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16303815" y="1113728"/>
            <a:ext cx="955485" cy="218188"/>
            <a:chOff x="0" y="0"/>
            <a:chExt cx="1273980" cy="290918"/>
          </a:xfrm>
        </p:grpSpPr>
        <p:grpSp>
          <p:nvGrpSpPr>
            <p:cNvPr id="8" name="Group 8"/>
            <p:cNvGrpSpPr>
              <a:grpSpLocks noChangeAspect="1"/>
            </p:cNvGrpSpPr>
            <p:nvPr/>
          </p:nvGrpSpPr>
          <p:grpSpPr>
            <a:xfrm>
              <a:off x="983062" y="0"/>
              <a:ext cx="290918" cy="290918"/>
              <a:chOff x="0" y="0"/>
              <a:chExt cx="1708150" cy="170815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1708150" cy="1708150"/>
              </a:xfrm>
              <a:custGeom>
                <a:avLst/>
                <a:gdLst/>
                <a:ahLst/>
                <a:cxnLst/>
                <a:rect l="l" t="t" r="r" b="b"/>
                <a:pathLst>
                  <a:path w="1708150" h="1708150">
                    <a:moveTo>
                      <a:pt x="853440" y="1708150"/>
                    </a:moveTo>
                    <a:cubicBezTo>
                      <a:pt x="383540" y="1708150"/>
                      <a:pt x="0" y="1324610"/>
                      <a:pt x="0" y="853440"/>
                    </a:cubicBezTo>
                    <a:cubicBezTo>
                      <a:pt x="0" y="383540"/>
                      <a:pt x="383540" y="0"/>
                      <a:pt x="853440" y="0"/>
                    </a:cubicBezTo>
                    <a:cubicBezTo>
                      <a:pt x="1324610" y="0"/>
                      <a:pt x="1706880" y="383540"/>
                      <a:pt x="1706880" y="853440"/>
                    </a:cubicBezTo>
                    <a:cubicBezTo>
                      <a:pt x="1708150" y="1324610"/>
                      <a:pt x="1324610" y="1708150"/>
                      <a:pt x="853440" y="1708150"/>
                    </a:cubicBezTo>
                    <a:close/>
                    <a:moveTo>
                      <a:pt x="853440" y="469900"/>
                    </a:moveTo>
                    <a:cubicBezTo>
                      <a:pt x="642620" y="469900"/>
                      <a:pt x="469900" y="642620"/>
                      <a:pt x="469900" y="853440"/>
                    </a:cubicBezTo>
                    <a:cubicBezTo>
                      <a:pt x="469900" y="1064260"/>
                      <a:pt x="642620" y="1236980"/>
                      <a:pt x="853440" y="1236980"/>
                    </a:cubicBezTo>
                    <a:cubicBezTo>
                      <a:pt x="1064260" y="1236980"/>
                      <a:pt x="1236980" y="1064260"/>
                      <a:pt x="1236980" y="853440"/>
                    </a:cubicBezTo>
                    <a:cubicBezTo>
                      <a:pt x="1236980" y="642620"/>
                      <a:pt x="1065530" y="469900"/>
                      <a:pt x="853440" y="469900"/>
                    </a:cubicBezTo>
                    <a:close/>
                  </a:path>
                </a:pathLst>
              </a:custGeom>
              <a:solidFill>
                <a:srgbClr val="1A1B18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0" name="Group 10"/>
            <p:cNvGrpSpPr>
              <a:grpSpLocks noChangeAspect="1"/>
            </p:cNvGrpSpPr>
            <p:nvPr/>
          </p:nvGrpSpPr>
          <p:grpSpPr>
            <a:xfrm>
              <a:off x="0" y="0"/>
              <a:ext cx="290918" cy="290918"/>
              <a:chOff x="0" y="0"/>
              <a:chExt cx="1708150" cy="170815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1708150" cy="1708150"/>
              </a:xfrm>
              <a:custGeom>
                <a:avLst/>
                <a:gdLst/>
                <a:ahLst/>
                <a:cxnLst/>
                <a:rect l="l" t="t" r="r" b="b"/>
                <a:pathLst>
                  <a:path w="1708150" h="1708150">
                    <a:moveTo>
                      <a:pt x="853440" y="1708150"/>
                    </a:moveTo>
                    <a:cubicBezTo>
                      <a:pt x="383540" y="1708150"/>
                      <a:pt x="0" y="1324610"/>
                      <a:pt x="0" y="853440"/>
                    </a:cubicBezTo>
                    <a:cubicBezTo>
                      <a:pt x="0" y="383540"/>
                      <a:pt x="383540" y="0"/>
                      <a:pt x="853440" y="0"/>
                    </a:cubicBezTo>
                    <a:cubicBezTo>
                      <a:pt x="1324610" y="0"/>
                      <a:pt x="1706880" y="383540"/>
                      <a:pt x="1706880" y="853440"/>
                    </a:cubicBezTo>
                    <a:cubicBezTo>
                      <a:pt x="1708150" y="1324610"/>
                      <a:pt x="1324610" y="1708150"/>
                      <a:pt x="853440" y="1708150"/>
                    </a:cubicBezTo>
                    <a:close/>
                    <a:moveTo>
                      <a:pt x="853440" y="469900"/>
                    </a:moveTo>
                    <a:cubicBezTo>
                      <a:pt x="642620" y="469900"/>
                      <a:pt x="469900" y="642620"/>
                      <a:pt x="469900" y="853440"/>
                    </a:cubicBezTo>
                    <a:cubicBezTo>
                      <a:pt x="469900" y="1064260"/>
                      <a:pt x="642620" y="1236980"/>
                      <a:pt x="853440" y="1236980"/>
                    </a:cubicBezTo>
                    <a:cubicBezTo>
                      <a:pt x="1064260" y="1236980"/>
                      <a:pt x="1236980" y="1064260"/>
                      <a:pt x="1236980" y="853440"/>
                    </a:cubicBezTo>
                    <a:cubicBezTo>
                      <a:pt x="1236980" y="642620"/>
                      <a:pt x="1065530" y="469900"/>
                      <a:pt x="853440" y="469900"/>
                    </a:cubicBezTo>
                    <a:close/>
                  </a:path>
                </a:pathLst>
              </a:custGeom>
              <a:solidFill>
                <a:srgbClr val="1A1B18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493118" y="1587"/>
              <a:ext cx="287744" cy="287744"/>
              <a:chOff x="0" y="0"/>
              <a:chExt cx="6350000" cy="63500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CE1126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7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5681" y="4494974"/>
            <a:ext cx="3988168" cy="2093021"/>
            <a:chOff x="0" y="0"/>
            <a:chExt cx="5317558" cy="279069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60856" cy="510379"/>
            </a:xfrm>
            <a:custGeom>
              <a:avLst/>
              <a:gdLst/>
              <a:ahLst/>
              <a:cxnLst/>
              <a:rect l="l" t="t" r="r" b="b"/>
              <a:pathLst>
                <a:path w="560856" h="510379">
                  <a:moveTo>
                    <a:pt x="0" y="0"/>
                  </a:moveTo>
                  <a:lnTo>
                    <a:pt x="560856" y="0"/>
                  </a:lnTo>
                  <a:lnTo>
                    <a:pt x="560856" y="510379"/>
                  </a:lnTo>
                  <a:lnTo>
                    <a:pt x="0" y="5103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918953" y="-81363"/>
              <a:ext cx="4398605" cy="5916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50"/>
                </a:lnSpc>
              </a:pPr>
              <a:r>
                <a:rPr lang="en-US" sz="2500" spc="-37">
                  <a:solidFill>
                    <a:srgbClr val="1A1B18"/>
                  </a:solidFill>
                  <a:latin typeface="Overpass Light Bold"/>
                  <a:ea typeface="Overpass Light Bold"/>
                  <a:cs typeface="Overpass Light Bold"/>
                  <a:sym typeface="Overpass Light Bold"/>
                </a:rPr>
                <a:t>April 18–28: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918953" y="886729"/>
              <a:ext cx="4398605" cy="19039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</a:pPr>
              <a:r>
                <a:rPr lang="en-US" sz="2000">
                  <a:solidFill>
                    <a:srgbClr val="1A1B18"/>
                  </a:solidFill>
                  <a:latin typeface="Overpass Light"/>
                  <a:ea typeface="Overpass Light"/>
                  <a:cs typeface="Overpass Light"/>
                  <a:sym typeface="Overpass Light"/>
                </a:rPr>
                <a:t>ACRM collected input through the survey to guide the Town Hall Meeting agenda.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235681" y="7292845"/>
            <a:ext cx="3988168" cy="2093021"/>
            <a:chOff x="0" y="0"/>
            <a:chExt cx="5317558" cy="279069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60856" cy="510379"/>
            </a:xfrm>
            <a:custGeom>
              <a:avLst/>
              <a:gdLst/>
              <a:ahLst/>
              <a:cxnLst/>
              <a:rect l="l" t="t" r="r" b="b"/>
              <a:pathLst>
                <a:path w="560856" h="510379">
                  <a:moveTo>
                    <a:pt x="0" y="0"/>
                  </a:moveTo>
                  <a:lnTo>
                    <a:pt x="560856" y="0"/>
                  </a:lnTo>
                  <a:lnTo>
                    <a:pt x="560856" y="510379"/>
                  </a:lnTo>
                  <a:lnTo>
                    <a:pt x="0" y="5103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918953" y="-81363"/>
              <a:ext cx="4398605" cy="5916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50"/>
                </a:lnSpc>
              </a:pPr>
              <a:r>
                <a:rPr lang="en-US" sz="2500" spc="-37">
                  <a:solidFill>
                    <a:srgbClr val="1A1B18"/>
                  </a:solidFill>
                  <a:latin typeface="Overpass Light Bold"/>
                  <a:ea typeface="Overpass Light Bold"/>
                  <a:cs typeface="Overpass Light Bold"/>
                  <a:sym typeface="Overpass Light Bold"/>
                </a:rPr>
                <a:t>May 2: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18953" y="886729"/>
              <a:ext cx="4398605" cy="19039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</a:pPr>
              <a:r>
                <a:rPr lang="en-US" sz="2000">
                  <a:solidFill>
                    <a:srgbClr val="1A1B18"/>
                  </a:solidFill>
                  <a:latin typeface="Overpass Light"/>
                  <a:ea typeface="Overpass Light"/>
                  <a:cs typeface="Overpass Light"/>
                  <a:sym typeface="Overpass Light"/>
                </a:rPr>
                <a:t>During the Town Hall Meeting, we’ll gather additional feedback &amp; discussion from attendees.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7791635" y="4498245"/>
            <a:ext cx="3298954" cy="2439797"/>
            <a:chOff x="0" y="0"/>
            <a:chExt cx="4398605" cy="3253063"/>
          </a:xfrm>
        </p:grpSpPr>
        <p:sp>
          <p:nvSpPr>
            <p:cNvPr id="11" name="TextBox 11"/>
            <p:cNvSpPr txBox="1"/>
            <p:nvPr/>
          </p:nvSpPr>
          <p:spPr>
            <a:xfrm>
              <a:off x="0" y="-85725"/>
              <a:ext cx="4398605" cy="5916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50"/>
                </a:lnSpc>
              </a:pPr>
              <a:r>
                <a:rPr lang="en-US" sz="2500" spc="-37">
                  <a:solidFill>
                    <a:srgbClr val="1A1B18"/>
                  </a:solidFill>
                  <a:latin typeface="Overpass Light Bold"/>
                  <a:ea typeface="Overpass Light Bold"/>
                  <a:cs typeface="Overpass Light Bold"/>
                  <a:sym typeface="Overpass Light Bold"/>
                </a:rPr>
                <a:t>May 17: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882367"/>
              <a:ext cx="4398605" cy="23706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</a:pPr>
              <a:r>
                <a:rPr lang="en-US" sz="2000">
                  <a:solidFill>
                    <a:srgbClr val="1A1B18"/>
                  </a:solidFill>
                  <a:latin typeface="Overpass Light"/>
                  <a:ea typeface="Overpass Light"/>
                  <a:cs typeface="Overpass Light"/>
                  <a:sym typeface="Overpass Light"/>
                </a:rPr>
                <a:t>The ACRM Board of Governors will meet to review the survey &amp; meeting input to determine priorities &amp; next steps.</a:t>
              </a:r>
            </a:p>
          </p:txBody>
        </p:sp>
      </p:grpSp>
      <p:sp>
        <p:nvSpPr>
          <p:cNvPr id="13" name="Freeform 13"/>
          <p:cNvSpPr/>
          <p:nvPr/>
        </p:nvSpPr>
        <p:spPr>
          <a:xfrm>
            <a:off x="12969160" y="8862593"/>
            <a:ext cx="4290140" cy="791415"/>
          </a:xfrm>
          <a:custGeom>
            <a:avLst/>
            <a:gdLst/>
            <a:ahLst/>
            <a:cxnLst/>
            <a:rect l="l" t="t" r="r" b="b"/>
            <a:pathLst>
              <a:path w="4290140" h="791415">
                <a:moveTo>
                  <a:pt x="0" y="0"/>
                </a:moveTo>
                <a:lnTo>
                  <a:pt x="4290140" y="0"/>
                </a:lnTo>
                <a:lnTo>
                  <a:pt x="4290140" y="791414"/>
                </a:lnTo>
                <a:lnTo>
                  <a:pt x="0" y="7914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4" name="Group 14"/>
          <p:cNvGrpSpPr/>
          <p:nvPr/>
        </p:nvGrpSpPr>
        <p:grpSpPr>
          <a:xfrm>
            <a:off x="7791635" y="7296116"/>
            <a:ext cx="3298954" cy="2089749"/>
            <a:chOff x="0" y="0"/>
            <a:chExt cx="4398605" cy="2786332"/>
          </a:xfrm>
        </p:grpSpPr>
        <p:sp>
          <p:nvSpPr>
            <p:cNvPr id="15" name="TextBox 15"/>
            <p:cNvSpPr txBox="1"/>
            <p:nvPr/>
          </p:nvSpPr>
          <p:spPr>
            <a:xfrm>
              <a:off x="0" y="-85725"/>
              <a:ext cx="4398605" cy="5916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50"/>
                </a:lnSpc>
              </a:pPr>
              <a:r>
                <a:rPr lang="en-US" sz="2500" spc="-37">
                  <a:solidFill>
                    <a:srgbClr val="1A1B18"/>
                  </a:solidFill>
                  <a:latin typeface="Overpass Light Bold"/>
                  <a:ea typeface="Overpass Light Bold"/>
                  <a:cs typeface="Overpass Light Bold"/>
                  <a:sym typeface="Overpass Light Bold"/>
                </a:rPr>
                <a:t>June: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882367"/>
              <a:ext cx="4398605" cy="19039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</a:pPr>
              <a:r>
                <a:rPr lang="en-US" sz="2000">
                  <a:solidFill>
                    <a:srgbClr val="1A1B18"/>
                  </a:solidFill>
                  <a:latin typeface="Overpass Light"/>
                  <a:ea typeface="Overpass Light"/>
                  <a:cs typeface="Overpass Light"/>
                  <a:sym typeface="Overpass Light"/>
                </a:rPr>
                <a:t>We’ll follow up with members to share what we heard &amp; how ACRM plans to move forward.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 rot="-10800000">
            <a:off x="15941474" y="1028700"/>
            <a:ext cx="955485" cy="218188"/>
            <a:chOff x="0" y="0"/>
            <a:chExt cx="1273980" cy="290918"/>
          </a:xfrm>
        </p:grpSpPr>
        <p:grpSp>
          <p:nvGrpSpPr>
            <p:cNvPr id="18" name="Group 18"/>
            <p:cNvGrpSpPr>
              <a:grpSpLocks noChangeAspect="1"/>
            </p:cNvGrpSpPr>
            <p:nvPr/>
          </p:nvGrpSpPr>
          <p:grpSpPr>
            <a:xfrm>
              <a:off x="983062" y="0"/>
              <a:ext cx="290918" cy="290918"/>
              <a:chOff x="0" y="0"/>
              <a:chExt cx="1708150" cy="170815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1708150" cy="1708150"/>
              </a:xfrm>
              <a:custGeom>
                <a:avLst/>
                <a:gdLst/>
                <a:ahLst/>
                <a:cxnLst/>
                <a:rect l="l" t="t" r="r" b="b"/>
                <a:pathLst>
                  <a:path w="1708150" h="1708150">
                    <a:moveTo>
                      <a:pt x="853440" y="1708150"/>
                    </a:moveTo>
                    <a:cubicBezTo>
                      <a:pt x="383540" y="1708150"/>
                      <a:pt x="0" y="1324610"/>
                      <a:pt x="0" y="853440"/>
                    </a:cubicBezTo>
                    <a:cubicBezTo>
                      <a:pt x="0" y="383540"/>
                      <a:pt x="383540" y="0"/>
                      <a:pt x="853440" y="0"/>
                    </a:cubicBezTo>
                    <a:cubicBezTo>
                      <a:pt x="1324610" y="0"/>
                      <a:pt x="1706880" y="383540"/>
                      <a:pt x="1706880" y="853440"/>
                    </a:cubicBezTo>
                    <a:cubicBezTo>
                      <a:pt x="1708150" y="1324610"/>
                      <a:pt x="1324610" y="1708150"/>
                      <a:pt x="853440" y="1708150"/>
                    </a:cubicBezTo>
                    <a:close/>
                    <a:moveTo>
                      <a:pt x="853440" y="469900"/>
                    </a:moveTo>
                    <a:cubicBezTo>
                      <a:pt x="642620" y="469900"/>
                      <a:pt x="469900" y="642620"/>
                      <a:pt x="469900" y="853440"/>
                    </a:cubicBezTo>
                    <a:cubicBezTo>
                      <a:pt x="469900" y="1064260"/>
                      <a:pt x="642620" y="1236980"/>
                      <a:pt x="853440" y="1236980"/>
                    </a:cubicBezTo>
                    <a:cubicBezTo>
                      <a:pt x="1064260" y="1236980"/>
                      <a:pt x="1236980" y="1064260"/>
                      <a:pt x="1236980" y="853440"/>
                    </a:cubicBezTo>
                    <a:cubicBezTo>
                      <a:pt x="1236980" y="642620"/>
                      <a:pt x="1065530" y="469900"/>
                      <a:pt x="853440" y="469900"/>
                    </a:cubicBezTo>
                    <a:close/>
                  </a:path>
                </a:pathLst>
              </a:custGeom>
              <a:solidFill>
                <a:srgbClr val="1A1B18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0" name="Group 20"/>
            <p:cNvGrpSpPr>
              <a:grpSpLocks noChangeAspect="1"/>
            </p:cNvGrpSpPr>
            <p:nvPr/>
          </p:nvGrpSpPr>
          <p:grpSpPr>
            <a:xfrm>
              <a:off x="489944" y="0"/>
              <a:ext cx="290918" cy="290918"/>
              <a:chOff x="0" y="0"/>
              <a:chExt cx="1708150" cy="170815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1708150" cy="1708150"/>
              </a:xfrm>
              <a:custGeom>
                <a:avLst/>
                <a:gdLst/>
                <a:ahLst/>
                <a:cxnLst/>
                <a:rect l="l" t="t" r="r" b="b"/>
                <a:pathLst>
                  <a:path w="1708150" h="1708150">
                    <a:moveTo>
                      <a:pt x="853440" y="1708150"/>
                    </a:moveTo>
                    <a:cubicBezTo>
                      <a:pt x="383540" y="1708150"/>
                      <a:pt x="0" y="1324610"/>
                      <a:pt x="0" y="853440"/>
                    </a:cubicBezTo>
                    <a:cubicBezTo>
                      <a:pt x="0" y="383540"/>
                      <a:pt x="383540" y="0"/>
                      <a:pt x="853440" y="0"/>
                    </a:cubicBezTo>
                    <a:cubicBezTo>
                      <a:pt x="1324610" y="0"/>
                      <a:pt x="1706880" y="383540"/>
                      <a:pt x="1706880" y="853440"/>
                    </a:cubicBezTo>
                    <a:cubicBezTo>
                      <a:pt x="1708150" y="1324610"/>
                      <a:pt x="1324610" y="1708150"/>
                      <a:pt x="853440" y="1708150"/>
                    </a:cubicBezTo>
                    <a:close/>
                    <a:moveTo>
                      <a:pt x="853440" y="469900"/>
                    </a:moveTo>
                    <a:cubicBezTo>
                      <a:pt x="642620" y="469900"/>
                      <a:pt x="469900" y="642620"/>
                      <a:pt x="469900" y="853440"/>
                    </a:cubicBezTo>
                    <a:cubicBezTo>
                      <a:pt x="469900" y="1064260"/>
                      <a:pt x="642620" y="1236980"/>
                      <a:pt x="853440" y="1236980"/>
                    </a:cubicBezTo>
                    <a:cubicBezTo>
                      <a:pt x="1064260" y="1236980"/>
                      <a:pt x="1236980" y="1064260"/>
                      <a:pt x="1236980" y="853440"/>
                    </a:cubicBezTo>
                    <a:cubicBezTo>
                      <a:pt x="1236980" y="642620"/>
                      <a:pt x="1065530" y="469900"/>
                      <a:pt x="853440" y="469900"/>
                    </a:cubicBezTo>
                    <a:close/>
                  </a:path>
                </a:pathLst>
              </a:custGeom>
              <a:solidFill>
                <a:srgbClr val="1A1B18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0" y="1587"/>
              <a:ext cx="287744" cy="287744"/>
              <a:chOff x="0" y="0"/>
              <a:chExt cx="6350000" cy="6350000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CE1126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24" name="Freeform 24"/>
          <p:cNvSpPr/>
          <p:nvPr/>
        </p:nvSpPr>
        <p:spPr>
          <a:xfrm>
            <a:off x="11925048" y="3563664"/>
            <a:ext cx="5334252" cy="4323309"/>
          </a:xfrm>
          <a:custGeom>
            <a:avLst/>
            <a:gdLst/>
            <a:ahLst/>
            <a:cxnLst/>
            <a:rect l="l" t="t" r="r" b="b"/>
            <a:pathLst>
              <a:path w="5334252" h="4323309">
                <a:moveTo>
                  <a:pt x="0" y="0"/>
                </a:moveTo>
                <a:lnTo>
                  <a:pt x="5334252" y="0"/>
                </a:lnTo>
                <a:lnTo>
                  <a:pt x="5334252" y="4323308"/>
                </a:lnTo>
                <a:lnTo>
                  <a:pt x="0" y="432330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0824" r="-10824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25" name="Freeform 25"/>
          <p:cNvSpPr/>
          <p:nvPr/>
        </p:nvSpPr>
        <p:spPr>
          <a:xfrm>
            <a:off x="7247881" y="4604605"/>
            <a:ext cx="290920" cy="290920"/>
          </a:xfrm>
          <a:prstGeom prst="ellipse">
            <a:avLst/>
          </a:pr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w="28575" cap="rnd">
            <a:solidFill>
              <a:srgbClr val="CE1126"/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Box 26"/>
          <p:cNvSpPr txBox="1"/>
          <p:nvPr/>
        </p:nvSpPr>
        <p:spPr>
          <a:xfrm>
            <a:off x="1028700" y="1114425"/>
            <a:ext cx="10704587" cy="26797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450"/>
              </a:lnSpc>
            </a:pPr>
            <a:r>
              <a:rPr lang="en-US" sz="9500" b="1">
                <a:solidFill>
                  <a:srgbClr val="1A1B18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Timeline of ACRM Voices Campaign</a:t>
            </a:r>
          </a:p>
        </p:txBody>
      </p:sp>
      <p:sp>
        <p:nvSpPr>
          <p:cNvPr id="27" name="Freeform 27"/>
          <p:cNvSpPr/>
          <p:nvPr/>
        </p:nvSpPr>
        <p:spPr>
          <a:xfrm>
            <a:off x="7247881" y="7387282"/>
            <a:ext cx="290920" cy="290920"/>
          </a:xfrm>
          <a:prstGeom prst="ellipse">
            <a:avLst/>
          </a:pr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w="28575" cap="rnd">
            <a:solidFill>
              <a:srgbClr val="CE1126"/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0262176-B0F8-8561-DAE6-07F6CCBB93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CC0B4F38-198C-3900-D337-0592177A6582}"/>
              </a:ext>
            </a:extLst>
          </p:cNvPr>
          <p:cNvSpPr/>
          <p:nvPr/>
        </p:nvSpPr>
        <p:spPr>
          <a:xfrm rot="5400000">
            <a:off x="-1948833" y="5129213"/>
            <a:ext cx="8229600" cy="0"/>
          </a:xfrm>
          <a:prstGeom prst="line">
            <a:avLst/>
          </a:prstGeom>
          <a:ln w="28575" cap="flat">
            <a:solidFill>
              <a:srgbClr val="CE112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4F3B0C74-F066-7943-EB34-E9A65F55924B}"/>
              </a:ext>
            </a:extLst>
          </p:cNvPr>
          <p:cNvSpPr txBox="1"/>
          <p:nvPr/>
        </p:nvSpPr>
        <p:spPr>
          <a:xfrm>
            <a:off x="2748858" y="1114425"/>
            <a:ext cx="13554957" cy="13573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450"/>
              </a:lnSpc>
            </a:pPr>
            <a:r>
              <a:rPr lang="en-US" sz="9500" b="1" u="sng" dirty="0">
                <a:solidFill>
                  <a:srgbClr val="1A1B18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Poll Question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5C3698A9-FA8A-A8D2-F604-6DB2C223C831}"/>
              </a:ext>
            </a:extLst>
          </p:cNvPr>
          <p:cNvSpPr txBox="1"/>
          <p:nvPr/>
        </p:nvSpPr>
        <p:spPr>
          <a:xfrm rot="-5400000">
            <a:off x="-1497658" y="6074172"/>
            <a:ext cx="5806628" cy="5616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0"/>
              </a:lnSpc>
              <a:spcBef>
                <a:spcPct val="0"/>
              </a:spcBef>
            </a:pPr>
            <a:r>
              <a:rPr lang="en-US" sz="1500" spc="45">
                <a:solidFill>
                  <a:srgbClr val="1A1B18"/>
                </a:solidFill>
                <a:latin typeface="Overpass Light"/>
                <a:ea typeface="Overpass Light"/>
                <a:cs typeface="Overpass Light"/>
                <a:sym typeface="Overpass Light"/>
              </a:rPr>
              <a:t>ACRM | AMERICAN CONGRESS OF REHABILITATION MEDICINE</a:t>
            </a:r>
          </a:p>
          <a:p>
            <a:pPr algn="l">
              <a:lnSpc>
                <a:spcPts val="2099"/>
              </a:lnSpc>
              <a:spcBef>
                <a:spcPct val="0"/>
              </a:spcBef>
            </a:pPr>
            <a:endParaRPr lang="en-US" sz="1500" spc="45">
              <a:solidFill>
                <a:srgbClr val="1A1B18"/>
              </a:solidFill>
              <a:latin typeface="Overpass Light"/>
              <a:ea typeface="Overpass Light"/>
              <a:cs typeface="Overpass Light"/>
              <a:sym typeface="Overpass Light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1829F39D-2D7E-E617-061E-1CD588163E85}"/>
              </a:ext>
            </a:extLst>
          </p:cNvPr>
          <p:cNvSpPr/>
          <p:nvPr/>
        </p:nvSpPr>
        <p:spPr>
          <a:xfrm>
            <a:off x="12969160" y="8862593"/>
            <a:ext cx="4290140" cy="791415"/>
          </a:xfrm>
          <a:custGeom>
            <a:avLst/>
            <a:gdLst/>
            <a:ahLst/>
            <a:cxnLst/>
            <a:rect l="l" t="t" r="r" b="b"/>
            <a:pathLst>
              <a:path w="4290140" h="791415">
                <a:moveTo>
                  <a:pt x="0" y="0"/>
                </a:moveTo>
                <a:lnTo>
                  <a:pt x="4290140" y="0"/>
                </a:lnTo>
                <a:lnTo>
                  <a:pt x="4290140" y="791414"/>
                </a:lnTo>
                <a:lnTo>
                  <a:pt x="0" y="7914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TextBox 7">
            <a:extLst>
              <a:ext uri="{FF2B5EF4-FFF2-40B4-BE49-F238E27FC236}">
                <a16:creationId xmlns:a16="http://schemas.microsoft.com/office/drawing/2014/main" id="{5B5846A3-2377-DA30-BD4C-78483FF8BFAF}"/>
              </a:ext>
            </a:extLst>
          </p:cNvPr>
          <p:cNvSpPr txBox="1"/>
          <p:nvPr/>
        </p:nvSpPr>
        <p:spPr>
          <a:xfrm>
            <a:off x="2582086" y="3451671"/>
            <a:ext cx="13721729" cy="35394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11500" b="0" i="0" u="none" strike="noStrike" dirty="0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Why do you like ACRM?</a:t>
            </a:r>
            <a:endParaRPr lang="en-US" sz="11500" b="1" dirty="0">
              <a:solidFill>
                <a:srgbClr val="1A1B18"/>
              </a:solidFill>
              <a:latin typeface="Cormorant Garamond Bold"/>
              <a:ea typeface="Cormorant Garamond Bold"/>
              <a:cs typeface="Cormorant Garamond Bold"/>
              <a:sym typeface="Cormorant Garamond Bold"/>
            </a:endParaRPr>
          </a:p>
        </p:txBody>
      </p:sp>
    </p:spTree>
    <p:extLst>
      <p:ext uri="{BB962C8B-B14F-4D97-AF65-F5344CB8AC3E}">
        <p14:creationId xmlns:p14="http://schemas.microsoft.com/office/powerpoint/2010/main" val="1692735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7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2091681"/>
            <a:ext cx="15052980" cy="63322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300"/>
              </a:lnSpc>
            </a:pPr>
            <a:r>
              <a:rPr lang="en-US" sz="12300" b="1">
                <a:solidFill>
                  <a:srgbClr val="1A1B18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TOP 10 KEY ISSUES FROM ACRM VOICES TOWN HALL SURVEY</a:t>
            </a:r>
          </a:p>
        </p:txBody>
      </p:sp>
      <p:sp>
        <p:nvSpPr>
          <p:cNvPr id="3" name="AutoShape 3"/>
          <p:cNvSpPr/>
          <p:nvPr/>
        </p:nvSpPr>
        <p:spPr>
          <a:xfrm>
            <a:off x="1028700" y="8438206"/>
            <a:ext cx="16230600" cy="0"/>
          </a:xfrm>
          <a:prstGeom prst="line">
            <a:avLst/>
          </a:prstGeom>
          <a:ln w="28575" cap="flat">
            <a:solidFill>
              <a:srgbClr val="CE112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1028700" y="8766353"/>
            <a:ext cx="9797483" cy="4919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0"/>
              </a:lnSpc>
              <a:spcBef>
                <a:spcPct val="0"/>
              </a:spcBef>
            </a:pPr>
            <a:r>
              <a:rPr lang="en-US" sz="2500">
                <a:solidFill>
                  <a:srgbClr val="1A1B18"/>
                </a:solidFill>
                <a:latin typeface="Overpass Light"/>
                <a:ea typeface="Overpass Light"/>
                <a:cs typeface="Overpass Light"/>
                <a:sym typeface="Overpass Light"/>
              </a:rPr>
              <a:t>2 May 2025</a:t>
            </a:r>
          </a:p>
        </p:txBody>
      </p:sp>
      <p:sp>
        <p:nvSpPr>
          <p:cNvPr id="5" name="Freeform 5"/>
          <p:cNvSpPr/>
          <p:nvPr/>
        </p:nvSpPr>
        <p:spPr>
          <a:xfrm>
            <a:off x="12969160" y="9069477"/>
            <a:ext cx="4290140" cy="791415"/>
          </a:xfrm>
          <a:custGeom>
            <a:avLst/>
            <a:gdLst/>
            <a:ahLst/>
            <a:cxnLst/>
            <a:rect l="l" t="t" r="r" b="b"/>
            <a:pathLst>
              <a:path w="4290140" h="791415">
                <a:moveTo>
                  <a:pt x="0" y="0"/>
                </a:moveTo>
                <a:lnTo>
                  <a:pt x="4290140" y="0"/>
                </a:lnTo>
                <a:lnTo>
                  <a:pt x="4290140" y="791414"/>
                </a:lnTo>
                <a:lnTo>
                  <a:pt x="0" y="7914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 rot="-5400000">
            <a:off x="16672463" y="4289336"/>
            <a:ext cx="955485" cy="218188"/>
            <a:chOff x="0" y="0"/>
            <a:chExt cx="1273980" cy="290918"/>
          </a:xfrm>
        </p:grpSpPr>
        <p:grpSp>
          <p:nvGrpSpPr>
            <p:cNvPr id="7" name="Group 7"/>
            <p:cNvGrpSpPr>
              <a:grpSpLocks noChangeAspect="1"/>
            </p:cNvGrpSpPr>
            <p:nvPr/>
          </p:nvGrpSpPr>
          <p:grpSpPr>
            <a:xfrm>
              <a:off x="983062" y="0"/>
              <a:ext cx="290918" cy="290918"/>
              <a:chOff x="0" y="0"/>
              <a:chExt cx="1708150" cy="170815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1708150" cy="1708150"/>
              </a:xfrm>
              <a:custGeom>
                <a:avLst/>
                <a:gdLst/>
                <a:ahLst/>
                <a:cxnLst/>
                <a:rect l="l" t="t" r="r" b="b"/>
                <a:pathLst>
                  <a:path w="1708150" h="1708150">
                    <a:moveTo>
                      <a:pt x="853440" y="1708150"/>
                    </a:moveTo>
                    <a:cubicBezTo>
                      <a:pt x="383540" y="1708150"/>
                      <a:pt x="0" y="1324610"/>
                      <a:pt x="0" y="853440"/>
                    </a:cubicBezTo>
                    <a:cubicBezTo>
                      <a:pt x="0" y="383540"/>
                      <a:pt x="383540" y="0"/>
                      <a:pt x="853440" y="0"/>
                    </a:cubicBezTo>
                    <a:cubicBezTo>
                      <a:pt x="1324610" y="0"/>
                      <a:pt x="1706880" y="383540"/>
                      <a:pt x="1706880" y="853440"/>
                    </a:cubicBezTo>
                    <a:cubicBezTo>
                      <a:pt x="1708150" y="1324610"/>
                      <a:pt x="1324610" y="1708150"/>
                      <a:pt x="853440" y="1708150"/>
                    </a:cubicBezTo>
                    <a:close/>
                    <a:moveTo>
                      <a:pt x="853440" y="469900"/>
                    </a:moveTo>
                    <a:cubicBezTo>
                      <a:pt x="642620" y="469900"/>
                      <a:pt x="469900" y="642620"/>
                      <a:pt x="469900" y="853440"/>
                    </a:cubicBezTo>
                    <a:cubicBezTo>
                      <a:pt x="469900" y="1064260"/>
                      <a:pt x="642620" y="1236980"/>
                      <a:pt x="853440" y="1236980"/>
                    </a:cubicBezTo>
                    <a:cubicBezTo>
                      <a:pt x="1064260" y="1236980"/>
                      <a:pt x="1236980" y="1064260"/>
                      <a:pt x="1236980" y="853440"/>
                    </a:cubicBezTo>
                    <a:cubicBezTo>
                      <a:pt x="1236980" y="642620"/>
                      <a:pt x="1065530" y="469900"/>
                      <a:pt x="853440" y="469900"/>
                    </a:cubicBezTo>
                    <a:close/>
                  </a:path>
                </a:pathLst>
              </a:custGeom>
              <a:solidFill>
                <a:srgbClr val="1A1B18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9" name="Group 9"/>
            <p:cNvGrpSpPr>
              <a:grpSpLocks noChangeAspect="1"/>
            </p:cNvGrpSpPr>
            <p:nvPr/>
          </p:nvGrpSpPr>
          <p:grpSpPr>
            <a:xfrm>
              <a:off x="0" y="0"/>
              <a:ext cx="290918" cy="290918"/>
              <a:chOff x="0" y="0"/>
              <a:chExt cx="1708150" cy="170815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1708150" cy="1708150"/>
              </a:xfrm>
              <a:custGeom>
                <a:avLst/>
                <a:gdLst/>
                <a:ahLst/>
                <a:cxnLst/>
                <a:rect l="l" t="t" r="r" b="b"/>
                <a:pathLst>
                  <a:path w="1708150" h="1708150">
                    <a:moveTo>
                      <a:pt x="853440" y="1708150"/>
                    </a:moveTo>
                    <a:cubicBezTo>
                      <a:pt x="383540" y="1708150"/>
                      <a:pt x="0" y="1324610"/>
                      <a:pt x="0" y="853440"/>
                    </a:cubicBezTo>
                    <a:cubicBezTo>
                      <a:pt x="0" y="383540"/>
                      <a:pt x="383540" y="0"/>
                      <a:pt x="853440" y="0"/>
                    </a:cubicBezTo>
                    <a:cubicBezTo>
                      <a:pt x="1324610" y="0"/>
                      <a:pt x="1706880" y="383540"/>
                      <a:pt x="1706880" y="853440"/>
                    </a:cubicBezTo>
                    <a:cubicBezTo>
                      <a:pt x="1708150" y="1324610"/>
                      <a:pt x="1324610" y="1708150"/>
                      <a:pt x="853440" y="1708150"/>
                    </a:cubicBezTo>
                    <a:close/>
                    <a:moveTo>
                      <a:pt x="853440" y="469900"/>
                    </a:moveTo>
                    <a:cubicBezTo>
                      <a:pt x="642620" y="469900"/>
                      <a:pt x="469900" y="642620"/>
                      <a:pt x="469900" y="853440"/>
                    </a:cubicBezTo>
                    <a:cubicBezTo>
                      <a:pt x="469900" y="1064260"/>
                      <a:pt x="642620" y="1236980"/>
                      <a:pt x="853440" y="1236980"/>
                    </a:cubicBezTo>
                    <a:cubicBezTo>
                      <a:pt x="1064260" y="1236980"/>
                      <a:pt x="1236980" y="1064260"/>
                      <a:pt x="1236980" y="853440"/>
                    </a:cubicBezTo>
                    <a:cubicBezTo>
                      <a:pt x="1236980" y="642620"/>
                      <a:pt x="1065530" y="469900"/>
                      <a:pt x="853440" y="469900"/>
                    </a:cubicBezTo>
                    <a:close/>
                  </a:path>
                </a:pathLst>
              </a:custGeom>
              <a:solidFill>
                <a:srgbClr val="1A1B18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1" name="Group 11"/>
            <p:cNvGrpSpPr/>
            <p:nvPr/>
          </p:nvGrpSpPr>
          <p:grpSpPr>
            <a:xfrm>
              <a:off x="493118" y="1587"/>
              <a:ext cx="287744" cy="287744"/>
              <a:chOff x="0" y="0"/>
              <a:chExt cx="6350000" cy="635000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CE1126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16479164" y="9523841"/>
            <a:ext cx="955485" cy="218188"/>
            <a:chOff x="0" y="0"/>
            <a:chExt cx="1273980" cy="290918"/>
          </a:xfrm>
        </p:grpSpPr>
        <p:grpSp>
          <p:nvGrpSpPr>
            <p:cNvPr id="3" name="Group 3"/>
            <p:cNvGrpSpPr>
              <a:grpSpLocks noChangeAspect="1"/>
            </p:cNvGrpSpPr>
            <p:nvPr/>
          </p:nvGrpSpPr>
          <p:grpSpPr>
            <a:xfrm>
              <a:off x="983062" y="0"/>
              <a:ext cx="290918" cy="290918"/>
              <a:chOff x="0" y="0"/>
              <a:chExt cx="1708150" cy="170815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1708150" cy="1708150"/>
              </a:xfrm>
              <a:custGeom>
                <a:avLst/>
                <a:gdLst/>
                <a:ahLst/>
                <a:cxnLst/>
                <a:rect l="l" t="t" r="r" b="b"/>
                <a:pathLst>
                  <a:path w="1708150" h="1708150">
                    <a:moveTo>
                      <a:pt x="853440" y="1708150"/>
                    </a:moveTo>
                    <a:cubicBezTo>
                      <a:pt x="383540" y="1708150"/>
                      <a:pt x="0" y="1324610"/>
                      <a:pt x="0" y="853440"/>
                    </a:cubicBezTo>
                    <a:cubicBezTo>
                      <a:pt x="0" y="383540"/>
                      <a:pt x="383540" y="0"/>
                      <a:pt x="853440" y="0"/>
                    </a:cubicBezTo>
                    <a:cubicBezTo>
                      <a:pt x="1324610" y="0"/>
                      <a:pt x="1706880" y="383540"/>
                      <a:pt x="1706880" y="853440"/>
                    </a:cubicBezTo>
                    <a:cubicBezTo>
                      <a:pt x="1708150" y="1324610"/>
                      <a:pt x="1324610" y="1708150"/>
                      <a:pt x="853440" y="1708150"/>
                    </a:cubicBezTo>
                    <a:close/>
                    <a:moveTo>
                      <a:pt x="853440" y="469900"/>
                    </a:moveTo>
                    <a:cubicBezTo>
                      <a:pt x="642620" y="469900"/>
                      <a:pt x="469900" y="642620"/>
                      <a:pt x="469900" y="853440"/>
                    </a:cubicBezTo>
                    <a:cubicBezTo>
                      <a:pt x="469900" y="1064260"/>
                      <a:pt x="642620" y="1236980"/>
                      <a:pt x="853440" y="1236980"/>
                    </a:cubicBezTo>
                    <a:cubicBezTo>
                      <a:pt x="1064260" y="1236980"/>
                      <a:pt x="1236980" y="1064260"/>
                      <a:pt x="1236980" y="853440"/>
                    </a:cubicBezTo>
                    <a:cubicBezTo>
                      <a:pt x="1236980" y="642620"/>
                      <a:pt x="1065530" y="469900"/>
                      <a:pt x="853440" y="469900"/>
                    </a:cubicBezTo>
                    <a:close/>
                  </a:path>
                </a:pathLst>
              </a:custGeom>
              <a:solidFill>
                <a:srgbClr val="1A1B18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5" name="Group 5"/>
            <p:cNvGrpSpPr>
              <a:grpSpLocks noChangeAspect="1"/>
            </p:cNvGrpSpPr>
            <p:nvPr/>
          </p:nvGrpSpPr>
          <p:grpSpPr>
            <a:xfrm>
              <a:off x="489944" y="0"/>
              <a:ext cx="290918" cy="290918"/>
              <a:chOff x="0" y="0"/>
              <a:chExt cx="1708150" cy="170815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1708150" cy="1708150"/>
              </a:xfrm>
              <a:custGeom>
                <a:avLst/>
                <a:gdLst/>
                <a:ahLst/>
                <a:cxnLst/>
                <a:rect l="l" t="t" r="r" b="b"/>
                <a:pathLst>
                  <a:path w="1708150" h="1708150">
                    <a:moveTo>
                      <a:pt x="853440" y="1708150"/>
                    </a:moveTo>
                    <a:cubicBezTo>
                      <a:pt x="383540" y="1708150"/>
                      <a:pt x="0" y="1324610"/>
                      <a:pt x="0" y="853440"/>
                    </a:cubicBezTo>
                    <a:cubicBezTo>
                      <a:pt x="0" y="383540"/>
                      <a:pt x="383540" y="0"/>
                      <a:pt x="853440" y="0"/>
                    </a:cubicBezTo>
                    <a:cubicBezTo>
                      <a:pt x="1324610" y="0"/>
                      <a:pt x="1706880" y="383540"/>
                      <a:pt x="1706880" y="853440"/>
                    </a:cubicBezTo>
                    <a:cubicBezTo>
                      <a:pt x="1708150" y="1324610"/>
                      <a:pt x="1324610" y="1708150"/>
                      <a:pt x="853440" y="1708150"/>
                    </a:cubicBezTo>
                    <a:close/>
                    <a:moveTo>
                      <a:pt x="853440" y="469900"/>
                    </a:moveTo>
                    <a:cubicBezTo>
                      <a:pt x="642620" y="469900"/>
                      <a:pt x="469900" y="642620"/>
                      <a:pt x="469900" y="853440"/>
                    </a:cubicBezTo>
                    <a:cubicBezTo>
                      <a:pt x="469900" y="1064260"/>
                      <a:pt x="642620" y="1236980"/>
                      <a:pt x="853440" y="1236980"/>
                    </a:cubicBezTo>
                    <a:cubicBezTo>
                      <a:pt x="1064260" y="1236980"/>
                      <a:pt x="1236980" y="1064260"/>
                      <a:pt x="1236980" y="853440"/>
                    </a:cubicBezTo>
                    <a:cubicBezTo>
                      <a:pt x="1236980" y="642620"/>
                      <a:pt x="1065530" y="469900"/>
                      <a:pt x="853440" y="469900"/>
                    </a:cubicBezTo>
                    <a:close/>
                  </a:path>
                </a:pathLst>
              </a:custGeom>
              <a:solidFill>
                <a:srgbClr val="1A1B18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" name="Group 7"/>
            <p:cNvGrpSpPr/>
            <p:nvPr/>
          </p:nvGrpSpPr>
          <p:grpSpPr>
            <a:xfrm>
              <a:off x="0" y="1587"/>
              <a:ext cx="287744" cy="287744"/>
              <a:chOff x="0" y="0"/>
              <a:chExt cx="6350000" cy="63500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CE1126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</p:grpSp>
      <p:graphicFrame>
        <p:nvGraphicFramePr>
          <p:cNvPr id="9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3627047"/>
              </p:ext>
            </p:extLst>
          </p:nvPr>
        </p:nvGraphicFramePr>
        <p:xfrm>
          <a:off x="2703809" y="2146151"/>
          <a:ext cx="6576431" cy="868021"/>
        </p:xfrm>
        <a:graphic>
          <a:graphicData uri="http://schemas.openxmlformats.org/drawingml/2006/table">
            <a:tbl>
              <a:tblPr/>
              <a:tblGrid>
                <a:gridCol w="6576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8021">
                <a:tc>
                  <a:txBody>
                    <a:bodyPr/>
                    <a:lstStyle/>
                    <a:p>
                      <a:pPr algn="just">
                        <a:lnSpc>
                          <a:spcPts val="3639"/>
                        </a:lnSpc>
                        <a:defRPr/>
                      </a:pPr>
                      <a:r>
                        <a:rPr lang="en-US" sz="2599" dirty="0">
                          <a:solidFill>
                            <a:srgbClr val="1A1B18"/>
                          </a:solidFill>
                          <a:latin typeface="Overpass Light"/>
                          <a:ea typeface="Overpass Light"/>
                          <a:cs typeface="Overpass Light"/>
                          <a:sym typeface="Overpass Light"/>
                        </a:rPr>
                        <a:t>We’ve shared—now it’s your turn. </a:t>
                      </a:r>
                      <a:endParaRPr lang="en-US" sz="1100" dirty="0"/>
                    </a:p>
                  </a:txBody>
                  <a:tcPr marL="190500" marR="190500" marT="190500" marB="190500" anchor="b">
                    <a:lnL w="0" cap="flat" cmpd="sng" algn="ctr">
                      <a:solidFill>
                        <a:srgbClr val="CE11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CE11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E11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CE11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0" name="AutoShape 10"/>
          <p:cNvSpPr/>
          <p:nvPr/>
        </p:nvSpPr>
        <p:spPr>
          <a:xfrm rot="5400000">
            <a:off x="-1948833" y="5129213"/>
            <a:ext cx="8229600" cy="0"/>
          </a:xfrm>
          <a:prstGeom prst="line">
            <a:avLst/>
          </a:prstGeom>
          <a:ln w="28575" cap="flat">
            <a:solidFill>
              <a:srgbClr val="CE112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11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1648691"/>
              </p:ext>
            </p:extLst>
          </p:nvPr>
        </p:nvGraphicFramePr>
        <p:xfrm>
          <a:off x="3575922" y="3127822"/>
          <a:ext cx="5364263" cy="990600"/>
        </p:xfrm>
        <a:graphic>
          <a:graphicData uri="http://schemas.openxmlformats.org/drawingml/2006/table">
            <a:tbl>
              <a:tblPr/>
              <a:tblGrid>
                <a:gridCol w="53642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90600">
                <a:tc>
                  <a:txBody>
                    <a:bodyPr/>
                    <a:lstStyle/>
                    <a:p>
                      <a:pPr algn="l">
                        <a:lnSpc>
                          <a:spcPts val="3499"/>
                        </a:lnSpc>
                        <a:defRPr/>
                      </a:pPr>
                      <a:r>
                        <a:rPr lang="en-US" sz="2499" dirty="0">
                          <a:solidFill>
                            <a:srgbClr val="1A1B18"/>
                          </a:solidFill>
                          <a:latin typeface="Overpass Light Bold"/>
                          <a:ea typeface="Overpass Light Bold"/>
                          <a:cs typeface="Overpass Light Bold"/>
                          <a:sym typeface="Overpass Light Bold"/>
                        </a:rPr>
                        <a:t>Decreased Research Funding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CE11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CE11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CE11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CE11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2" name="Table 12"/>
          <p:cNvGraphicFramePr>
            <a:graphicFrameLocks noGrp="1"/>
          </p:cNvGraphicFramePr>
          <p:nvPr/>
        </p:nvGraphicFramePr>
        <p:xfrm>
          <a:off x="3580437" y="4271727"/>
          <a:ext cx="4403291" cy="1333500"/>
        </p:xfrm>
        <a:graphic>
          <a:graphicData uri="http://schemas.openxmlformats.org/drawingml/2006/table">
            <a:tbl>
              <a:tblPr/>
              <a:tblGrid>
                <a:gridCol w="44032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333500">
                <a:tc>
                  <a:txBody>
                    <a:bodyPr/>
                    <a:lstStyle/>
                    <a:p>
                      <a:pPr algn="l">
                        <a:lnSpc>
                          <a:spcPts val="3499"/>
                        </a:lnSpc>
                        <a:defRPr/>
                      </a:pPr>
                      <a:r>
                        <a:rPr lang="en-US" sz="2499" dirty="0">
                          <a:solidFill>
                            <a:srgbClr val="1A1B18"/>
                          </a:solidFill>
                          <a:latin typeface="Overpass Light Bold"/>
                          <a:ea typeface="Overpass Light Bold"/>
                          <a:cs typeface="Overpass Light Bold"/>
                          <a:sym typeface="Overpass Light Bold"/>
                        </a:rPr>
                        <a:t>Workforce Shortages &amp; Hiring Freezes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CE11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CE11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CE11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CE11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 13"/>
          <p:cNvGraphicFramePr>
            <a:graphicFrameLocks noGrp="1"/>
          </p:cNvGraphicFramePr>
          <p:nvPr/>
        </p:nvGraphicFramePr>
        <p:xfrm>
          <a:off x="3575922" y="5757627"/>
          <a:ext cx="4403291" cy="1333500"/>
        </p:xfrm>
        <a:graphic>
          <a:graphicData uri="http://schemas.openxmlformats.org/drawingml/2006/table">
            <a:tbl>
              <a:tblPr/>
              <a:tblGrid>
                <a:gridCol w="44032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333500">
                <a:tc>
                  <a:txBody>
                    <a:bodyPr/>
                    <a:lstStyle/>
                    <a:p>
                      <a:pPr algn="l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1A1B18"/>
                          </a:solidFill>
                          <a:latin typeface="Overpass Light Bold"/>
                          <a:ea typeface="Overpass Light Bold"/>
                          <a:cs typeface="Overpass Light Bold"/>
                          <a:sym typeface="Overpass Light Bold"/>
                        </a:rPr>
                        <a:t>Declining Reimbursement Rates &amp; Financial Instability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CE11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CE11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CE11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CE11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 14"/>
          <p:cNvGraphicFramePr>
            <a:graphicFrameLocks noGrp="1"/>
          </p:cNvGraphicFramePr>
          <p:nvPr/>
        </p:nvGraphicFramePr>
        <p:xfrm>
          <a:off x="3580437" y="7243527"/>
          <a:ext cx="4403291" cy="990600"/>
        </p:xfrm>
        <a:graphic>
          <a:graphicData uri="http://schemas.openxmlformats.org/drawingml/2006/table">
            <a:tbl>
              <a:tblPr/>
              <a:tblGrid>
                <a:gridCol w="44032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90600">
                <a:tc>
                  <a:txBody>
                    <a:bodyPr/>
                    <a:lstStyle/>
                    <a:p>
                      <a:pPr algn="l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1A1B18"/>
                          </a:solidFill>
                          <a:latin typeface="Overpass Light Bold"/>
                          <a:ea typeface="Overpass Light Bold"/>
                          <a:cs typeface="Overpass Light Bold"/>
                          <a:sym typeface="Overpass Light Bold"/>
                        </a:rPr>
                        <a:t>Threats to DEI Efforts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CE11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CE11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CE11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CE11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4634129"/>
              </p:ext>
            </p:extLst>
          </p:nvPr>
        </p:nvGraphicFramePr>
        <p:xfrm>
          <a:off x="3580437" y="8536211"/>
          <a:ext cx="5162936" cy="1333500"/>
        </p:xfrm>
        <a:graphic>
          <a:graphicData uri="http://schemas.openxmlformats.org/drawingml/2006/table">
            <a:tbl>
              <a:tblPr/>
              <a:tblGrid>
                <a:gridCol w="51629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333500">
                <a:tc>
                  <a:txBody>
                    <a:bodyPr/>
                    <a:lstStyle/>
                    <a:p>
                      <a:pPr algn="l">
                        <a:lnSpc>
                          <a:spcPts val="3499"/>
                        </a:lnSpc>
                        <a:defRPr/>
                      </a:pPr>
                      <a:r>
                        <a:rPr lang="en-US" sz="2499" dirty="0">
                          <a:solidFill>
                            <a:srgbClr val="1A1B18"/>
                          </a:solidFill>
                          <a:latin typeface="Overpass Light Bold"/>
                          <a:ea typeface="Overpass Light Bold"/>
                          <a:cs typeface="Overpass Light Bold"/>
                          <a:sym typeface="Overpass Light Bold"/>
                        </a:rPr>
                        <a:t>Mental Health &amp; Psychological Safety Concerns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CE11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CE11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CE11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CE11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 16"/>
          <p:cNvGraphicFramePr>
            <a:graphicFrameLocks noGrp="1"/>
          </p:cNvGraphicFramePr>
          <p:nvPr/>
        </p:nvGraphicFramePr>
        <p:xfrm>
          <a:off x="10029801" y="3128727"/>
          <a:ext cx="7559957" cy="990600"/>
        </p:xfrm>
        <a:graphic>
          <a:graphicData uri="http://schemas.openxmlformats.org/drawingml/2006/table">
            <a:tbl>
              <a:tblPr/>
              <a:tblGrid>
                <a:gridCol w="75599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90600">
                <a:tc>
                  <a:txBody>
                    <a:bodyPr/>
                    <a:lstStyle/>
                    <a:p>
                      <a:pPr algn="l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1A1B18"/>
                          </a:solidFill>
                          <a:latin typeface="Overpass Light Bold"/>
                          <a:ea typeface="Overpass Light Bold"/>
                          <a:cs typeface="Overpass Light Bold"/>
                          <a:sym typeface="Overpass Light Bold"/>
                        </a:rPr>
                        <a:t>Increased Administrative Burden &amp; Inefficiency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CE11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CE11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CE11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CE11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867716"/>
              </p:ext>
            </p:extLst>
          </p:nvPr>
        </p:nvGraphicFramePr>
        <p:xfrm>
          <a:off x="10029801" y="4271727"/>
          <a:ext cx="6819195" cy="1333500"/>
        </p:xfrm>
        <a:graphic>
          <a:graphicData uri="http://schemas.openxmlformats.org/drawingml/2006/table">
            <a:tbl>
              <a:tblPr/>
              <a:tblGrid>
                <a:gridCol w="68191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333500">
                <a:tc>
                  <a:txBody>
                    <a:bodyPr/>
                    <a:lstStyle/>
                    <a:p>
                      <a:pPr algn="l">
                        <a:lnSpc>
                          <a:spcPts val="3499"/>
                        </a:lnSpc>
                        <a:defRPr/>
                      </a:pPr>
                      <a:r>
                        <a:rPr lang="en-US" sz="2499" dirty="0">
                          <a:solidFill>
                            <a:srgbClr val="1A1B18"/>
                          </a:solidFill>
                          <a:latin typeface="Overpass Light Bold"/>
                          <a:ea typeface="Overpass Light Bold"/>
                          <a:cs typeface="Overpass Light Bold"/>
                          <a:sym typeface="Overpass Light Bold"/>
                        </a:rPr>
                        <a:t>Barriers to Rehabilitation Access for Vulnerable Populations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CE11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CE11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CE11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CE11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4355660"/>
              </p:ext>
            </p:extLst>
          </p:nvPr>
        </p:nvGraphicFramePr>
        <p:xfrm>
          <a:off x="10027919" y="7243527"/>
          <a:ext cx="6819192" cy="1333500"/>
        </p:xfrm>
        <a:graphic>
          <a:graphicData uri="http://schemas.openxmlformats.org/drawingml/2006/table">
            <a:tbl>
              <a:tblPr/>
              <a:tblGrid>
                <a:gridCol w="68191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333500">
                <a:tc>
                  <a:txBody>
                    <a:bodyPr/>
                    <a:lstStyle/>
                    <a:p>
                      <a:pPr algn="l">
                        <a:lnSpc>
                          <a:spcPts val="3499"/>
                        </a:lnSpc>
                        <a:defRPr/>
                      </a:pPr>
                      <a:r>
                        <a:rPr lang="en-US" sz="2499" dirty="0">
                          <a:solidFill>
                            <a:srgbClr val="1A1B18"/>
                          </a:solidFill>
                          <a:latin typeface="Overpass Light Bold"/>
                          <a:ea typeface="Overpass Light Bold"/>
                          <a:cs typeface="Overpass Light Bold"/>
                          <a:sym typeface="Overpass Light Bold"/>
                        </a:rPr>
                        <a:t>Need for Stronger Advocacy &amp; Public Education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CE11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CE11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CE11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CE11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9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6772647"/>
              </p:ext>
            </p:extLst>
          </p:nvPr>
        </p:nvGraphicFramePr>
        <p:xfrm>
          <a:off x="10029801" y="8536211"/>
          <a:ext cx="6297712" cy="1333500"/>
        </p:xfrm>
        <a:graphic>
          <a:graphicData uri="http://schemas.openxmlformats.org/drawingml/2006/table">
            <a:tbl>
              <a:tblPr/>
              <a:tblGrid>
                <a:gridCol w="62977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333500">
                <a:tc>
                  <a:txBody>
                    <a:bodyPr/>
                    <a:lstStyle/>
                    <a:p>
                      <a:pPr algn="l">
                        <a:lnSpc>
                          <a:spcPts val="3499"/>
                        </a:lnSpc>
                        <a:defRPr/>
                      </a:pPr>
                      <a:r>
                        <a:rPr lang="en-US" sz="2499" dirty="0">
                          <a:solidFill>
                            <a:srgbClr val="1A1B18"/>
                          </a:solidFill>
                          <a:latin typeface="Overpass Light Bold"/>
                          <a:ea typeface="Overpass Light Bold"/>
                          <a:cs typeface="Overpass Light Bold"/>
                          <a:sym typeface="Overpass Light Bold"/>
                        </a:rPr>
                        <a:t>Challenges in Immigration &amp; Global Workforce Stability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CE11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CE11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CE11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CE11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0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3001179"/>
              </p:ext>
            </p:extLst>
          </p:nvPr>
        </p:nvGraphicFramePr>
        <p:xfrm>
          <a:off x="10029801" y="5757627"/>
          <a:ext cx="6819200" cy="1333500"/>
        </p:xfrm>
        <a:graphic>
          <a:graphicData uri="http://schemas.openxmlformats.org/drawingml/2006/table">
            <a:tbl>
              <a:tblPr/>
              <a:tblGrid>
                <a:gridCol w="68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333500">
                <a:tc>
                  <a:txBody>
                    <a:bodyPr/>
                    <a:lstStyle/>
                    <a:p>
                      <a:pPr algn="l">
                        <a:lnSpc>
                          <a:spcPts val="3499"/>
                        </a:lnSpc>
                        <a:defRPr/>
                      </a:pPr>
                      <a:r>
                        <a:rPr lang="en-US" sz="2499" dirty="0">
                          <a:solidFill>
                            <a:srgbClr val="1A1B18"/>
                          </a:solidFill>
                          <a:latin typeface="Overpass Light Bold"/>
                          <a:ea typeface="Overpass Light Bold"/>
                          <a:cs typeface="Overpass Light Bold"/>
                          <a:sym typeface="Overpass Light Bold"/>
                        </a:rPr>
                        <a:t>Pipeline Issues in Rehabilitation Research &amp; Clinical Fields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CE11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CE11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CE11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CE11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1" name="Freeform 21"/>
          <p:cNvSpPr/>
          <p:nvPr/>
        </p:nvSpPr>
        <p:spPr>
          <a:xfrm>
            <a:off x="2865811" y="3371850"/>
            <a:ext cx="710112" cy="537022"/>
          </a:xfrm>
          <a:custGeom>
            <a:avLst/>
            <a:gdLst/>
            <a:ahLst/>
            <a:cxnLst/>
            <a:rect l="l" t="t" r="r" b="b"/>
            <a:pathLst>
              <a:path w="710112" h="537022">
                <a:moveTo>
                  <a:pt x="0" y="0"/>
                </a:moveTo>
                <a:lnTo>
                  <a:pt x="710111" y="0"/>
                </a:lnTo>
                <a:lnTo>
                  <a:pt x="710111" y="537022"/>
                </a:lnTo>
                <a:lnTo>
                  <a:pt x="0" y="5370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Freeform 22"/>
          <p:cNvSpPr/>
          <p:nvPr/>
        </p:nvSpPr>
        <p:spPr>
          <a:xfrm>
            <a:off x="2987325" y="4452186"/>
            <a:ext cx="525824" cy="537927"/>
          </a:xfrm>
          <a:custGeom>
            <a:avLst/>
            <a:gdLst/>
            <a:ahLst/>
            <a:cxnLst/>
            <a:rect l="l" t="t" r="r" b="b"/>
            <a:pathLst>
              <a:path w="525824" h="537927">
                <a:moveTo>
                  <a:pt x="0" y="0"/>
                </a:moveTo>
                <a:lnTo>
                  <a:pt x="525824" y="0"/>
                </a:lnTo>
                <a:lnTo>
                  <a:pt x="525824" y="537927"/>
                </a:lnTo>
                <a:lnTo>
                  <a:pt x="0" y="53792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Freeform 23"/>
          <p:cNvSpPr/>
          <p:nvPr/>
        </p:nvSpPr>
        <p:spPr>
          <a:xfrm>
            <a:off x="2987325" y="5980713"/>
            <a:ext cx="525824" cy="443664"/>
          </a:xfrm>
          <a:custGeom>
            <a:avLst/>
            <a:gdLst/>
            <a:ahLst/>
            <a:cxnLst/>
            <a:rect l="l" t="t" r="r" b="b"/>
            <a:pathLst>
              <a:path w="525824" h="443664">
                <a:moveTo>
                  <a:pt x="0" y="0"/>
                </a:moveTo>
                <a:lnTo>
                  <a:pt x="525824" y="0"/>
                </a:lnTo>
                <a:lnTo>
                  <a:pt x="525824" y="443664"/>
                </a:lnTo>
                <a:lnTo>
                  <a:pt x="0" y="44366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4" name="Freeform 24"/>
          <p:cNvSpPr/>
          <p:nvPr/>
        </p:nvSpPr>
        <p:spPr>
          <a:xfrm>
            <a:off x="3048546" y="7540680"/>
            <a:ext cx="403381" cy="369598"/>
          </a:xfrm>
          <a:custGeom>
            <a:avLst/>
            <a:gdLst/>
            <a:ahLst/>
            <a:cxnLst/>
            <a:rect l="l" t="t" r="r" b="b"/>
            <a:pathLst>
              <a:path w="403381" h="369598">
                <a:moveTo>
                  <a:pt x="0" y="0"/>
                </a:moveTo>
                <a:lnTo>
                  <a:pt x="403381" y="0"/>
                </a:lnTo>
                <a:lnTo>
                  <a:pt x="403381" y="369597"/>
                </a:lnTo>
                <a:lnTo>
                  <a:pt x="0" y="36959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5" name="Freeform 25"/>
          <p:cNvSpPr/>
          <p:nvPr/>
        </p:nvSpPr>
        <p:spPr>
          <a:xfrm>
            <a:off x="2989341" y="8917127"/>
            <a:ext cx="463050" cy="571667"/>
          </a:xfrm>
          <a:custGeom>
            <a:avLst/>
            <a:gdLst/>
            <a:ahLst/>
            <a:cxnLst/>
            <a:rect l="l" t="t" r="r" b="b"/>
            <a:pathLst>
              <a:path w="463050" h="571667">
                <a:moveTo>
                  <a:pt x="0" y="0"/>
                </a:moveTo>
                <a:lnTo>
                  <a:pt x="463051" y="0"/>
                </a:lnTo>
                <a:lnTo>
                  <a:pt x="463051" y="571668"/>
                </a:lnTo>
                <a:lnTo>
                  <a:pt x="0" y="57166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6" name="Freeform 26"/>
          <p:cNvSpPr/>
          <p:nvPr/>
        </p:nvSpPr>
        <p:spPr>
          <a:xfrm>
            <a:off x="9360478" y="3363230"/>
            <a:ext cx="589087" cy="545641"/>
          </a:xfrm>
          <a:custGeom>
            <a:avLst/>
            <a:gdLst/>
            <a:ahLst/>
            <a:cxnLst/>
            <a:rect l="l" t="t" r="r" b="b"/>
            <a:pathLst>
              <a:path w="589087" h="545641">
                <a:moveTo>
                  <a:pt x="0" y="0"/>
                </a:moveTo>
                <a:lnTo>
                  <a:pt x="589087" y="0"/>
                </a:lnTo>
                <a:lnTo>
                  <a:pt x="589087" y="545642"/>
                </a:lnTo>
                <a:lnTo>
                  <a:pt x="0" y="54564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7" name="Freeform 27"/>
          <p:cNvSpPr/>
          <p:nvPr/>
        </p:nvSpPr>
        <p:spPr>
          <a:xfrm>
            <a:off x="9360478" y="4440162"/>
            <a:ext cx="549951" cy="549951"/>
          </a:xfrm>
          <a:custGeom>
            <a:avLst/>
            <a:gdLst/>
            <a:ahLst/>
            <a:cxnLst/>
            <a:rect l="l" t="t" r="r" b="b"/>
            <a:pathLst>
              <a:path w="549951" h="549951">
                <a:moveTo>
                  <a:pt x="0" y="0"/>
                </a:moveTo>
                <a:lnTo>
                  <a:pt x="549951" y="0"/>
                </a:lnTo>
                <a:lnTo>
                  <a:pt x="549951" y="549951"/>
                </a:lnTo>
                <a:lnTo>
                  <a:pt x="0" y="54995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8" name="Freeform 28"/>
          <p:cNvSpPr/>
          <p:nvPr/>
        </p:nvSpPr>
        <p:spPr>
          <a:xfrm>
            <a:off x="9421203" y="5924214"/>
            <a:ext cx="606716" cy="556662"/>
          </a:xfrm>
          <a:custGeom>
            <a:avLst/>
            <a:gdLst/>
            <a:ahLst/>
            <a:cxnLst/>
            <a:rect l="l" t="t" r="r" b="b"/>
            <a:pathLst>
              <a:path w="606716" h="556662">
                <a:moveTo>
                  <a:pt x="0" y="0"/>
                </a:moveTo>
                <a:lnTo>
                  <a:pt x="606716" y="0"/>
                </a:lnTo>
                <a:lnTo>
                  <a:pt x="606716" y="556662"/>
                </a:lnTo>
                <a:lnTo>
                  <a:pt x="0" y="556662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9" name="Freeform 29"/>
          <p:cNvSpPr/>
          <p:nvPr/>
        </p:nvSpPr>
        <p:spPr>
          <a:xfrm>
            <a:off x="9466643" y="7394736"/>
            <a:ext cx="563157" cy="612127"/>
          </a:xfrm>
          <a:custGeom>
            <a:avLst/>
            <a:gdLst/>
            <a:ahLst/>
            <a:cxnLst/>
            <a:rect l="l" t="t" r="r" b="b"/>
            <a:pathLst>
              <a:path w="563157" h="612127">
                <a:moveTo>
                  <a:pt x="0" y="0"/>
                </a:moveTo>
                <a:lnTo>
                  <a:pt x="563158" y="0"/>
                </a:lnTo>
                <a:lnTo>
                  <a:pt x="563158" y="612128"/>
                </a:lnTo>
                <a:lnTo>
                  <a:pt x="0" y="61212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0" name="Freeform 30"/>
          <p:cNvSpPr/>
          <p:nvPr/>
        </p:nvSpPr>
        <p:spPr>
          <a:xfrm>
            <a:off x="9421203" y="8638051"/>
            <a:ext cx="606716" cy="620249"/>
          </a:xfrm>
          <a:custGeom>
            <a:avLst/>
            <a:gdLst/>
            <a:ahLst/>
            <a:cxnLst/>
            <a:rect l="l" t="t" r="r" b="b"/>
            <a:pathLst>
              <a:path w="606716" h="620249">
                <a:moveTo>
                  <a:pt x="0" y="0"/>
                </a:moveTo>
                <a:lnTo>
                  <a:pt x="606716" y="0"/>
                </a:lnTo>
                <a:lnTo>
                  <a:pt x="606716" y="620249"/>
                </a:lnTo>
                <a:lnTo>
                  <a:pt x="0" y="620249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1" name="TextBox 31"/>
          <p:cNvSpPr txBox="1"/>
          <p:nvPr/>
        </p:nvSpPr>
        <p:spPr>
          <a:xfrm>
            <a:off x="2716340" y="790008"/>
            <a:ext cx="6704863" cy="1222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471"/>
              </a:lnSpc>
            </a:pPr>
            <a:r>
              <a:rPr lang="en-US" sz="8610" b="1">
                <a:solidFill>
                  <a:srgbClr val="1A1B18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Top Ten Issues</a:t>
            </a:r>
          </a:p>
        </p:txBody>
      </p:sp>
      <p:sp>
        <p:nvSpPr>
          <p:cNvPr id="32" name="TextBox 32"/>
          <p:cNvSpPr txBox="1"/>
          <p:nvPr/>
        </p:nvSpPr>
        <p:spPr>
          <a:xfrm rot="-5400000">
            <a:off x="-1438452" y="6074172"/>
            <a:ext cx="5806628" cy="5616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0"/>
              </a:lnSpc>
              <a:spcBef>
                <a:spcPct val="0"/>
              </a:spcBef>
            </a:pPr>
            <a:r>
              <a:rPr lang="en-US" sz="1500" spc="45">
                <a:solidFill>
                  <a:srgbClr val="1A1B18"/>
                </a:solidFill>
                <a:latin typeface="Overpass Light"/>
                <a:ea typeface="Overpass Light"/>
                <a:cs typeface="Overpass Light"/>
                <a:sym typeface="Overpass Light"/>
              </a:rPr>
              <a:t>ACRM | AMERICAN CONGRESS OF REHABILITATION MEDICINE</a:t>
            </a:r>
          </a:p>
          <a:p>
            <a:pPr algn="l">
              <a:lnSpc>
                <a:spcPts val="2099"/>
              </a:lnSpc>
              <a:spcBef>
                <a:spcPct val="0"/>
              </a:spcBef>
            </a:pPr>
            <a:endParaRPr lang="en-US" sz="1500" spc="45">
              <a:solidFill>
                <a:srgbClr val="1A1B18"/>
              </a:solidFill>
              <a:latin typeface="Overpass Light"/>
              <a:ea typeface="Overpass Light"/>
              <a:cs typeface="Overpass Light"/>
              <a:sym typeface="Overpass Ligh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DD3406-91BA-C5B1-1027-CB2FC13B10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60EEF505-3C9C-F185-EAAA-4629E0008294}"/>
              </a:ext>
            </a:extLst>
          </p:cNvPr>
          <p:cNvSpPr/>
          <p:nvPr/>
        </p:nvSpPr>
        <p:spPr>
          <a:xfrm rot="5400000">
            <a:off x="-1948833" y="5129213"/>
            <a:ext cx="8229600" cy="0"/>
          </a:xfrm>
          <a:prstGeom prst="line">
            <a:avLst/>
          </a:prstGeom>
          <a:ln w="28575" cap="flat">
            <a:solidFill>
              <a:srgbClr val="CE112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DE2A3FF9-DC5A-919D-1268-42800DC7D34A}"/>
              </a:ext>
            </a:extLst>
          </p:cNvPr>
          <p:cNvSpPr txBox="1"/>
          <p:nvPr/>
        </p:nvSpPr>
        <p:spPr>
          <a:xfrm>
            <a:off x="2748858" y="1114425"/>
            <a:ext cx="13554957" cy="13573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450"/>
              </a:lnSpc>
            </a:pPr>
            <a:r>
              <a:rPr lang="en-US" sz="9500" b="1" u="sng" dirty="0">
                <a:solidFill>
                  <a:srgbClr val="1A1B18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Poll Question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447467E2-6FA1-44E0-B13D-0EBDA5CD94AD}"/>
              </a:ext>
            </a:extLst>
          </p:cNvPr>
          <p:cNvSpPr txBox="1"/>
          <p:nvPr/>
        </p:nvSpPr>
        <p:spPr>
          <a:xfrm rot="-5400000">
            <a:off x="-1497658" y="6074172"/>
            <a:ext cx="5806628" cy="5616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0"/>
              </a:lnSpc>
              <a:spcBef>
                <a:spcPct val="0"/>
              </a:spcBef>
            </a:pPr>
            <a:r>
              <a:rPr lang="en-US" sz="1500" spc="45">
                <a:solidFill>
                  <a:srgbClr val="1A1B18"/>
                </a:solidFill>
                <a:latin typeface="Overpass Light"/>
                <a:ea typeface="Overpass Light"/>
                <a:cs typeface="Overpass Light"/>
                <a:sym typeface="Overpass Light"/>
              </a:rPr>
              <a:t>ACRM | AMERICAN CONGRESS OF REHABILITATION MEDICINE</a:t>
            </a:r>
          </a:p>
          <a:p>
            <a:pPr algn="l">
              <a:lnSpc>
                <a:spcPts val="2099"/>
              </a:lnSpc>
              <a:spcBef>
                <a:spcPct val="0"/>
              </a:spcBef>
            </a:pPr>
            <a:endParaRPr lang="en-US" sz="1500" spc="45">
              <a:solidFill>
                <a:srgbClr val="1A1B18"/>
              </a:solidFill>
              <a:latin typeface="Overpass Light"/>
              <a:ea typeface="Overpass Light"/>
              <a:cs typeface="Overpass Light"/>
              <a:sym typeface="Overpass Light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F0F9CB81-D251-1F5A-BF6C-3AF723838A75}"/>
              </a:ext>
            </a:extLst>
          </p:cNvPr>
          <p:cNvSpPr/>
          <p:nvPr/>
        </p:nvSpPr>
        <p:spPr>
          <a:xfrm>
            <a:off x="12969160" y="8862593"/>
            <a:ext cx="4290140" cy="791415"/>
          </a:xfrm>
          <a:custGeom>
            <a:avLst/>
            <a:gdLst/>
            <a:ahLst/>
            <a:cxnLst/>
            <a:rect l="l" t="t" r="r" b="b"/>
            <a:pathLst>
              <a:path w="4290140" h="791415">
                <a:moveTo>
                  <a:pt x="0" y="0"/>
                </a:moveTo>
                <a:lnTo>
                  <a:pt x="4290140" y="0"/>
                </a:lnTo>
                <a:lnTo>
                  <a:pt x="4290140" y="791414"/>
                </a:lnTo>
                <a:lnTo>
                  <a:pt x="0" y="7914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TextBox 7">
            <a:extLst>
              <a:ext uri="{FF2B5EF4-FFF2-40B4-BE49-F238E27FC236}">
                <a16:creationId xmlns:a16="http://schemas.microsoft.com/office/drawing/2014/main" id="{8BC8BDA7-21C4-328F-382A-C6598036E2E1}"/>
              </a:ext>
            </a:extLst>
          </p:cNvPr>
          <p:cNvSpPr txBox="1"/>
          <p:nvPr/>
        </p:nvSpPr>
        <p:spPr>
          <a:xfrm>
            <a:off x="2583612" y="3238500"/>
            <a:ext cx="14675688" cy="4431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9600" b="0" i="0" u="none" strike="noStrike" dirty="0">
                <a:solidFill>
                  <a:srgbClr val="212121"/>
                </a:solidFill>
                <a:effectLst/>
                <a:latin typeface="Times New Roman" panose="02020603050405020304" pitchFamily="18" charset="0"/>
              </a:rPr>
              <a:t> </a:t>
            </a:r>
            <a:r>
              <a:rPr lang="en-US" sz="9600" b="0" i="0" u="none" strike="noStrike" dirty="0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Which of these 10 concerns are most relevant to you right now?</a:t>
            </a:r>
            <a:endParaRPr lang="en-US" sz="9600" b="1" dirty="0">
              <a:solidFill>
                <a:srgbClr val="1A1B18"/>
              </a:solidFill>
              <a:latin typeface="Cormorant Garamond Bold"/>
              <a:ea typeface="Cormorant Garamond Bold"/>
              <a:cs typeface="Cormorant Garamond Bold"/>
              <a:sym typeface="Cormorant Garamond Bold"/>
            </a:endParaRPr>
          </a:p>
        </p:txBody>
      </p:sp>
    </p:spTree>
    <p:extLst>
      <p:ext uri="{BB962C8B-B14F-4D97-AF65-F5344CB8AC3E}">
        <p14:creationId xmlns:p14="http://schemas.microsoft.com/office/powerpoint/2010/main" val="31316516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172423" y="2224541"/>
            <a:ext cx="14086877" cy="13573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450"/>
              </a:lnSpc>
            </a:pPr>
            <a:r>
              <a:rPr lang="en-US" sz="9500" b="1">
                <a:solidFill>
                  <a:srgbClr val="1A1B18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Decreased Research Funding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028700" y="1028700"/>
            <a:ext cx="907930" cy="907930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E112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 b="1">
                  <a:solidFill>
                    <a:srgbClr val="FAFAFA"/>
                  </a:solidFill>
                  <a:latin typeface="Cormorant Garamond Bold"/>
                  <a:ea typeface="Cormorant Garamond Bold"/>
                  <a:cs typeface="Cormorant Garamond Bold"/>
                  <a:sym typeface="Cormorant Garamond Bold"/>
                </a:rPr>
                <a:t>I</a:t>
              </a:r>
            </a:p>
          </p:txBody>
        </p:sp>
      </p:grpSp>
      <p:sp>
        <p:nvSpPr>
          <p:cNvPr id="6" name="AutoShape 6"/>
          <p:cNvSpPr/>
          <p:nvPr/>
        </p:nvSpPr>
        <p:spPr>
          <a:xfrm rot="5400000">
            <a:off x="-1948833" y="5129213"/>
            <a:ext cx="8229600" cy="0"/>
          </a:xfrm>
          <a:prstGeom prst="line">
            <a:avLst/>
          </a:prstGeom>
          <a:ln w="28575" cap="flat">
            <a:solidFill>
              <a:srgbClr val="CE112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3172423" y="4005777"/>
            <a:ext cx="12761206" cy="2380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 b="1">
                <a:solidFill>
                  <a:srgbClr val="1A1B18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• Major concern over cuts to federal/private funding, delays in grants, &amp; topic-specific bans, reflecting national trends impacting rehabilitation research.</a:t>
            </a:r>
          </a:p>
          <a:p>
            <a:pPr algn="l">
              <a:lnSpc>
                <a:spcPts val="4759"/>
              </a:lnSpc>
              <a:spcBef>
                <a:spcPct val="0"/>
              </a:spcBef>
            </a:pPr>
            <a:endParaRPr lang="en-US" sz="3399" b="1">
              <a:solidFill>
                <a:srgbClr val="1A1B18"/>
              </a:solidFill>
              <a:latin typeface="Cormorant Garamond Bold"/>
              <a:ea typeface="Cormorant Garamond Bold"/>
              <a:cs typeface="Cormorant Garamond Bold"/>
              <a:sym typeface="Cormorant Garamond Bold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12969160" y="8780557"/>
            <a:ext cx="4290140" cy="791415"/>
          </a:xfrm>
          <a:custGeom>
            <a:avLst/>
            <a:gdLst/>
            <a:ahLst/>
            <a:cxnLst/>
            <a:rect l="l" t="t" r="r" b="b"/>
            <a:pathLst>
              <a:path w="4290140" h="791415">
                <a:moveTo>
                  <a:pt x="0" y="0"/>
                </a:moveTo>
                <a:lnTo>
                  <a:pt x="4290140" y="0"/>
                </a:lnTo>
                <a:lnTo>
                  <a:pt x="4290140" y="791415"/>
                </a:lnTo>
                <a:lnTo>
                  <a:pt x="0" y="79141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9" name="Group 9"/>
          <p:cNvGrpSpPr/>
          <p:nvPr/>
        </p:nvGrpSpPr>
        <p:grpSpPr>
          <a:xfrm rot="5400000">
            <a:off x="1004923" y="8671463"/>
            <a:ext cx="955485" cy="218188"/>
            <a:chOff x="0" y="0"/>
            <a:chExt cx="1273980" cy="290918"/>
          </a:xfrm>
        </p:grpSpPr>
        <p:grpSp>
          <p:nvGrpSpPr>
            <p:cNvPr id="10" name="Group 10"/>
            <p:cNvGrpSpPr>
              <a:grpSpLocks noChangeAspect="1"/>
            </p:cNvGrpSpPr>
            <p:nvPr/>
          </p:nvGrpSpPr>
          <p:grpSpPr>
            <a:xfrm>
              <a:off x="983062" y="0"/>
              <a:ext cx="290918" cy="290918"/>
              <a:chOff x="0" y="0"/>
              <a:chExt cx="1708150" cy="170815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1708150" cy="1708150"/>
              </a:xfrm>
              <a:custGeom>
                <a:avLst/>
                <a:gdLst/>
                <a:ahLst/>
                <a:cxnLst/>
                <a:rect l="l" t="t" r="r" b="b"/>
                <a:pathLst>
                  <a:path w="1708150" h="1708150">
                    <a:moveTo>
                      <a:pt x="853440" y="1708150"/>
                    </a:moveTo>
                    <a:cubicBezTo>
                      <a:pt x="383540" y="1708150"/>
                      <a:pt x="0" y="1324610"/>
                      <a:pt x="0" y="853440"/>
                    </a:cubicBezTo>
                    <a:cubicBezTo>
                      <a:pt x="0" y="383540"/>
                      <a:pt x="383540" y="0"/>
                      <a:pt x="853440" y="0"/>
                    </a:cubicBezTo>
                    <a:cubicBezTo>
                      <a:pt x="1324610" y="0"/>
                      <a:pt x="1706880" y="383540"/>
                      <a:pt x="1706880" y="853440"/>
                    </a:cubicBezTo>
                    <a:cubicBezTo>
                      <a:pt x="1708150" y="1324610"/>
                      <a:pt x="1324610" y="1708150"/>
                      <a:pt x="853440" y="1708150"/>
                    </a:cubicBezTo>
                    <a:close/>
                    <a:moveTo>
                      <a:pt x="853440" y="469900"/>
                    </a:moveTo>
                    <a:cubicBezTo>
                      <a:pt x="642620" y="469900"/>
                      <a:pt x="469900" y="642620"/>
                      <a:pt x="469900" y="853440"/>
                    </a:cubicBezTo>
                    <a:cubicBezTo>
                      <a:pt x="469900" y="1064260"/>
                      <a:pt x="642620" y="1236980"/>
                      <a:pt x="853440" y="1236980"/>
                    </a:cubicBezTo>
                    <a:cubicBezTo>
                      <a:pt x="1064260" y="1236980"/>
                      <a:pt x="1236980" y="1064260"/>
                      <a:pt x="1236980" y="853440"/>
                    </a:cubicBezTo>
                    <a:cubicBezTo>
                      <a:pt x="1236980" y="642620"/>
                      <a:pt x="1065530" y="469900"/>
                      <a:pt x="853440" y="469900"/>
                    </a:cubicBezTo>
                    <a:close/>
                  </a:path>
                </a:pathLst>
              </a:custGeom>
              <a:solidFill>
                <a:srgbClr val="1A1B18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2" name="Group 12"/>
            <p:cNvGrpSpPr>
              <a:grpSpLocks noChangeAspect="1"/>
            </p:cNvGrpSpPr>
            <p:nvPr/>
          </p:nvGrpSpPr>
          <p:grpSpPr>
            <a:xfrm>
              <a:off x="489944" y="0"/>
              <a:ext cx="290918" cy="290918"/>
              <a:chOff x="0" y="0"/>
              <a:chExt cx="1708150" cy="170815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1708150" cy="1708150"/>
              </a:xfrm>
              <a:custGeom>
                <a:avLst/>
                <a:gdLst/>
                <a:ahLst/>
                <a:cxnLst/>
                <a:rect l="l" t="t" r="r" b="b"/>
                <a:pathLst>
                  <a:path w="1708150" h="1708150">
                    <a:moveTo>
                      <a:pt x="853440" y="1708150"/>
                    </a:moveTo>
                    <a:cubicBezTo>
                      <a:pt x="383540" y="1708150"/>
                      <a:pt x="0" y="1324610"/>
                      <a:pt x="0" y="853440"/>
                    </a:cubicBezTo>
                    <a:cubicBezTo>
                      <a:pt x="0" y="383540"/>
                      <a:pt x="383540" y="0"/>
                      <a:pt x="853440" y="0"/>
                    </a:cubicBezTo>
                    <a:cubicBezTo>
                      <a:pt x="1324610" y="0"/>
                      <a:pt x="1706880" y="383540"/>
                      <a:pt x="1706880" y="853440"/>
                    </a:cubicBezTo>
                    <a:cubicBezTo>
                      <a:pt x="1708150" y="1324610"/>
                      <a:pt x="1324610" y="1708150"/>
                      <a:pt x="853440" y="1708150"/>
                    </a:cubicBezTo>
                    <a:close/>
                    <a:moveTo>
                      <a:pt x="853440" y="469900"/>
                    </a:moveTo>
                    <a:cubicBezTo>
                      <a:pt x="642620" y="469900"/>
                      <a:pt x="469900" y="642620"/>
                      <a:pt x="469900" y="853440"/>
                    </a:cubicBezTo>
                    <a:cubicBezTo>
                      <a:pt x="469900" y="1064260"/>
                      <a:pt x="642620" y="1236980"/>
                      <a:pt x="853440" y="1236980"/>
                    </a:cubicBezTo>
                    <a:cubicBezTo>
                      <a:pt x="1064260" y="1236980"/>
                      <a:pt x="1236980" y="1064260"/>
                      <a:pt x="1236980" y="853440"/>
                    </a:cubicBezTo>
                    <a:cubicBezTo>
                      <a:pt x="1236980" y="642620"/>
                      <a:pt x="1065530" y="469900"/>
                      <a:pt x="853440" y="469900"/>
                    </a:cubicBezTo>
                    <a:close/>
                  </a:path>
                </a:pathLst>
              </a:custGeom>
              <a:solidFill>
                <a:srgbClr val="1A1B18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0" y="1587"/>
              <a:ext cx="287744" cy="287744"/>
              <a:chOff x="0" y="0"/>
              <a:chExt cx="6350000" cy="635000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CE1126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172423" y="2224541"/>
            <a:ext cx="11927177" cy="26797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450"/>
              </a:lnSpc>
            </a:pPr>
            <a:r>
              <a:rPr lang="en-US" sz="9500" b="1">
                <a:solidFill>
                  <a:srgbClr val="1A1B18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Workforce Shortages &amp; Hiring Freezes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028700" y="1028700"/>
            <a:ext cx="907930" cy="907930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E112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 b="1">
                  <a:solidFill>
                    <a:srgbClr val="FAFAFA"/>
                  </a:solidFill>
                  <a:latin typeface="Cormorant Garamond Bold"/>
                  <a:ea typeface="Cormorant Garamond Bold"/>
                  <a:cs typeface="Cormorant Garamond Bold"/>
                  <a:sym typeface="Cormorant Garamond Bold"/>
                </a:rPr>
                <a:t>II</a:t>
              </a:r>
            </a:p>
          </p:txBody>
        </p:sp>
      </p:grpSp>
      <p:sp>
        <p:nvSpPr>
          <p:cNvPr id="6" name="AutoShape 6"/>
          <p:cNvSpPr/>
          <p:nvPr/>
        </p:nvSpPr>
        <p:spPr>
          <a:xfrm rot="5400000">
            <a:off x="-1948833" y="5129213"/>
            <a:ext cx="8229600" cy="0"/>
          </a:xfrm>
          <a:prstGeom prst="line">
            <a:avLst/>
          </a:prstGeom>
          <a:ln w="28575" cap="flat">
            <a:solidFill>
              <a:srgbClr val="CE112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3172423" y="5455929"/>
            <a:ext cx="12761206" cy="1780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 b="1">
                <a:solidFill>
                  <a:srgbClr val="1A1B18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• Hiring freezes are increasing workloads and causing burnout, driving skilled professionals away, mirroring national healthcare labor shortages.</a:t>
            </a:r>
          </a:p>
          <a:p>
            <a:pPr algn="l">
              <a:lnSpc>
                <a:spcPts val="4759"/>
              </a:lnSpc>
              <a:spcBef>
                <a:spcPct val="0"/>
              </a:spcBef>
            </a:pPr>
            <a:endParaRPr lang="en-US" sz="3399" b="1">
              <a:solidFill>
                <a:srgbClr val="1A1B18"/>
              </a:solidFill>
              <a:latin typeface="Cormorant Garamond Bold"/>
              <a:ea typeface="Cormorant Garamond Bold"/>
              <a:cs typeface="Cormorant Garamond Bold"/>
              <a:sym typeface="Cormorant Garamond Bold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12969160" y="8862593"/>
            <a:ext cx="4290140" cy="791415"/>
          </a:xfrm>
          <a:custGeom>
            <a:avLst/>
            <a:gdLst/>
            <a:ahLst/>
            <a:cxnLst/>
            <a:rect l="l" t="t" r="r" b="b"/>
            <a:pathLst>
              <a:path w="4290140" h="791415">
                <a:moveTo>
                  <a:pt x="0" y="0"/>
                </a:moveTo>
                <a:lnTo>
                  <a:pt x="4290140" y="0"/>
                </a:lnTo>
                <a:lnTo>
                  <a:pt x="4290140" y="791414"/>
                </a:lnTo>
                <a:lnTo>
                  <a:pt x="0" y="7914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9" name="Group 9"/>
          <p:cNvGrpSpPr/>
          <p:nvPr/>
        </p:nvGrpSpPr>
        <p:grpSpPr>
          <a:xfrm rot="-5400000">
            <a:off x="1114017" y="8671463"/>
            <a:ext cx="955485" cy="218188"/>
            <a:chOff x="0" y="0"/>
            <a:chExt cx="1273980" cy="290918"/>
          </a:xfrm>
        </p:grpSpPr>
        <p:grpSp>
          <p:nvGrpSpPr>
            <p:cNvPr id="10" name="Group 10"/>
            <p:cNvGrpSpPr>
              <a:grpSpLocks noChangeAspect="1"/>
            </p:cNvGrpSpPr>
            <p:nvPr/>
          </p:nvGrpSpPr>
          <p:grpSpPr>
            <a:xfrm>
              <a:off x="983062" y="0"/>
              <a:ext cx="290918" cy="290918"/>
              <a:chOff x="0" y="0"/>
              <a:chExt cx="1708150" cy="170815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1708150" cy="1708150"/>
              </a:xfrm>
              <a:custGeom>
                <a:avLst/>
                <a:gdLst/>
                <a:ahLst/>
                <a:cxnLst/>
                <a:rect l="l" t="t" r="r" b="b"/>
                <a:pathLst>
                  <a:path w="1708150" h="1708150">
                    <a:moveTo>
                      <a:pt x="853440" y="1708150"/>
                    </a:moveTo>
                    <a:cubicBezTo>
                      <a:pt x="383540" y="1708150"/>
                      <a:pt x="0" y="1324610"/>
                      <a:pt x="0" y="853440"/>
                    </a:cubicBezTo>
                    <a:cubicBezTo>
                      <a:pt x="0" y="383540"/>
                      <a:pt x="383540" y="0"/>
                      <a:pt x="853440" y="0"/>
                    </a:cubicBezTo>
                    <a:cubicBezTo>
                      <a:pt x="1324610" y="0"/>
                      <a:pt x="1706880" y="383540"/>
                      <a:pt x="1706880" y="853440"/>
                    </a:cubicBezTo>
                    <a:cubicBezTo>
                      <a:pt x="1708150" y="1324610"/>
                      <a:pt x="1324610" y="1708150"/>
                      <a:pt x="853440" y="1708150"/>
                    </a:cubicBezTo>
                    <a:close/>
                    <a:moveTo>
                      <a:pt x="853440" y="469900"/>
                    </a:moveTo>
                    <a:cubicBezTo>
                      <a:pt x="642620" y="469900"/>
                      <a:pt x="469900" y="642620"/>
                      <a:pt x="469900" y="853440"/>
                    </a:cubicBezTo>
                    <a:cubicBezTo>
                      <a:pt x="469900" y="1064260"/>
                      <a:pt x="642620" y="1236980"/>
                      <a:pt x="853440" y="1236980"/>
                    </a:cubicBezTo>
                    <a:cubicBezTo>
                      <a:pt x="1064260" y="1236980"/>
                      <a:pt x="1236980" y="1064260"/>
                      <a:pt x="1236980" y="853440"/>
                    </a:cubicBezTo>
                    <a:cubicBezTo>
                      <a:pt x="1236980" y="642620"/>
                      <a:pt x="1065530" y="469900"/>
                      <a:pt x="853440" y="469900"/>
                    </a:cubicBezTo>
                    <a:close/>
                  </a:path>
                </a:pathLst>
              </a:custGeom>
              <a:solidFill>
                <a:srgbClr val="1A1B18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2" name="Group 12"/>
            <p:cNvGrpSpPr>
              <a:grpSpLocks noChangeAspect="1"/>
            </p:cNvGrpSpPr>
            <p:nvPr/>
          </p:nvGrpSpPr>
          <p:grpSpPr>
            <a:xfrm>
              <a:off x="0" y="0"/>
              <a:ext cx="290918" cy="290918"/>
              <a:chOff x="0" y="0"/>
              <a:chExt cx="1708150" cy="170815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1708150" cy="1708150"/>
              </a:xfrm>
              <a:custGeom>
                <a:avLst/>
                <a:gdLst/>
                <a:ahLst/>
                <a:cxnLst/>
                <a:rect l="l" t="t" r="r" b="b"/>
                <a:pathLst>
                  <a:path w="1708150" h="1708150">
                    <a:moveTo>
                      <a:pt x="853440" y="1708150"/>
                    </a:moveTo>
                    <a:cubicBezTo>
                      <a:pt x="383540" y="1708150"/>
                      <a:pt x="0" y="1324610"/>
                      <a:pt x="0" y="853440"/>
                    </a:cubicBezTo>
                    <a:cubicBezTo>
                      <a:pt x="0" y="383540"/>
                      <a:pt x="383540" y="0"/>
                      <a:pt x="853440" y="0"/>
                    </a:cubicBezTo>
                    <a:cubicBezTo>
                      <a:pt x="1324610" y="0"/>
                      <a:pt x="1706880" y="383540"/>
                      <a:pt x="1706880" y="853440"/>
                    </a:cubicBezTo>
                    <a:cubicBezTo>
                      <a:pt x="1708150" y="1324610"/>
                      <a:pt x="1324610" y="1708150"/>
                      <a:pt x="853440" y="1708150"/>
                    </a:cubicBezTo>
                    <a:close/>
                    <a:moveTo>
                      <a:pt x="853440" y="469900"/>
                    </a:moveTo>
                    <a:cubicBezTo>
                      <a:pt x="642620" y="469900"/>
                      <a:pt x="469900" y="642620"/>
                      <a:pt x="469900" y="853440"/>
                    </a:cubicBezTo>
                    <a:cubicBezTo>
                      <a:pt x="469900" y="1064260"/>
                      <a:pt x="642620" y="1236980"/>
                      <a:pt x="853440" y="1236980"/>
                    </a:cubicBezTo>
                    <a:cubicBezTo>
                      <a:pt x="1064260" y="1236980"/>
                      <a:pt x="1236980" y="1064260"/>
                      <a:pt x="1236980" y="853440"/>
                    </a:cubicBezTo>
                    <a:cubicBezTo>
                      <a:pt x="1236980" y="642620"/>
                      <a:pt x="1065530" y="469900"/>
                      <a:pt x="853440" y="469900"/>
                    </a:cubicBezTo>
                    <a:close/>
                  </a:path>
                </a:pathLst>
              </a:custGeom>
              <a:solidFill>
                <a:srgbClr val="1A1B18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493118" y="1587"/>
              <a:ext cx="287744" cy="287744"/>
              <a:chOff x="0" y="0"/>
              <a:chExt cx="6350000" cy="635000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CE1126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172423" y="2224541"/>
            <a:ext cx="13973919" cy="26797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450"/>
              </a:lnSpc>
            </a:pPr>
            <a:r>
              <a:rPr lang="en-US" sz="9500" b="1">
                <a:solidFill>
                  <a:srgbClr val="1A1B18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Declining Reimbursement Rates &amp; Financial Instability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028700" y="1028700"/>
            <a:ext cx="907930" cy="907930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E112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 b="1">
                  <a:solidFill>
                    <a:srgbClr val="FAFAFA"/>
                  </a:solidFill>
                  <a:latin typeface="Cormorant Garamond Bold"/>
                  <a:ea typeface="Cormorant Garamond Bold"/>
                  <a:cs typeface="Cormorant Garamond Bold"/>
                  <a:sym typeface="Cormorant Garamond Bold"/>
                </a:rPr>
                <a:t>III</a:t>
              </a:r>
            </a:p>
          </p:txBody>
        </p:sp>
      </p:grpSp>
      <p:sp>
        <p:nvSpPr>
          <p:cNvPr id="6" name="AutoShape 6"/>
          <p:cNvSpPr/>
          <p:nvPr/>
        </p:nvSpPr>
        <p:spPr>
          <a:xfrm rot="5400000">
            <a:off x="-1948833" y="5129213"/>
            <a:ext cx="8229600" cy="0"/>
          </a:xfrm>
          <a:prstGeom prst="line">
            <a:avLst/>
          </a:prstGeom>
          <a:ln w="28575" cap="flat">
            <a:solidFill>
              <a:srgbClr val="CE112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3172423" y="5273959"/>
            <a:ext cx="12761206" cy="2380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 b="1">
                <a:solidFill>
                  <a:srgbClr val="1A1B18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• Reduced Medicare/Medicaid reimbursements are undermining care delivery &amp; hospital budgets, part of broader financial instability in healthcare.</a:t>
            </a:r>
          </a:p>
          <a:p>
            <a:pPr algn="l">
              <a:lnSpc>
                <a:spcPts val="4759"/>
              </a:lnSpc>
              <a:spcBef>
                <a:spcPct val="0"/>
              </a:spcBef>
            </a:pPr>
            <a:endParaRPr lang="en-US" sz="3399" b="1">
              <a:solidFill>
                <a:srgbClr val="1A1B18"/>
              </a:solidFill>
              <a:latin typeface="Cormorant Garamond Bold"/>
              <a:ea typeface="Cormorant Garamond Bold"/>
              <a:cs typeface="Cormorant Garamond Bold"/>
              <a:sym typeface="Cormorant Garamond Bold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12969160" y="8862593"/>
            <a:ext cx="4290140" cy="791415"/>
          </a:xfrm>
          <a:custGeom>
            <a:avLst/>
            <a:gdLst/>
            <a:ahLst/>
            <a:cxnLst/>
            <a:rect l="l" t="t" r="r" b="b"/>
            <a:pathLst>
              <a:path w="4290140" h="791415">
                <a:moveTo>
                  <a:pt x="0" y="0"/>
                </a:moveTo>
                <a:lnTo>
                  <a:pt x="4290140" y="0"/>
                </a:lnTo>
                <a:lnTo>
                  <a:pt x="4290140" y="791414"/>
                </a:lnTo>
                <a:lnTo>
                  <a:pt x="0" y="7914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9" name="Group 9"/>
          <p:cNvGrpSpPr/>
          <p:nvPr/>
        </p:nvGrpSpPr>
        <p:grpSpPr>
          <a:xfrm rot="-5400000">
            <a:off x="1004923" y="8671463"/>
            <a:ext cx="955485" cy="218188"/>
            <a:chOff x="0" y="0"/>
            <a:chExt cx="1273980" cy="290918"/>
          </a:xfrm>
        </p:grpSpPr>
        <p:grpSp>
          <p:nvGrpSpPr>
            <p:cNvPr id="10" name="Group 10"/>
            <p:cNvGrpSpPr>
              <a:grpSpLocks noChangeAspect="1"/>
            </p:cNvGrpSpPr>
            <p:nvPr/>
          </p:nvGrpSpPr>
          <p:grpSpPr>
            <a:xfrm>
              <a:off x="983062" y="0"/>
              <a:ext cx="290918" cy="290918"/>
              <a:chOff x="0" y="0"/>
              <a:chExt cx="1708150" cy="170815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1708150" cy="1708150"/>
              </a:xfrm>
              <a:custGeom>
                <a:avLst/>
                <a:gdLst/>
                <a:ahLst/>
                <a:cxnLst/>
                <a:rect l="l" t="t" r="r" b="b"/>
                <a:pathLst>
                  <a:path w="1708150" h="1708150">
                    <a:moveTo>
                      <a:pt x="853440" y="1708150"/>
                    </a:moveTo>
                    <a:cubicBezTo>
                      <a:pt x="383540" y="1708150"/>
                      <a:pt x="0" y="1324610"/>
                      <a:pt x="0" y="853440"/>
                    </a:cubicBezTo>
                    <a:cubicBezTo>
                      <a:pt x="0" y="383540"/>
                      <a:pt x="383540" y="0"/>
                      <a:pt x="853440" y="0"/>
                    </a:cubicBezTo>
                    <a:cubicBezTo>
                      <a:pt x="1324610" y="0"/>
                      <a:pt x="1706880" y="383540"/>
                      <a:pt x="1706880" y="853440"/>
                    </a:cubicBezTo>
                    <a:cubicBezTo>
                      <a:pt x="1708150" y="1324610"/>
                      <a:pt x="1324610" y="1708150"/>
                      <a:pt x="853440" y="1708150"/>
                    </a:cubicBezTo>
                    <a:close/>
                    <a:moveTo>
                      <a:pt x="853440" y="469900"/>
                    </a:moveTo>
                    <a:cubicBezTo>
                      <a:pt x="642620" y="469900"/>
                      <a:pt x="469900" y="642620"/>
                      <a:pt x="469900" y="853440"/>
                    </a:cubicBezTo>
                    <a:cubicBezTo>
                      <a:pt x="469900" y="1064260"/>
                      <a:pt x="642620" y="1236980"/>
                      <a:pt x="853440" y="1236980"/>
                    </a:cubicBezTo>
                    <a:cubicBezTo>
                      <a:pt x="1064260" y="1236980"/>
                      <a:pt x="1236980" y="1064260"/>
                      <a:pt x="1236980" y="853440"/>
                    </a:cubicBezTo>
                    <a:cubicBezTo>
                      <a:pt x="1236980" y="642620"/>
                      <a:pt x="1065530" y="469900"/>
                      <a:pt x="853440" y="469900"/>
                    </a:cubicBezTo>
                    <a:close/>
                  </a:path>
                </a:pathLst>
              </a:custGeom>
              <a:solidFill>
                <a:srgbClr val="1A1B18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2" name="Group 12"/>
            <p:cNvGrpSpPr>
              <a:grpSpLocks noChangeAspect="1"/>
            </p:cNvGrpSpPr>
            <p:nvPr/>
          </p:nvGrpSpPr>
          <p:grpSpPr>
            <a:xfrm>
              <a:off x="489944" y="0"/>
              <a:ext cx="290918" cy="290918"/>
              <a:chOff x="0" y="0"/>
              <a:chExt cx="1708150" cy="170815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1708150" cy="1708150"/>
              </a:xfrm>
              <a:custGeom>
                <a:avLst/>
                <a:gdLst/>
                <a:ahLst/>
                <a:cxnLst/>
                <a:rect l="l" t="t" r="r" b="b"/>
                <a:pathLst>
                  <a:path w="1708150" h="1708150">
                    <a:moveTo>
                      <a:pt x="853440" y="1708150"/>
                    </a:moveTo>
                    <a:cubicBezTo>
                      <a:pt x="383540" y="1708150"/>
                      <a:pt x="0" y="1324610"/>
                      <a:pt x="0" y="853440"/>
                    </a:cubicBezTo>
                    <a:cubicBezTo>
                      <a:pt x="0" y="383540"/>
                      <a:pt x="383540" y="0"/>
                      <a:pt x="853440" y="0"/>
                    </a:cubicBezTo>
                    <a:cubicBezTo>
                      <a:pt x="1324610" y="0"/>
                      <a:pt x="1706880" y="383540"/>
                      <a:pt x="1706880" y="853440"/>
                    </a:cubicBezTo>
                    <a:cubicBezTo>
                      <a:pt x="1708150" y="1324610"/>
                      <a:pt x="1324610" y="1708150"/>
                      <a:pt x="853440" y="1708150"/>
                    </a:cubicBezTo>
                    <a:close/>
                    <a:moveTo>
                      <a:pt x="853440" y="469900"/>
                    </a:moveTo>
                    <a:cubicBezTo>
                      <a:pt x="642620" y="469900"/>
                      <a:pt x="469900" y="642620"/>
                      <a:pt x="469900" y="853440"/>
                    </a:cubicBezTo>
                    <a:cubicBezTo>
                      <a:pt x="469900" y="1064260"/>
                      <a:pt x="642620" y="1236980"/>
                      <a:pt x="853440" y="1236980"/>
                    </a:cubicBezTo>
                    <a:cubicBezTo>
                      <a:pt x="1064260" y="1236980"/>
                      <a:pt x="1236980" y="1064260"/>
                      <a:pt x="1236980" y="853440"/>
                    </a:cubicBezTo>
                    <a:cubicBezTo>
                      <a:pt x="1236980" y="642620"/>
                      <a:pt x="1065530" y="469900"/>
                      <a:pt x="853440" y="469900"/>
                    </a:cubicBezTo>
                    <a:close/>
                  </a:path>
                </a:pathLst>
              </a:custGeom>
              <a:solidFill>
                <a:srgbClr val="1A1B18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0" y="1587"/>
              <a:ext cx="287744" cy="287744"/>
              <a:chOff x="0" y="0"/>
              <a:chExt cx="6350000" cy="635000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CE1126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172423" y="2224541"/>
            <a:ext cx="11123475" cy="13573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450"/>
              </a:lnSpc>
            </a:pPr>
            <a:r>
              <a:rPr lang="en-US" sz="9500" b="1">
                <a:solidFill>
                  <a:srgbClr val="1A1B18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Threats to DEI Efforts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028700" y="1028700"/>
            <a:ext cx="907930" cy="907930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E112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 b="1">
                  <a:solidFill>
                    <a:srgbClr val="FAFAFA"/>
                  </a:solidFill>
                  <a:latin typeface="Cormorant Garamond Bold"/>
                  <a:ea typeface="Cormorant Garamond Bold"/>
                  <a:cs typeface="Cormorant Garamond Bold"/>
                  <a:sym typeface="Cormorant Garamond Bold"/>
                </a:rPr>
                <a:t>IV</a:t>
              </a:r>
            </a:p>
          </p:txBody>
        </p:sp>
      </p:grpSp>
      <p:sp>
        <p:nvSpPr>
          <p:cNvPr id="6" name="AutoShape 6"/>
          <p:cNvSpPr/>
          <p:nvPr/>
        </p:nvSpPr>
        <p:spPr>
          <a:xfrm rot="5400000">
            <a:off x="-1948833" y="5129213"/>
            <a:ext cx="8229600" cy="0"/>
          </a:xfrm>
          <a:prstGeom prst="line">
            <a:avLst/>
          </a:prstGeom>
          <a:ln w="28575" cap="flat">
            <a:solidFill>
              <a:srgbClr val="CE112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3172423" y="4219892"/>
            <a:ext cx="12761206" cy="1780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 b="1">
                <a:solidFill>
                  <a:srgbClr val="1A1B18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• Political shifts are rolling back DEI initiatives, affecting workplace culture, student safety, &amp; public trust nationally.</a:t>
            </a:r>
          </a:p>
          <a:p>
            <a:pPr algn="l">
              <a:lnSpc>
                <a:spcPts val="4759"/>
              </a:lnSpc>
              <a:spcBef>
                <a:spcPct val="0"/>
              </a:spcBef>
            </a:pPr>
            <a:endParaRPr lang="en-US" sz="3399" b="1">
              <a:solidFill>
                <a:srgbClr val="1A1B18"/>
              </a:solidFill>
              <a:latin typeface="Cormorant Garamond Bold"/>
              <a:ea typeface="Cormorant Garamond Bold"/>
              <a:cs typeface="Cormorant Garamond Bold"/>
              <a:sym typeface="Cormorant Garamond Bold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12969160" y="8862593"/>
            <a:ext cx="4290140" cy="791415"/>
          </a:xfrm>
          <a:custGeom>
            <a:avLst/>
            <a:gdLst/>
            <a:ahLst/>
            <a:cxnLst/>
            <a:rect l="l" t="t" r="r" b="b"/>
            <a:pathLst>
              <a:path w="4290140" h="791415">
                <a:moveTo>
                  <a:pt x="0" y="0"/>
                </a:moveTo>
                <a:lnTo>
                  <a:pt x="4290140" y="0"/>
                </a:lnTo>
                <a:lnTo>
                  <a:pt x="4290140" y="791414"/>
                </a:lnTo>
                <a:lnTo>
                  <a:pt x="0" y="7914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9" name="Group 9"/>
          <p:cNvGrpSpPr/>
          <p:nvPr/>
        </p:nvGrpSpPr>
        <p:grpSpPr>
          <a:xfrm rot="5400000">
            <a:off x="1004923" y="8671463"/>
            <a:ext cx="955485" cy="218188"/>
            <a:chOff x="0" y="0"/>
            <a:chExt cx="1273980" cy="290918"/>
          </a:xfrm>
        </p:grpSpPr>
        <p:grpSp>
          <p:nvGrpSpPr>
            <p:cNvPr id="10" name="Group 10"/>
            <p:cNvGrpSpPr>
              <a:grpSpLocks noChangeAspect="1"/>
            </p:cNvGrpSpPr>
            <p:nvPr/>
          </p:nvGrpSpPr>
          <p:grpSpPr>
            <a:xfrm>
              <a:off x="983062" y="0"/>
              <a:ext cx="290918" cy="290918"/>
              <a:chOff x="0" y="0"/>
              <a:chExt cx="1708150" cy="170815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1708150" cy="1708150"/>
              </a:xfrm>
              <a:custGeom>
                <a:avLst/>
                <a:gdLst/>
                <a:ahLst/>
                <a:cxnLst/>
                <a:rect l="l" t="t" r="r" b="b"/>
                <a:pathLst>
                  <a:path w="1708150" h="1708150">
                    <a:moveTo>
                      <a:pt x="853440" y="1708150"/>
                    </a:moveTo>
                    <a:cubicBezTo>
                      <a:pt x="383540" y="1708150"/>
                      <a:pt x="0" y="1324610"/>
                      <a:pt x="0" y="853440"/>
                    </a:cubicBezTo>
                    <a:cubicBezTo>
                      <a:pt x="0" y="383540"/>
                      <a:pt x="383540" y="0"/>
                      <a:pt x="853440" y="0"/>
                    </a:cubicBezTo>
                    <a:cubicBezTo>
                      <a:pt x="1324610" y="0"/>
                      <a:pt x="1706880" y="383540"/>
                      <a:pt x="1706880" y="853440"/>
                    </a:cubicBezTo>
                    <a:cubicBezTo>
                      <a:pt x="1708150" y="1324610"/>
                      <a:pt x="1324610" y="1708150"/>
                      <a:pt x="853440" y="1708150"/>
                    </a:cubicBezTo>
                    <a:close/>
                    <a:moveTo>
                      <a:pt x="853440" y="469900"/>
                    </a:moveTo>
                    <a:cubicBezTo>
                      <a:pt x="642620" y="469900"/>
                      <a:pt x="469900" y="642620"/>
                      <a:pt x="469900" y="853440"/>
                    </a:cubicBezTo>
                    <a:cubicBezTo>
                      <a:pt x="469900" y="1064260"/>
                      <a:pt x="642620" y="1236980"/>
                      <a:pt x="853440" y="1236980"/>
                    </a:cubicBezTo>
                    <a:cubicBezTo>
                      <a:pt x="1064260" y="1236980"/>
                      <a:pt x="1236980" y="1064260"/>
                      <a:pt x="1236980" y="853440"/>
                    </a:cubicBezTo>
                    <a:cubicBezTo>
                      <a:pt x="1236980" y="642620"/>
                      <a:pt x="1065530" y="469900"/>
                      <a:pt x="853440" y="469900"/>
                    </a:cubicBezTo>
                    <a:close/>
                  </a:path>
                </a:pathLst>
              </a:custGeom>
              <a:solidFill>
                <a:srgbClr val="1A1B18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2" name="Group 12"/>
            <p:cNvGrpSpPr>
              <a:grpSpLocks noChangeAspect="1"/>
            </p:cNvGrpSpPr>
            <p:nvPr/>
          </p:nvGrpSpPr>
          <p:grpSpPr>
            <a:xfrm>
              <a:off x="489944" y="0"/>
              <a:ext cx="290918" cy="290918"/>
              <a:chOff x="0" y="0"/>
              <a:chExt cx="1708150" cy="170815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1708150" cy="1708150"/>
              </a:xfrm>
              <a:custGeom>
                <a:avLst/>
                <a:gdLst/>
                <a:ahLst/>
                <a:cxnLst/>
                <a:rect l="l" t="t" r="r" b="b"/>
                <a:pathLst>
                  <a:path w="1708150" h="1708150">
                    <a:moveTo>
                      <a:pt x="853440" y="1708150"/>
                    </a:moveTo>
                    <a:cubicBezTo>
                      <a:pt x="383540" y="1708150"/>
                      <a:pt x="0" y="1324610"/>
                      <a:pt x="0" y="853440"/>
                    </a:cubicBezTo>
                    <a:cubicBezTo>
                      <a:pt x="0" y="383540"/>
                      <a:pt x="383540" y="0"/>
                      <a:pt x="853440" y="0"/>
                    </a:cubicBezTo>
                    <a:cubicBezTo>
                      <a:pt x="1324610" y="0"/>
                      <a:pt x="1706880" y="383540"/>
                      <a:pt x="1706880" y="853440"/>
                    </a:cubicBezTo>
                    <a:cubicBezTo>
                      <a:pt x="1708150" y="1324610"/>
                      <a:pt x="1324610" y="1708150"/>
                      <a:pt x="853440" y="1708150"/>
                    </a:cubicBezTo>
                    <a:close/>
                    <a:moveTo>
                      <a:pt x="853440" y="469900"/>
                    </a:moveTo>
                    <a:cubicBezTo>
                      <a:pt x="642620" y="469900"/>
                      <a:pt x="469900" y="642620"/>
                      <a:pt x="469900" y="853440"/>
                    </a:cubicBezTo>
                    <a:cubicBezTo>
                      <a:pt x="469900" y="1064260"/>
                      <a:pt x="642620" y="1236980"/>
                      <a:pt x="853440" y="1236980"/>
                    </a:cubicBezTo>
                    <a:cubicBezTo>
                      <a:pt x="1064260" y="1236980"/>
                      <a:pt x="1236980" y="1064260"/>
                      <a:pt x="1236980" y="853440"/>
                    </a:cubicBezTo>
                    <a:cubicBezTo>
                      <a:pt x="1236980" y="642620"/>
                      <a:pt x="1065530" y="469900"/>
                      <a:pt x="853440" y="469900"/>
                    </a:cubicBezTo>
                    <a:close/>
                  </a:path>
                </a:pathLst>
              </a:custGeom>
              <a:solidFill>
                <a:srgbClr val="1A1B18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0" y="1587"/>
              <a:ext cx="287744" cy="287744"/>
              <a:chOff x="0" y="0"/>
              <a:chExt cx="6350000" cy="635000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CE1126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172423" y="2022355"/>
            <a:ext cx="14086877" cy="40021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450"/>
              </a:lnSpc>
            </a:pPr>
            <a:r>
              <a:rPr lang="en-US" sz="9500" b="1">
                <a:solidFill>
                  <a:srgbClr val="1A1B18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Mental Health &amp; Psychological Safety Concerns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028700" y="1028700"/>
            <a:ext cx="907930" cy="907930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E112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 b="1">
                  <a:solidFill>
                    <a:srgbClr val="FAFAFA"/>
                  </a:solidFill>
                  <a:latin typeface="Cormorant Garamond Bold"/>
                  <a:ea typeface="Cormorant Garamond Bold"/>
                  <a:cs typeface="Cormorant Garamond Bold"/>
                  <a:sym typeface="Cormorant Garamond Bold"/>
                </a:rPr>
                <a:t>V</a:t>
              </a:r>
            </a:p>
          </p:txBody>
        </p:sp>
      </p:grpSp>
      <p:sp>
        <p:nvSpPr>
          <p:cNvPr id="6" name="AutoShape 6"/>
          <p:cNvSpPr/>
          <p:nvPr/>
        </p:nvSpPr>
        <p:spPr>
          <a:xfrm rot="5400000">
            <a:off x="-1948833" y="5129213"/>
            <a:ext cx="8229600" cy="0"/>
          </a:xfrm>
          <a:prstGeom prst="line">
            <a:avLst/>
          </a:prstGeom>
          <a:ln w="28575" cap="flat">
            <a:solidFill>
              <a:srgbClr val="CE112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3172423" y="6307286"/>
            <a:ext cx="11439302" cy="1780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 b="1">
                <a:solidFill>
                  <a:srgbClr val="1A1B18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• Anxiety &amp; fear are growing among minority groups &amp; healthcare workers, reflecting a broader mental health crisis.</a:t>
            </a:r>
          </a:p>
          <a:p>
            <a:pPr algn="l">
              <a:lnSpc>
                <a:spcPts val="4759"/>
              </a:lnSpc>
              <a:spcBef>
                <a:spcPct val="0"/>
              </a:spcBef>
            </a:pPr>
            <a:endParaRPr lang="en-US" sz="3399" b="1">
              <a:solidFill>
                <a:srgbClr val="1A1B18"/>
              </a:solidFill>
              <a:latin typeface="Cormorant Garamond Bold"/>
              <a:ea typeface="Cormorant Garamond Bold"/>
              <a:cs typeface="Cormorant Garamond Bold"/>
              <a:sym typeface="Cormorant Garamond Bold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12969160" y="8862593"/>
            <a:ext cx="4290140" cy="791415"/>
          </a:xfrm>
          <a:custGeom>
            <a:avLst/>
            <a:gdLst/>
            <a:ahLst/>
            <a:cxnLst/>
            <a:rect l="l" t="t" r="r" b="b"/>
            <a:pathLst>
              <a:path w="4290140" h="791415">
                <a:moveTo>
                  <a:pt x="0" y="0"/>
                </a:moveTo>
                <a:lnTo>
                  <a:pt x="4290140" y="0"/>
                </a:lnTo>
                <a:lnTo>
                  <a:pt x="4290140" y="791414"/>
                </a:lnTo>
                <a:lnTo>
                  <a:pt x="0" y="7914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9" name="Group 9"/>
          <p:cNvGrpSpPr/>
          <p:nvPr/>
        </p:nvGrpSpPr>
        <p:grpSpPr>
          <a:xfrm rot="-5400000">
            <a:off x="1004923" y="8671463"/>
            <a:ext cx="955485" cy="218188"/>
            <a:chOff x="0" y="0"/>
            <a:chExt cx="1273980" cy="290918"/>
          </a:xfrm>
        </p:grpSpPr>
        <p:grpSp>
          <p:nvGrpSpPr>
            <p:cNvPr id="10" name="Group 10"/>
            <p:cNvGrpSpPr>
              <a:grpSpLocks noChangeAspect="1"/>
            </p:cNvGrpSpPr>
            <p:nvPr/>
          </p:nvGrpSpPr>
          <p:grpSpPr>
            <a:xfrm>
              <a:off x="983062" y="0"/>
              <a:ext cx="290918" cy="290918"/>
              <a:chOff x="0" y="0"/>
              <a:chExt cx="1708150" cy="170815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1708150" cy="1708150"/>
              </a:xfrm>
              <a:custGeom>
                <a:avLst/>
                <a:gdLst/>
                <a:ahLst/>
                <a:cxnLst/>
                <a:rect l="l" t="t" r="r" b="b"/>
                <a:pathLst>
                  <a:path w="1708150" h="1708150">
                    <a:moveTo>
                      <a:pt x="853440" y="1708150"/>
                    </a:moveTo>
                    <a:cubicBezTo>
                      <a:pt x="383540" y="1708150"/>
                      <a:pt x="0" y="1324610"/>
                      <a:pt x="0" y="853440"/>
                    </a:cubicBezTo>
                    <a:cubicBezTo>
                      <a:pt x="0" y="383540"/>
                      <a:pt x="383540" y="0"/>
                      <a:pt x="853440" y="0"/>
                    </a:cubicBezTo>
                    <a:cubicBezTo>
                      <a:pt x="1324610" y="0"/>
                      <a:pt x="1706880" y="383540"/>
                      <a:pt x="1706880" y="853440"/>
                    </a:cubicBezTo>
                    <a:cubicBezTo>
                      <a:pt x="1708150" y="1324610"/>
                      <a:pt x="1324610" y="1708150"/>
                      <a:pt x="853440" y="1708150"/>
                    </a:cubicBezTo>
                    <a:close/>
                    <a:moveTo>
                      <a:pt x="853440" y="469900"/>
                    </a:moveTo>
                    <a:cubicBezTo>
                      <a:pt x="642620" y="469900"/>
                      <a:pt x="469900" y="642620"/>
                      <a:pt x="469900" y="853440"/>
                    </a:cubicBezTo>
                    <a:cubicBezTo>
                      <a:pt x="469900" y="1064260"/>
                      <a:pt x="642620" y="1236980"/>
                      <a:pt x="853440" y="1236980"/>
                    </a:cubicBezTo>
                    <a:cubicBezTo>
                      <a:pt x="1064260" y="1236980"/>
                      <a:pt x="1236980" y="1064260"/>
                      <a:pt x="1236980" y="853440"/>
                    </a:cubicBezTo>
                    <a:cubicBezTo>
                      <a:pt x="1236980" y="642620"/>
                      <a:pt x="1065530" y="469900"/>
                      <a:pt x="853440" y="469900"/>
                    </a:cubicBezTo>
                    <a:close/>
                  </a:path>
                </a:pathLst>
              </a:custGeom>
              <a:solidFill>
                <a:srgbClr val="1A1B18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2" name="Group 12"/>
            <p:cNvGrpSpPr>
              <a:grpSpLocks noChangeAspect="1"/>
            </p:cNvGrpSpPr>
            <p:nvPr/>
          </p:nvGrpSpPr>
          <p:grpSpPr>
            <a:xfrm>
              <a:off x="0" y="0"/>
              <a:ext cx="290918" cy="290918"/>
              <a:chOff x="0" y="0"/>
              <a:chExt cx="1708150" cy="170815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1708150" cy="1708150"/>
              </a:xfrm>
              <a:custGeom>
                <a:avLst/>
                <a:gdLst/>
                <a:ahLst/>
                <a:cxnLst/>
                <a:rect l="l" t="t" r="r" b="b"/>
                <a:pathLst>
                  <a:path w="1708150" h="1708150">
                    <a:moveTo>
                      <a:pt x="853440" y="1708150"/>
                    </a:moveTo>
                    <a:cubicBezTo>
                      <a:pt x="383540" y="1708150"/>
                      <a:pt x="0" y="1324610"/>
                      <a:pt x="0" y="853440"/>
                    </a:cubicBezTo>
                    <a:cubicBezTo>
                      <a:pt x="0" y="383540"/>
                      <a:pt x="383540" y="0"/>
                      <a:pt x="853440" y="0"/>
                    </a:cubicBezTo>
                    <a:cubicBezTo>
                      <a:pt x="1324610" y="0"/>
                      <a:pt x="1706880" y="383540"/>
                      <a:pt x="1706880" y="853440"/>
                    </a:cubicBezTo>
                    <a:cubicBezTo>
                      <a:pt x="1708150" y="1324610"/>
                      <a:pt x="1324610" y="1708150"/>
                      <a:pt x="853440" y="1708150"/>
                    </a:cubicBezTo>
                    <a:close/>
                    <a:moveTo>
                      <a:pt x="853440" y="469900"/>
                    </a:moveTo>
                    <a:cubicBezTo>
                      <a:pt x="642620" y="469900"/>
                      <a:pt x="469900" y="642620"/>
                      <a:pt x="469900" y="853440"/>
                    </a:cubicBezTo>
                    <a:cubicBezTo>
                      <a:pt x="469900" y="1064260"/>
                      <a:pt x="642620" y="1236980"/>
                      <a:pt x="853440" y="1236980"/>
                    </a:cubicBezTo>
                    <a:cubicBezTo>
                      <a:pt x="1064260" y="1236980"/>
                      <a:pt x="1236980" y="1064260"/>
                      <a:pt x="1236980" y="853440"/>
                    </a:cubicBezTo>
                    <a:cubicBezTo>
                      <a:pt x="1236980" y="642620"/>
                      <a:pt x="1065530" y="469900"/>
                      <a:pt x="853440" y="469900"/>
                    </a:cubicBezTo>
                    <a:close/>
                  </a:path>
                </a:pathLst>
              </a:custGeom>
              <a:solidFill>
                <a:srgbClr val="1A1B18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493118" y="1587"/>
              <a:ext cx="287744" cy="287744"/>
              <a:chOff x="0" y="0"/>
              <a:chExt cx="6350000" cy="635000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CE1126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172423" y="2224541"/>
            <a:ext cx="14656729" cy="26797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450"/>
              </a:lnSpc>
            </a:pPr>
            <a:r>
              <a:rPr lang="en-US" sz="9500" b="1">
                <a:solidFill>
                  <a:srgbClr val="1A1B18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Increased Administrative Burden &amp; Inefficiency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028700" y="1028700"/>
            <a:ext cx="907930" cy="907930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E112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 b="1">
                  <a:solidFill>
                    <a:srgbClr val="FAFAFA"/>
                  </a:solidFill>
                  <a:latin typeface="Cormorant Garamond Bold"/>
                  <a:ea typeface="Cormorant Garamond Bold"/>
                  <a:cs typeface="Cormorant Garamond Bold"/>
                  <a:sym typeface="Cormorant Garamond Bold"/>
                </a:rPr>
                <a:t>VI</a:t>
              </a:r>
            </a:p>
          </p:txBody>
        </p:sp>
      </p:grpSp>
      <p:sp>
        <p:nvSpPr>
          <p:cNvPr id="6" name="AutoShape 6"/>
          <p:cNvSpPr/>
          <p:nvPr/>
        </p:nvSpPr>
        <p:spPr>
          <a:xfrm rot="5400000">
            <a:off x="-1948833" y="5129213"/>
            <a:ext cx="8229600" cy="0"/>
          </a:xfrm>
          <a:prstGeom prst="line">
            <a:avLst/>
          </a:prstGeom>
          <a:ln w="28575" cap="flat">
            <a:solidFill>
              <a:srgbClr val="CE112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3172423" y="5201539"/>
            <a:ext cx="12761206" cy="1780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 b="1">
                <a:solidFill>
                  <a:srgbClr val="1A1B18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• Documentation &amp; compliance demands are distracting clinicians &amp; researchers from their core missions, decreasing job satisfaction.</a:t>
            </a:r>
          </a:p>
          <a:p>
            <a:pPr algn="l">
              <a:lnSpc>
                <a:spcPts val="4759"/>
              </a:lnSpc>
              <a:spcBef>
                <a:spcPct val="0"/>
              </a:spcBef>
            </a:pPr>
            <a:endParaRPr lang="en-US" sz="3399" b="1">
              <a:solidFill>
                <a:srgbClr val="1A1B18"/>
              </a:solidFill>
              <a:latin typeface="Cormorant Garamond Bold"/>
              <a:ea typeface="Cormorant Garamond Bold"/>
              <a:cs typeface="Cormorant Garamond Bold"/>
              <a:sym typeface="Cormorant Garamond Bold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12969160" y="8862593"/>
            <a:ext cx="4290140" cy="791415"/>
          </a:xfrm>
          <a:custGeom>
            <a:avLst/>
            <a:gdLst/>
            <a:ahLst/>
            <a:cxnLst/>
            <a:rect l="l" t="t" r="r" b="b"/>
            <a:pathLst>
              <a:path w="4290140" h="791415">
                <a:moveTo>
                  <a:pt x="0" y="0"/>
                </a:moveTo>
                <a:lnTo>
                  <a:pt x="4290140" y="0"/>
                </a:lnTo>
                <a:lnTo>
                  <a:pt x="4290140" y="791414"/>
                </a:lnTo>
                <a:lnTo>
                  <a:pt x="0" y="7914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9" name="Group 9"/>
          <p:cNvGrpSpPr/>
          <p:nvPr/>
        </p:nvGrpSpPr>
        <p:grpSpPr>
          <a:xfrm rot="-5400000">
            <a:off x="1004923" y="8671463"/>
            <a:ext cx="955485" cy="218188"/>
            <a:chOff x="0" y="0"/>
            <a:chExt cx="1273980" cy="290918"/>
          </a:xfrm>
        </p:grpSpPr>
        <p:grpSp>
          <p:nvGrpSpPr>
            <p:cNvPr id="10" name="Group 10"/>
            <p:cNvGrpSpPr>
              <a:grpSpLocks noChangeAspect="1"/>
            </p:cNvGrpSpPr>
            <p:nvPr/>
          </p:nvGrpSpPr>
          <p:grpSpPr>
            <a:xfrm>
              <a:off x="983062" y="0"/>
              <a:ext cx="290918" cy="290918"/>
              <a:chOff x="0" y="0"/>
              <a:chExt cx="1708150" cy="170815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1708150" cy="1708150"/>
              </a:xfrm>
              <a:custGeom>
                <a:avLst/>
                <a:gdLst/>
                <a:ahLst/>
                <a:cxnLst/>
                <a:rect l="l" t="t" r="r" b="b"/>
                <a:pathLst>
                  <a:path w="1708150" h="1708150">
                    <a:moveTo>
                      <a:pt x="853440" y="1708150"/>
                    </a:moveTo>
                    <a:cubicBezTo>
                      <a:pt x="383540" y="1708150"/>
                      <a:pt x="0" y="1324610"/>
                      <a:pt x="0" y="853440"/>
                    </a:cubicBezTo>
                    <a:cubicBezTo>
                      <a:pt x="0" y="383540"/>
                      <a:pt x="383540" y="0"/>
                      <a:pt x="853440" y="0"/>
                    </a:cubicBezTo>
                    <a:cubicBezTo>
                      <a:pt x="1324610" y="0"/>
                      <a:pt x="1706880" y="383540"/>
                      <a:pt x="1706880" y="853440"/>
                    </a:cubicBezTo>
                    <a:cubicBezTo>
                      <a:pt x="1708150" y="1324610"/>
                      <a:pt x="1324610" y="1708150"/>
                      <a:pt x="853440" y="1708150"/>
                    </a:cubicBezTo>
                    <a:close/>
                    <a:moveTo>
                      <a:pt x="853440" y="469900"/>
                    </a:moveTo>
                    <a:cubicBezTo>
                      <a:pt x="642620" y="469900"/>
                      <a:pt x="469900" y="642620"/>
                      <a:pt x="469900" y="853440"/>
                    </a:cubicBezTo>
                    <a:cubicBezTo>
                      <a:pt x="469900" y="1064260"/>
                      <a:pt x="642620" y="1236980"/>
                      <a:pt x="853440" y="1236980"/>
                    </a:cubicBezTo>
                    <a:cubicBezTo>
                      <a:pt x="1064260" y="1236980"/>
                      <a:pt x="1236980" y="1064260"/>
                      <a:pt x="1236980" y="853440"/>
                    </a:cubicBezTo>
                    <a:cubicBezTo>
                      <a:pt x="1236980" y="642620"/>
                      <a:pt x="1065530" y="469900"/>
                      <a:pt x="853440" y="469900"/>
                    </a:cubicBezTo>
                    <a:close/>
                  </a:path>
                </a:pathLst>
              </a:custGeom>
              <a:solidFill>
                <a:srgbClr val="1A1B18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2" name="Group 12"/>
            <p:cNvGrpSpPr>
              <a:grpSpLocks noChangeAspect="1"/>
            </p:cNvGrpSpPr>
            <p:nvPr/>
          </p:nvGrpSpPr>
          <p:grpSpPr>
            <a:xfrm>
              <a:off x="489944" y="0"/>
              <a:ext cx="290918" cy="290918"/>
              <a:chOff x="0" y="0"/>
              <a:chExt cx="1708150" cy="170815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1708150" cy="1708150"/>
              </a:xfrm>
              <a:custGeom>
                <a:avLst/>
                <a:gdLst/>
                <a:ahLst/>
                <a:cxnLst/>
                <a:rect l="l" t="t" r="r" b="b"/>
                <a:pathLst>
                  <a:path w="1708150" h="1708150">
                    <a:moveTo>
                      <a:pt x="853440" y="1708150"/>
                    </a:moveTo>
                    <a:cubicBezTo>
                      <a:pt x="383540" y="1708150"/>
                      <a:pt x="0" y="1324610"/>
                      <a:pt x="0" y="853440"/>
                    </a:cubicBezTo>
                    <a:cubicBezTo>
                      <a:pt x="0" y="383540"/>
                      <a:pt x="383540" y="0"/>
                      <a:pt x="853440" y="0"/>
                    </a:cubicBezTo>
                    <a:cubicBezTo>
                      <a:pt x="1324610" y="0"/>
                      <a:pt x="1706880" y="383540"/>
                      <a:pt x="1706880" y="853440"/>
                    </a:cubicBezTo>
                    <a:cubicBezTo>
                      <a:pt x="1708150" y="1324610"/>
                      <a:pt x="1324610" y="1708150"/>
                      <a:pt x="853440" y="1708150"/>
                    </a:cubicBezTo>
                    <a:close/>
                    <a:moveTo>
                      <a:pt x="853440" y="469900"/>
                    </a:moveTo>
                    <a:cubicBezTo>
                      <a:pt x="642620" y="469900"/>
                      <a:pt x="469900" y="642620"/>
                      <a:pt x="469900" y="853440"/>
                    </a:cubicBezTo>
                    <a:cubicBezTo>
                      <a:pt x="469900" y="1064260"/>
                      <a:pt x="642620" y="1236980"/>
                      <a:pt x="853440" y="1236980"/>
                    </a:cubicBezTo>
                    <a:cubicBezTo>
                      <a:pt x="1064260" y="1236980"/>
                      <a:pt x="1236980" y="1064260"/>
                      <a:pt x="1236980" y="853440"/>
                    </a:cubicBezTo>
                    <a:cubicBezTo>
                      <a:pt x="1236980" y="642620"/>
                      <a:pt x="1065530" y="469900"/>
                      <a:pt x="853440" y="469900"/>
                    </a:cubicBezTo>
                    <a:close/>
                  </a:path>
                </a:pathLst>
              </a:custGeom>
              <a:solidFill>
                <a:srgbClr val="1A1B18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0" y="1587"/>
              <a:ext cx="287744" cy="287744"/>
              <a:chOff x="0" y="0"/>
              <a:chExt cx="6350000" cy="635000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CE1126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172423" y="1568390"/>
            <a:ext cx="12761206" cy="40021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450"/>
              </a:lnSpc>
            </a:pPr>
            <a:r>
              <a:rPr lang="en-US" sz="9500" b="1">
                <a:solidFill>
                  <a:srgbClr val="1A1B18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Barriers to Rehabilitation Access for Vulnerable Populations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028700" y="1028700"/>
            <a:ext cx="907930" cy="907930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E112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 b="1">
                  <a:solidFill>
                    <a:srgbClr val="FAFAFA"/>
                  </a:solidFill>
                  <a:latin typeface="Cormorant Garamond Bold"/>
                  <a:ea typeface="Cormorant Garamond Bold"/>
                  <a:cs typeface="Cormorant Garamond Bold"/>
                  <a:sym typeface="Cormorant Garamond Bold"/>
                </a:rPr>
                <a:t>VII</a:t>
              </a:r>
            </a:p>
          </p:txBody>
        </p:sp>
      </p:grpSp>
      <p:sp>
        <p:nvSpPr>
          <p:cNvPr id="6" name="AutoShape 6"/>
          <p:cNvSpPr/>
          <p:nvPr/>
        </p:nvSpPr>
        <p:spPr>
          <a:xfrm rot="5400000">
            <a:off x="-1948833" y="5129213"/>
            <a:ext cx="8229600" cy="0"/>
          </a:xfrm>
          <a:prstGeom prst="line">
            <a:avLst/>
          </a:prstGeom>
          <a:ln w="28575" cap="flat">
            <a:solidFill>
              <a:srgbClr val="CE112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3172423" y="6399942"/>
            <a:ext cx="12761206" cy="2380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 b="1">
                <a:solidFill>
                  <a:srgbClr val="1A1B18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• Insurance caps &amp; service cuts are limiting patient access to rehab, worsening existing healthcare inequities.</a:t>
            </a:r>
          </a:p>
          <a:p>
            <a:pPr algn="l">
              <a:lnSpc>
                <a:spcPts val="4759"/>
              </a:lnSpc>
              <a:spcBef>
                <a:spcPct val="0"/>
              </a:spcBef>
            </a:pPr>
            <a:endParaRPr lang="en-US" sz="3399" b="1">
              <a:solidFill>
                <a:srgbClr val="1A1B18"/>
              </a:solidFill>
              <a:latin typeface="Cormorant Garamond Bold"/>
              <a:ea typeface="Cormorant Garamond Bold"/>
              <a:cs typeface="Cormorant Garamond Bold"/>
              <a:sym typeface="Cormorant Garamond Bold"/>
            </a:endParaRPr>
          </a:p>
          <a:p>
            <a:pPr algn="l">
              <a:lnSpc>
                <a:spcPts val="4759"/>
              </a:lnSpc>
              <a:spcBef>
                <a:spcPct val="0"/>
              </a:spcBef>
            </a:pPr>
            <a:endParaRPr lang="en-US" sz="3399" b="1">
              <a:solidFill>
                <a:srgbClr val="1A1B18"/>
              </a:solidFill>
              <a:latin typeface="Cormorant Garamond Bold"/>
              <a:ea typeface="Cormorant Garamond Bold"/>
              <a:cs typeface="Cormorant Garamond Bold"/>
              <a:sym typeface="Cormorant Garamond Bold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12969160" y="8862593"/>
            <a:ext cx="4290140" cy="791415"/>
          </a:xfrm>
          <a:custGeom>
            <a:avLst/>
            <a:gdLst/>
            <a:ahLst/>
            <a:cxnLst/>
            <a:rect l="l" t="t" r="r" b="b"/>
            <a:pathLst>
              <a:path w="4290140" h="791415">
                <a:moveTo>
                  <a:pt x="0" y="0"/>
                </a:moveTo>
                <a:lnTo>
                  <a:pt x="4290140" y="0"/>
                </a:lnTo>
                <a:lnTo>
                  <a:pt x="4290140" y="791414"/>
                </a:lnTo>
                <a:lnTo>
                  <a:pt x="0" y="7914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9" name="Group 9"/>
          <p:cNvGrpSpPr/>
          <p:nvPr/>
        </p:nvGrpSpPr>
        <p:grpSpPr>
          <a:xfrm rot="5400000">
            <a:off x="1004923" y="8671463"/>
            <a:ext cx="955485" cy="218188"/>
            <a:chOff x="0" y="0"/>
            <a:chExt cx="1273980" cy="290918"/>
          </a:xfrm>
        </p:grpSpPr>
        <p:grpSp>
          <p:nvGrpSpPr>
            <p:cNvPr id="10" name="Group 10"/>
            <p:cNvGrpSpPr>
              <a:grpSpLocks noChangeAspect="1"/>
            </p:cNvGrpSpPr>
            <p:nvPr/>
          </p:nvGrpSpPr>
          <p:grpSpPr>
            <a:xfrm>
              <a:off x="983062" y="0"/>
              <a:ext cx="290918" cy="290918"/>
              <a:chOff x="0" y="0"/>
              <a:chExt cx="1708150" cy="170815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1708150" cy="1708150"/>
              </a:xfrm>
              <a:custGeom>
                <a:avLst/>
                <a:gdLst/>
                <a:ahLst/>
                <a:cxnLst/>
                <a:rect l="l" t="t" r="r" b="b"/>
                <a:pathLst>
                  <a:path w="1708150" h="1708150">
                    <a:moveTo>
                      <a:pt x="853440" y="1708150"/>
                    </a:moveTo>
                    <a:cubicBezTo>
                      <a:pt x="383540" y="1708150"/>
                      <a:pt x="0" y="1324610"/>
                      <a:pt x="0" y="853440"/>
                    </a:cubicBezTo>
                    <a:cubicBezTo>
                      <a:pt x="0" y="383540"/>
                      <a:pt x="383540" y="0"/>
                      <a:pt x="853440" y="0"/>
                    </a:cubicBezTo>
                    <a:cubicBezTo>
                      <a:pt x="1324610" y="0"/>
                      <a:pt x="1706880" y="383540"/>
                      <a:pt x="1706880" y="853440"/>
                    </a:cubicBezTo>
                    <a:cubicBezTo>
                      <a:pt x="1708150" y="1324610"/>
                      <a:pt x="1324610" y="1708150"/>
                      <a:pt x="853440" y="1708150"/>
                    </a:cubicBezTo>
                    <a:close/>
                    <a:moveTo>
                      <a:pt x="853440" y="469900"/>
                    </a:moveTo>
                    <a:cubicBezTo>
                      <a:pt x="642620" y="469900"/>
                      <a:pt x="469900" y="642620"/>
                      <a:pt x="469900" y="853440"/>
                    </a:cubicBezTo>
                    <a:cubicBezTo>
                      <a:pt x="469900" y="1064260"/>
                      <a:pt x="642620" y="1236980"/>
                      <a:pt x="853440" y="1236980"/>
                    </a:cubicBezTo>
                    <a:cubicBezTo>
                      <a:pt x="1064260" y="1236980"/>
                      <a:pt x="1236980" y="1064260"/>
                      <a:pt x="1236980" y="853440"/>
                    </a:cubicBezTo>
                    <a:cubicBezTo>
                      <a:pt x="1236980" y="642620"/>
                      <a:pt x="1065530" y="469900"/>
                      <a:pt x="853440" y="469900"/>
                    </a:cubicBezTo>
                    <a:close/>
                  </a:path>
                </a:pathLst>
              </a:custGeom>
              <a:solidFill>
                <a:srgbClr val="1A1B18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2" name="Group 12"/>
            <p:cNvGrpSpPr>
              <a:grpSpLocks noChangeAspect="1"/>
            </p:cNvGrpSpPr>
            <p:nvPr/>
          </p:nvGrpSpPr>
          <p:grpSpPr>
            <a:xfrm>
              <a:off x="489944" y="0"/>
              <a:ext cx="290918" cy="290918"/>
              <a:chOff x="0" y="0"/>
              <a:chExt cx="1708150" cy="170815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1708150" cy="1708150"/>
              </a:xfrm>
              <a:custGeom>
                <a:avLst/>
                <a:gdLst/>
                <a:ahLst/>
                <a:cxnLst/>
                <a:rect l="l" t="t" r="r" b="b"/>
                <a:pathLst>
                  <a:path w="1708150" h="1708150">
                    <a:moveTo>
                      <a:pt x="853440" y="1708150"/>
                    </a:moveTo>
                    <a:cubicBezTo>
                      <a:pt x="383540" y="1708150"/>
                      <a:pt x="0" y="1324610"/>
                      <a:pt x="0" y="853440"/>
                    </a:cubicBezTo>
                    <a:cubicBezTo>
                      <a:pt x="0" y="383540"/>
                      <a:pt x="383540" y="0"/>
                      <a:pt x="853440" y="0"/>
                    </a:cubicBezTo>
                    <a:cubicBezTo>
                      <a:pt x="1324610" y="0"/>
                      <a:pt x="1706880" y="383540"/>
                      <a:pt x="1706880" y="853440"/>
                    </a:cubicBezTo>
                    <a:cubicBezTo>
                      <a:pt x="1708150" y="1324610"/>
                      <a:pt x="1324610" y="1708150"/>
                      <a:pt x="853440" y="1708150"/>
                    </a:cubicBezTo>
                    <a:close/>
                    <a:moveTo>
                      <a:pt x="853440" y="469900"/>
                    </a:moveTo>
                    <a:cubicBezTo>
                      <a:pt x="642620" y="469900"/>
                      <a:pt x="469900" y="642620"/>
                      <a:pt x="469900" y="853440"/>
                    </a:cubicBezTo>
                    <a:cubicBezTo>
                      <a:pt x="469900" y="1064260"/>
                      <a:pt x="642620" y="1236980"/>
                      <a:pt x="853440" y="1236980"/>
                    </a:cubicBezTo>
                    <a:cubicBezTo>
                      <a:pt x="1064260" y="1236980"/>
                      <a:pt x="1236980" y="1064260"/>
                      <a:pt x="1236980" y="853440"/>
                    </a:cubicBezTo>
                    <a:cubicBezTo>
                      <a:pt x="1236980" y="642620"/>
                      <a:pt x="1065530" y="469900"/>
                      <a:pt x="853440" y="469900"/>
                    </a:cubicBezTo>
                    <a:close/>
                  </a:path>
                </a:pathLst>
              </a:custGeom>
              <a:solidFill>
                <a:srgbClr val="1A1B18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0" y="1587"/>
              <a:ext cx="287744" cy="287744"/>
              <a:chOff x="0" y="0"/>
              <a:chExt cx="6350000" cy="635000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CE1126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929796" y="1141363"/>
            <a:ext cx="14656729" cy="40021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450"/>
              </a:lnSpc>
            </a:pPr>
            <a:r>
              <a:rPr lang="en-US" sz="9500" b="1">
                <a:solidFill>
                  <a:srgbClr val="1A1B18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Pipeline Issues in Rehabilitation Research &amp; Clinical Fields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028700" y="1028700"/>
            <a:ext cx="907930" cy="907930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E1126"/>
            </a:solidFill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2800" b="1">
                  <a:solidFill>
                    <a:srgbClr val="FAFAFA"/>
                  </a:solidFill>
                  <a:latin typeface="Cormorant Garamond Bold"/>
                  <a:ea typeface="Cormorant Garamond Bold"/>
                  <a:cs typeface="Cormorant Garamond Bold"/>
                  <a:sym typeface="Cormorant Garamond Bold"/>
                </a:rPr>
                <a:t>VIII</a:t>
              </a:r>
            </a:p>
          </p:txBody>
        </p:sp>
      </p:grpSp>
      <p:sp>
        <p:nvSpPr>
          <p:cNvPr id="6" name="AutoShape 6"/>
          <p:cNvSpPr/>
          <p:nvPr/>
        </p:nvSpPr>
        <p:spPr>
          <a:xfrm rot="5400000">
            <a:off x="-1948833" y="5129213"/>
            <a:ext cx="8229600" cy="0"/>
          </a:xfrm>
          <a:prstGeom prst="line">
            <a:avLst/>
          </a:prstGeom>
          <a:ln w="28575" cap="flat">
            <a:solidFill>
              <a:srgbClr val="CE112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3096602" y="6052941"/>
            <a:ext cx="12761206" cy="1780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 b="1">
                <a:solidFill>
                  <a:srgbClr val="1A1B18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• Fewer jobs, funding cuts, &amp; political hostility are discouraging new professionals from entering rehabilitation fields.</a:t>
            </a:r>
          </a:p>
          <a:p>
            <a:pPr algn="l">
              <a:lnSpc>
                <a:spcPts val="4759"/>
              </a:lnSpc>
              <a:spcBef>
                <a:spcPct val="0"/>
              </a:spcBef>
            </a:pPr>
            <a:endParaRPr lang="en-US" sz="3399" b="1">
              <a:solidFill>
                <a:srgbClr val="1A1B18"/>
              </a:solidFill>
              <a:latin typeface="Cormorant Garamond Bold"/>
              <a:ea typeface="Cormorant Garamond Bold"/>
              <a:cs typeface="Cormorant Garamond Bold"/>
              <a:sym typeface="Cormorant Garamond Bold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12969160" y="8862593"/>
            <a:ext cx="4290140" cy="791415"/>
          </a:xfrm>
          <a:custGeom>
            <a:avLst/>
            <a:gdLst/>
            <a:ahLst/>
            <a:cxnLst/>
            <a:rect l="l" t="t" r="r" b="b"/>
            <a:pathLst>
              <a:path w="4290140" h="791415">
                <a:moveTo>
                  <a:pt x="0" y="0"/>
                </a:moveTo>
                <a:lnTo>
                  <a:pt x="4290140" y="0"/>
                </a:lnTo>
                <a:lnTo>
                  <a:pt x="4290140" y="791414"/>
                </a:lnTo>
                <a:lnTo>
                  <a:pt x="0" y="7914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9" name="Group 9"/>
          <p:cNvGrpSpPr/>
          <p:nvPr/>
        </p:nvGrpSpPr>
        <p:grpSpPr>
          <a:xfrm rot="-5400000">
            <a:off x="1004923" y="8671463"/>
            <a:ext cx="955485" cy="218188"/>
            <a:chOff x="0" y="0"/>
            <a:chExt cx="1273980" cy="290918"/>
          </a:xfrm>
        </p:grpSpPr>
        <p:grpSp>
          <p:nvGrpSpPr>
            <p:cNvPr id="10" name="Group 10"/>
            <p:cNvGrpSpPr>
              <a:grpSpLocks noChangeAspect="1"/>
            </p:cNvGrpSpPr>
            <p:nvPr/>
          </p:nvGrpSpPr>
          <p:grpSpPr>
            <a:xfrm>
              <a:off x="983062" y="0"/>
              <a:ext cx="290918" cy="290918"/>
              <a:chOff x="0" y="0"/>
              <a:chExt cx="1708150" cy="170815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1708150" cy="1708150"/>
              </a:xfrm>
              <a:custGeom>
                <a:avLst/>
                <a:gdLst/>
                <a:ahLst/>
                <a:cxnLst/>
                <a:rect l="l" t="t" r="r" b="b"/>
                <a:pathLst>
                  <a:path w="1708150" h="1708150">
                    <a:moveTo>
                      <a:pt x="853440" y="1708150"/>
                    </a:moveTo>
                    <a:cubicBezTo>
                      <a:pt x="383540" y="1708150"/>
                      <a:pt x="0" y="1324610"/>
                      <a:pt x="0" y="853440"/>
                    </a:cubicBezTo>
                    <a:cubicBezTo>
                      <a:pt x="0" y="383540"/>
                      <a:pt x="383540" y="0"/>
                      <a:pt x="853440" y="0"/>
                    </a:cubicBezTo>
                    <a:cubicBezTo>
                      <a:pt x="1324610" y="0"/>
                      <a:pt x="1706880" y="383540"/>
                      <a:pt x="1706880" y="853440"/>
                    </a:cubicBezTo>
                    <a:cubicBezTo>
                      <a:pt x="1708150" y="1324610"/>
                      <a:pt x="1324610" y="1708150"/>
                      <a:pt x="853440" y="1708150"/>
                    </a:cubicBezTo>
                    <a:close/>
                    <a:moveTo>
                      <a:pt x="853440" y="469900"/>
                    </a:moveTo>
                    <a:cubicBezTo>
                      <a:pt x="642620" y="469900"/>
                      <a:pt x="469900" y="642620"/>
                      <a:pt x="469900" y="853440"/>
                    </a:cubicBezTo>
                    <a:cubicBezTo>
                      <a:pt x="469900" y="1064260"/>
                      <a:pt x="642620" y="1236980"/>
                      <a:pt x="853440" y="1236980"/>
                    </a:cubicBezTo>
                    <a:cubicBezTo>
                      <a:pt x="1064260" y="1236980"/>
                      <a:pt x="1236980" y="1064260"/>
                      <a:pt x="1236980" y="853440"/>
                    </a:cubicBezTo>
                    <a:cubicBezTo>
                      <a:pt x="1236980" y="642620"/>
                      <a:pt x="1065530" y="469900"/>
                      <a:pt x="853440" y="469900"/>
                    </a:cubicBezTo>
                    <a:close/>
                  </a:path>
                </a:pathLst>
              </a:custGeom>
              <a:solidFill>
                <a:srgbClr val="1A1B18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2" name="Group 12"/>
            <p:cNvGrpSpPr>
              <a:grpSpLocks noChangeAspect="1"/>
            </p:cNvGrpSpPr>
            <p:nvPr/>
          </p:nvGrpSpPr>
          <p:grpSpPr>
            <a:xfrm>
              <a:off x="0" y="0"/>
              <a:ext cx="290918" cy="290918"/>
              <a:chOff x="0" y="0"/>
              <a:chExt cx="1708150" cy="170815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1708150" cy="1708150"/>
              </a:xfrm>
              <a:custGeom>
                <a:avLst/>
                <a:gdLst/>
                <a:ahLst/>
                <a:cxnLst/>
                <a:rect l="l" t="t" r="r" b="b"/>
                <a:pathLst>
                  <a:path w="1708150" h="1708150">
                    <a:moveTo>
                      <a:pt x="853440" y="1708150"/>
                    </a:moveTo>
                    <a:cubicBezTo>
                      <a:pt x="383540" y="1708150"/>
                      <a:pt x="0" y="1324610"/>
                      <a:pt x="0" y="853440"/>
                    </a:cubicBezTo>
                    <a:cubicBezTo>
                      <a:pt x="0" y="383540"/>
                      <a:pt x="383540" y="0"/>
                      <a:pt x="853440" y="0"/>
                    </a:cubicBezTo>
                    <a:cubicBezTo>
                      <a:pt x="1324610" y="0"/>
                      <a:pt x="1706880" y="383540"/>
                      <a:pt x="1706880" y="853440"/>
                    </a:cubicBezTo>
                    <a:cubicBezTo>
                      <a:pt x="1708150" y="1324610"/>
                      <a:pt x="1324610" y="1708150"/>
                      <a:pt x="853440" y="1708150"/>
                    </a:cubicBezTo>
                    <a:close/>
                    <a:moveTo>
                      <a:pt x="853440" y="469900"/>
                    </a:moveTo>
                    <a:cubicBezTo>
                      <a:pt x="642620" y="469900"/>
                      <a:pt x="469900" y="642620"/>
                      <a:pt x="469900" y="853440"/>
                    </a:cubicBezTo>
                    <a:cubicBezTo>
                      <a:pt x="469900" y="1064260"/>
                      <a:pt x="642620" y="1236980"/>
                      <a:pt x="853440" y="1236980"/>
                    </a:cubicBezTo>
                    <a:cubicBezTo>
                      <a:pt x="1064260" y="1236980"/>
                      <a:pt x="1236980" y="1064260"/>
                      <a:pt x="1236980" y="853440"/>
                    </a:cubicBezTo>
                    <a:cubicBezTo>
                      <a:pt x="1236980" y="642620"/>
                      <a:pt x="1065530" y="469900"/>
                      <a:pt x="853440" y="469900"/>
                    </a:cubicBezTo>
                    <a:close/>
                  </a:path>
                </a:pathLst>
              </a:custGeom>
              <a:solidFill>
                <a:srgbClr val="1A1B18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493118" y="1587"/>
              <a:ext cx="287744" cy="287744"/>
              <a:chOff x="0" y="0"/>
              <a:chExt cx="6350000" cy="635000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CE1126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172423" y="2224541"/>
            <a:ext cx="14656729" cy="26797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450"/>
              </a:lnSpc>
            </a:pPr>
            <a:r>
              <a:rPr lang="en-US" sz="9500" b="1">
                <a:solidFill>
                  <a:srgbClr val="1A1B18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Need for Stronger Advocacy &amp; Public Education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028700" y="1028700"/>
            <a:ext cx="907930" cy="907930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E112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 b="1">
                  <a:solidFill>
                    <a:srgbClr val="FAFAFA"/>
                  </a:solidFill>
                  <a:latin typeface="Cormorant Garamond Bold"/>
                  <a:ea typeface="Cormorant Garamond Bold"/>
                  <a:cs typeface="Cormorant Garamond Bold"/>
                  <a:sym typeface="Cormorant Garamond Bold"/>
                </a:rPr>
                <a:t>IX</a:t>
              </a:r>
            </a:p>
          </p:txBody>
        </p:sp>
      </p:grpSp>
      <p:sp>
        <p:nvSpPr>
          <p:cNvPr id="6" name="AutoShape 6"/>
          <p:cNvSpPr/>
          <p:nvPr/>
        </p:nvSpPr>
        <p:spPr>
          <a:xfrm rot="5400000">
            <a:off x="-1948833" y="5129213"/>
            <a:ext cx="8229600" cy="0"/>
          </a:xfrm>
          <a:prstGeom prst="line">
            <a:avLst/>
          </a:prstGeom>
          <a:ln w="28575" cap="flat">
            <a:solidFill>
              <a:srgbClr val="CE112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3293737" y="5279568"/>
            <a:ext cx="12761206" cy="1780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 b="1">
                <a:solidFill>
                  <a:srgbClr val="1A1B18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• ACRM must advocate louder for funding, DEI, &amp; healthcare rights to counter misinformation &amp; protect rehabilitation research.</a:t>
            </a:r>
          </a:p>
          <a:p>
            <a:pPr algn="l">
              <a:lnSpc>
                <a:spcPts val="4759"/>
              </a:lnSpc>
              <a:spcBef>
                <a:spcPct val="0"/>
              </a:spcBef>
            </a:pPr>
            <a:endParaRPr lang="en-US" sz="3399" b="1">
              <a:solidFill>
                <a:srgbClr val="1A1B18"/>
              </a:solidFill>
              <a:latin typeface="Cormorant Garamond Bold"/>
              <a:ea typeface="Cormorant Garamond Bold"/>
              <a:cs typeface="Cormorant Garamond Bold"/>
              <a:sym typeface="Cormorant Garamond Bold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12969160" y="8950313"/>
            <a:ext cx="4290140" cy="791415"/>
          </a:xfrm>
          <a:custGeom>
            <a:avLst/>
            <a:gdLst/>
            <a:ahLst/>
            <a:cxnLst/>
            <a:rect l="l" t="t" r="r" b="b"/>
            <a:pathLst>
              <a:path w="4290140" h="791415">
                <a:moveTo>
                  <a:pt x="0" y="0"/>
                </a:moveTo>
                <a:lnTo>
                  <a:pt x="4290140" y="0"/>
                </a:lnTo>
                <a:lnTo>
                  <a:pt x="4290140" y="791415"/>
                </a:lnTo>
                <a:lnTo>
                  <a:pt x="0" y="79141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9" name="Group 9"/>
          <p:cNvGrpSpPr/>
          <p:nvPr/>
        </p:nvGrpSpPr>
        <p:grpSpPr>
          <a:xfrm rot="-5400000">
            <a:off x="1004923" y="8671463"/>
            <a:ext cx="955485" cy="218188"/>
            <a:chOff x="0" y="0"/>
            <a:chExt cx="1273980" cy="290918"/>
          </a:xfrm>
        </p:grpSpPr>
        <p:grpSp>
          <p:nvGrpSpPr>
            <p:cNvPr id="10" name="Group 10"/>
            <p:cNvGrpSpPr>
              <a:grpSpLocks noChangeAspect="1"/>
            </p:cNvGrpSpPr>
            <p:nvPr/>
          </p:nvGrpSpPr>
          <p:grpSpPr>
            <a:xfrm>
              <a:off x="983062" y="0"/>
              <a:ext cx="290918" cy="290918"/>
              <a:chOff x="0" y="0"/>
              <a:chExt cx="1708150" cy="170815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1708150" cy="1708150"/>
              </a:xfrm>
              <a:custGeom>
                <a:avLst/>
                <a:gdLst/>
                <a:ahLst/>
                <a:cxnLst/>
                <a:rect l="l" t="t" r="r" b="b"/>
                <a:pathLst>
                  <a:path w="1708150" h="1708150">
                    <a:moveTo>
                      <a:pt x="853440" y="1708150"/>
                    </a:moveTo>
                    <a:cubicBezTo>
                      <a:pt x="383540" y="1708150"/>
                      <a:pt x="0" y="1324610"/>
                      <a:pt x="0" y="853440"/>
                    </a:cubicBezTo>
                    <a:cubicBezTo>
                      <a:pt x="0" y="383540"/>
                      <a:pt x="383540" y="0"/>
                      <a:pt x="853440" y="0"/>
                    </a:cubicBezTo>
                    <a:cubicBezTo>
                      <a:pt x="1324610" y="0"/>
                      <a:pt x="1706880" y="383540"/>
                      <a:pt x="1706880" y="853440"/>
                    </a:cubicBezTo>
                    <a:cubicBezTo>
                      <a:pt x="1708150" y="1324610"/>
                      <a:pt x="1324610" y="1708150"/>
                      <a:pt x="853440" y="1708150"/>
                    </a:cubicBezTo>
                    <a:close/>
                    <a:moveTo>
                      <a:pt x="853440" y="469900"/>
                    </a:moveTo>
                    <a:cubicBezTo>
                      <a:pt x="642620" y="469900"/>
                      <a:pt x="469900" y="642620"/>
                      <a:pt x="469900" y="853440"/>
                    </a:cubicBezTo>
                    <a:cubicBezTo>
                      <a:pt x="469900" y="1064260"/>
                      <a:pt x="642620" y="1236980"/>
                      <a:pt x="853440" y="1236980"/>
                    </a:cubicBezTo>
                    <a:cubicBezTo>
                      <a:pt x="1064260" y="1236980"/>
                      <a:pt x="1236980" y="1064260"/>
                      <a:pt x="1236980" y="853440"/>
                    </a:cubicBezTo>
                    <a:cubicBezTo>
                      <a:pt x="1236980" y="642620"/>
                      <a:pt x="1065530" y="469900"/>
                      <a:pt x="853440" y="469900"/>
                    </a:cubicBezTo>
                    <a:close/>
                  </a:path>
                </a:pathLst>
              </a:custGeom>
              <a:solidFill>
                <a:srgbClr val="1A1B18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2" name="Group 12"/>
            <p:cNvGrpSpPr>
              <a:grpSpLocks noChangeAspect="1"/>
            </p:cNvGrpSpPr>
            <p:nvPr/>
          </p:nvGrpSpPr>
          <p:grpSpPr>
            <a:xfrm>
              <a:off x="489944" y="0"/>
              <a:ext cx="290918" cy="290918"/>
              <a:chOff x="0" y="0"/>
              <a:chExt cx="1708150" cy="170815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1708150" cy="1708150"/>
              </a:xfrm>
              <a:custGeom>
                <a:avLst/>
                <a:gdLst/>
                <a:ahLst/>
                <a:cxnLst/>
                <a:rect l="l" t="t" r="r" b="b"/>
                <a:pathLst>
                  <a:path w="1708150" h="1708150">
                    <a:moveTo>
                      <a:pt x="853440" y="1708150"/>
                    </a:moveTo>
                    <a:cubicBezTo>
                      <a:pt x="383540" y="1708150"/>
                      <a:pt x="0" y="1324610"/>
                      <a:pt x="0" y="853440"/>
                    </a:cubicBezTo>
                    <a:cubicBezTo>
                      <a:pt x="0" y="383540"/>
                      <a:pt x="383540" y="0"/>
                      <a:pt x="853440" y="0"/>
                    </a:cubicBezTo>
                    <a:cubicBezTo>
                      <a:pt x="1324610" y="0"/>
                      <a:pt x="1706880" y="383540"/>
                      <a:pt x="1706880" y="853440"/>
                    </a:cubicBezTo>
                    <a:cubicBezTo>
                      <a:pt x="1708150" y="1324610"/>
                      <a:pt x="1324610" y="1708150"/>
                      <a:pt x="853440" y="1708150"/>
                    </a:cubicBezTo>
                    <a:close/>
                    <a:moveTo>
                      <a:pt x="853440" y="469900"/>
                    </a:moveTo>
                    <a:cubicBezTo>
                      <a:pt x="642620" y="469900"/>
                      <a:pt x="469900" y="642620"/>
                      <a:pt x="469900" y="853440"/>
                    </a:cubicBezTo>
                    <a:cubicBezTo>
                      <a:pt x="469900" y="1064260"/>
                      <a:pt x="642620" y="1236980"/>
                      <a:pt x="853440" y="1236980"/>
                    </a:cubicBezTo>
                    <a:cubicBezTo>
                      <a:pt x="1064260" y="1236980"/>
                      <a:pt x="1236980" y="1064260"/>
                      <a:pt x="1236980" y="853440"/>
                    </a:cubicBezTo>
                    <a:cubicBezTo>
                      <a:pt x="1236980" y="642620"/>
                      <a:pt x="1065530" y="469900"/>
                      <a:pt x="853440" y="469900"/>
                    </a:cubicBezTo>
                    <a:close/>
                  </a:path>
                </a:pathLst>
              </a:custGeom>
              <a:solidFill>
                <a:srgbClr val="1A1B18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0" y="1587"/>
              <a:ext cx="287744" cy="287744"/>
              <a:chOff x="0" y="0"/>
              <a:chExt cx="6350000" cy="635000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CE1126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853976" y="2219490"/>
            <a:ext cx="14405324" cy="26797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450"/>
              </a:lnSpc>
            </a:pPr>
            <a:r>
              <a:rPr lang="en-US" sz="9500" b="1">
                <a:solidFill>
                  <a:srgbClr val="1A1B18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Challenges in Immigration &amp; Global Workforce Stability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028700" y="1028700"/>
            <a:ext cx="907930" cy="907930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E112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 b="1">
                  <a:solidFill>
                    <a:srgbClr val="FAFAFA"/>
                  </a:solidFill>
                  <a:latin typeface="Cormorant Garamond Bold"/>
                  <a:ea typeface="Cormorant Garamond Bold"/>
                  <a:cs typeface="Cormorant Garamond Bold"/>
                  <a:sym typeface="Cormorant Garamond Bold"/>
                </a:rPr>
                <a:t>X</a:t>
              </a:r>
            </a:p>
          </p:txBody>
        </p:sp>
      </p:grpSp>
      <p:sp>
        <p:nvSpPr>
          <p:cNvPr id="6" name="AutoShape 6"/>
          <p:cNvSpPr/>
          <p:nvPr/>
        </p:nvSpPr>
        <p:spPr>
          <a:xfrm rot="5400000">
            <a:off x="-1948833" y="5129213"/>
            <a:ext cx="8229600" cy="0"/>
          </a:xfrm>
          <a:prstGeom prst="line">
            <a:avLst/>
          </a:prstGeom>
          <a:ln w="28575" cap="flat">
            <a:solidFill>
              <a:srgbClr val="CE112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2853976" y="5854032"/>
            <a:ext cx="12761206" cy="1780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 b="1">
                <a:solidFill>
                  <a:srgbClr val="1A1B18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• Visa instability &amp; immigration fears are affecting international researchers &amp; clinicians, reflecting global labor uncertainty.</a:t>
            </a:r>
          </a:p>
          <a:p>
            <a:pPr algn="l">
              <a:lnSpc>
                <a:spcPts val="4759"/>
              </a:lnSpc>
              <a:spcBef>
                <a:spcPct val="0"/>
              </a:spcBef>
            </a:pPr>
            <a:endParaRPr lang="en-US" sz="3399" b="1">
              <a:solidFill>
                <a:srgbClr val="1A1B18"/>
              </a:solidFill>
              <a:latin typeface="Cormorant Garamond Bold"/>
              <a:ea typeface="Cormorant Garamond Bold"/>
              <a:cs typeface="Cormorant Garamond Bold"/>
              <a:sym typeface="Cormorant Garamond Bold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12969160" y="8862593"/>
            <a:ext cx="4290140" cy="791415"/>
          </a:xfrm>
          <a:custGeom>
            <a:avLst/>
            <a:gdLst/>
            <a:ahLst/>
            <a:cxnLst/>
            <a:rect l="l" t="t" r="r" b="b"/>
            <a:pathLst>
              <a:path w="4290140" h="791415">
                <a:moveTo>
                  <a:pt x="0" y="0"/>
                </a:moveTo>
                <a:lnTo>
                  <a:pt x="4290140" y="0"/>
                </a:lnTo>
                <a:lnTo>
                  <a:pt x="4290140" y="791414"/>
                </a:lnTo>
                <a:lnTo>
                  <a:pt x="0" y="7914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9" name="Group 9"/>
          <p:cNvGrpSpPr/>
          <p:nvPr/>
        </p:nvGrpSpPr>
        <p:grpSpPr>
          <a:xfrm rot="5400000">
            <a:off x="1004923" y="8671463"/>
            <a:ext cx="955485" cy="218188"/>
            <a:chOff x="0" y="0"/>
            <a:chExt cx="1273980" cy="290918"/>
          </a:xfrm>
        </p:grpSpPr>
        <p:grpSp>
          <p:nvGrpSpPr>
            <p:cNvPr id="10" name="Group 10"/>
            <p:cNvGrpSpPr>
              <a:grpSpLocks noChangeAspect="1"/>
            </p:cNvGrpSpPr>
            <p:nvPr/>
          </p:nvGrpSpPr>
          <p:grpSpPr>
            <a:xfrm>
              <a:off x="983062" y="0"/>
              <a:ext cx="290918" cy="290918"/>
              <a:chOff x="0" y="0"/>
              <a:chExt cx="1708150" cy="170815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1708150" cy="1708150"/>
              </a:xfrm>
              <a:custGeom>
                <a:avLst/>
                <a:gdLst/>
                <a:ahLst/>
                <a:cxnLst/>
                <a:rect l="l" t="t" r="r" b="b"/>
                <a:pathLst>
                  <a:path w="1708150" h="1708150">
                    <a:moveTo>
                      <a:pt x="853440" y="1708150"/>
                    </a:moveTo>
                    <a:cubicBezTo>
                      <a:pt x="383540" y="1708150"/>
                      <a:pt x="0" y="1324610"/>
                      <a:pt x="0" y="853440"/>
                    </a:cubicBezTo>
                    <a:cubicBezTo>
                      <a:pt x="0" y="383540"/>
                      <a:pt x="383540" y="0"/>
                      <a:pt x="853440" y="0"/>
                    </a:cubicBezTo>
                    <a:cubicBezTo>
                      <a:pt x="1324610" y="0"/>
                      <a:pt x="1706880" y="383540"/>
                      <a:pt x="1706880" y="853440"/>
                    </a:cubicBezTo>
                    <a:cubicBezTo>
                      <a:pt x="1708150" y="1324610"/>
                      <a:pt x="1324610" y="1708150"/>
                      <a:pt x="853440" y="1708150"/>
                    </a:cubicBezTo>
                    <a:close/>
                    <a:moveTo>
                      <a:pt x="853440" y="469900"/>
                    </a:moveTo>
                    <a:cubicBezTo>
                      <a:pt x="642620" y="469900"/>
                      <a:pt x="469900" y="642620"/>
                      <a:pt x="469900" y="853440"/>
                    </a:cubicBezTo>
                    <a:cubicBezTo>
                      <a:pt x="469900" y="1064260"/>
                      <a:pt x="642620" y="1236980"/>
                      <a:pt x="853440" y="1236980"/>
                    </a:cubicBezTo>
                    <a:cubicBezTo>
                      <a:pt x="1064260" y="1236980"/>
                      <a:pt x="1236980" y="1064260"/>
                      <a:pt x="1236980" y="853440"/>
                    </a:cubicBezTo>
                    <a:cubicBezTo>
                      <a:pt x="1236980" y="642620"/>
                      <a:pt x="1065530" y="469900"/>
                      <a:pt x="853440" y="469900"/>
                    </a:cubicBezTo>
                    <a:close/>
                  </a:path>
                </a:pathLst>
              </a:custGeom>
              <a:solidFill>
                <a:srgbClr val="1A1B18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2" name="Group 12"/>
            <p:cNvGrpSpPr>
              <a:grpSpLocks noChangeAspect="1"/>
            </p:cNvGrpSpPr>
            <p:nvPr/>
          </p:nvGrpSpPr>
          <p:grpSpPr>
            <a:xfrm>
              <a:off x="489944" y="0"/>
              <a:ext cx="290918" cy="290918"/>
              <a:chOff x="0" y="0"/>
              <a:chExt cx="1708150" cy="170815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1708150" cy="1708150"/>
              </a:xfrm>
              <a:custGeom>
                <a:avLst/>
                <a:gdLst/>
                <a:ahLst/>
                <a:cxnLst/>
                <a:rect l="l" t="t" r="r" b="b"/>
                <a:pathLst>
                  <a:path w="1708150" h="1708150">
                    <a:moveTo>
                      <a:pt x="853440" y="1708150"/>
                    </a:moveTo>
                    <a:cubicBezTo>
                      <a:pt x="383540" y="1708150"/>
                      <a:pt x="0" y="1324610"/>
                      <a:pt x="0" y="853440"/>
                    </a:cubicBezTo>
                    <a:cubicBezTo>
                      <a:pt x="0" y="383540"/>
                      <a:pt x="383540" y="0"/>
                      <a:pt x="853440" y="0"/>
                    </a:cubicBezTo>
                    <a:cubicBezTo>
                      <a:pt x="1324610" y="0"/>
                      <a:pt x="1706880" y="383540"/>
                      <a:pt x="1706880" y="853440"/>
                    </a:cubicBezTo>
                    <a:cubicBezTo>
                      <a:pt x="1708150" y="1324610"/>
                      <a:pt x="1324610" y="1708150"/>
                      <a:pt x="853440" y="1708150"/>
                    </a:cubicBezTo>
                    <a:close/>
                    <a:moveTo>
                      <a:pt x="853440" y="469900"/>
                    </a:moveTo>
                    <a:cubicBezTo>
                      <a:pt x="642620" y="469900"/>
                      <a:pt x="469900" y="642620"/>
                      <a:pt x="469900" y="853440"/>
                    </a:cubicBezTo>
                    <a:cubicBezTo>
                      <a:pt x="469900" y="1064260"/>
                      <a:pt x="642620" y="1236980"/>
                      <a:pt x="853440" y="1236980"/>
                    </a:cubicBezTo>
                    <a:cubicBezTo>
                      <a:pt x="1064260" y="1236980"/>
                      <a:pt x="1236980" y="1064260"/>
                      <a:pt x="1236980" y="853440"/>
                    </a:cubicBezTo>
                    <a:cubicBezTo>
                      <a:pt x="1236980" y="642620"/>
                      <a:pt x="1065530" y="469900"/>
                      <a:pt x="853440" y="469900"/>
                    </a:cubicBezTo>
                    <a:close/>
                  </a:path>
                </a:pathLst>
              </a:custGeom>
              <a:solidFill>
                <a:srgbClr val="1A1B18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0" y="1587"/>
              <a:ext cx="287744" cy="287744"/>
              <a:chOff x="0" y="0"/>
              <a:chExt cx="6350000" cy="635000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CE1126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5400000">
            <a:off x="-1948833" y="5129213"/>
            <a:ext cx="8229600" cy="0"/>
          </a:xfrm>
          <a:prstGeom prst="line">
            <a:avLst/>
          </a:prstGeom>
          <a:ln w="28575" cap="flat">
            <a:solidFill>
              <a:srgbClr val="CE112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3378735" y="8862593"/>
            <a:ext cx="4290140" cy="791415"/>
          </a:xfrm>
          <a:custGeom>
            <a:avLst/>
            <a:gdLst/>
            <a:ahLst/>
            <a:cxnLst/>
            <a:rect l="l" t="t" r="r" b="b"/>
            <a:pathLst>
              <a:path w="4290140" h="791415">
                <a:moveTo>
                  <a:pt x="0" y="0"/>
                </a:moveTo>
                <a:lnTo>
                  <a:pt x="4290140" y="0"/>
                </a:lnTo>
                <a:lnTo>
                  <a:pt x="4290140" y="791414"/>
                </a:lnTo>
                <a:lnTo>
                  <a:pt x="0" y="7914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5785570" y="2692728"/>
            <a:ext cx="6716860" cy="6169865"/>
          </a:xfrm>
          <a:custGeom>
            <a:avLst/>
            <a:gdLst/>
            <a:ahLst/>
            <a:cxnLst/>
            <a:rect l="l" t="t" r="r" b="b"/>
            <a:pathLst>
              <a:path w="6716860" h="6169865">
                <a:moveTo>
                  <a:pt x="0" y="0"/>
                </a:moveTo>
                <a:lnTo>
                  <a:pt x="6716860" y="0"/>
                </a:lnTo>
                <a:lnTo>
                  <a:pt x="6716860" y="6169865"/>
                </a:lnTo>
                <a:lnTo>
                  <a:pt x="0" y="616986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886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2825365" y="923925"/>
            <a:ext cx="9241563" cy="1223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471"/>
              </a:lnSpc>
            </a:pPr>
            <a:r>
              <a:rPr lang="en-US" sz="8610" b="1">
                <a:solidFill>
                  <a:srgbClr val="1A1B18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Let’s Hear From You</a:t>
            </a:r>
          </a:p>
        </p:txBody>
      </p:sp>
      <p:sp>
        <p:nvSpPr>
          <p:cNvPr id="6" name="TextBox 6"/>
          <p:cNvSpPr txBox="1"/>
          <p:nvPr/>
        </p:nvSpPr>
        <p:spPr>
          <a:xfrm rot="-5400000">
            <a:off x="-1438452" y="6074172"/>
            <a:ext cx="5806628" cy="5616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0"/>
              </a:lnSpc>
              <a:spcBef>
                <a:spcPct val="0"/>
              </a:spcBef>
            </a:pPr>
            <a:r>
              <a:rPr lang="en-US" sz="1500" spc="45">
                <a:solidFill>
                  <a:srgbClr val="1A1B18"/>
                </a:solidFill>
                <a:latin typeface="Overpass Light"/>
                <a:ea typeface="Overpass Light"/>
                <a:cs typeface="Overpass Light"/>
                <a:sym typeface="Overpass Light"/>
              </a:rPr>
              <a:t>ACRM | AMERICAN CONGRESS OF REHABILITATION MEDICINE</a:t>
            </a:r>
          </a:p>
          <a:p>
            <a:pPr algn="l">
              <a:lnSpc>
                <a:spcPts val="2099"/>
              </a:lnSpc>
              <a:spcBef>
                <a:spcPct val="0"/>
              </a:spcBef>
            </a:pPr>
            <a:endParaRPr lang="en-US" sz="1500" spc="45">
              <a:solidFill>
                <a:srgbClr val="1A1B18"/>
              </a:solidFill>
              <a:latin typeface="Overpass Light"/>
              <a:ea typeface="Overpass Light"/>
              <a:cs typeface="Overpass Light"/>
              <a:sym typeface="Overpass Light"/>
            </a:endParaRPr>
          </a:p>
        </p:txBody>
      </p:sp>
      <p:sp>
        <p:nvSpPr>
          <p:cNvPr id="7" name="AutoShape 7"/>
          <p:cNvSpPr/>
          <p:nvPr/>
        </p:nvSpPr>
        <p:spPr>
          <a:xfrm flipV="1">
            <a:off x="2825365" y="2147705"/>
            <a:ext cx="9202148" cy="14288"/>
          </a:xfrm>
          <a:prstGeom prst="line">
            <a:avLst/>
          </a:prstGeom>
          <a:ln w="28575" cap="flat">
            <a:solidFill>
              <a:srgbClr val="CE112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8" name="Group 8"/>
          <p:cNvGrpSpPr/>
          <p:nvPr/>
        </p:nvGrpSpPr>
        <p:grpSpPr>
          <a:xfrm>
            <a:off x="16303815" y="1274764"/>
            <a:ext cx="955485" cy="218188"/>
            <a:chOff x="0" y="0"/>
            <a:chExt cx="1273980" cy="290918"/>
          </a:xfrm>
        </p:grpSpPr>
        <p:grpSp>
          <p:nvGrpSpPr>
            <p:cNvPr id="9" name="Group 9"/>
            <p:cNvGrpSpPr>
              <a:grpSpLocks noChangeAspect="1"/>
            </p:cNvGrpSpPr>
            <p:nvPr/>
          </p:nvGrpSpPr>
          <p:grpSpPr>
            <a:xfrm>
              <a:off x="983062" y="0"/>
              <a:ext cx="290918" cy="290918"/>
              <a:chOff x="0" y="0"/>
              <a:chExt cx="1708150" cy="170815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1708150" cy="1708150"/>
              </a:xfrm>
              <a:custGeom>
                <a:avLst/>
                <a:gdLst/>
                <a:ahLst/>
                <a:cxnLst/>
                <a:rect l="l" t="t" r="r" b="b"/>
                <a:pathLst>
                  <a:path w="1708150" h="1708150">
                    <a:moveTo>
                      <a:pt x="853440" y="1708150"/>
                    </a:moveTo>
                    <a:cubicBezTo>
                      <a:pt x="383540" y="1708150"/>
                      <a:pt x="0" y="1324610"/>
                      <a:pt x="0" y="853440"/>
                    </a:cubicBezTo>
                    <a:cubicBezTo>
                      <a:pt x="0" y="383540"/>
                      <a:pt x="383540" y="0"/>
                      <a:pt x="853440" y="0"/>
                    </a:cubicBezTo>
                    <a:cubicBezTo>
                      <a:pt x="1324610" y="0"/>
                      <a:pt x="1706880" y="383540"/>
                      <a:pt x="1706880" y="853440"/>
                    </a:cubicBezTo>
                    <a:cubicBezTo>
                      <a:pt x="1708150" y="1324610"/>
                      <a:pt x="1324610" y="1708150"/>
                      <a:pt x="853440" y="1708150"/>
                    </a:cubicBezTo>
                    <a:close/>
                    <a:moveTo>
                      <a:pt x="853440" y="469900"/>
                    </a:moveTo>
                    <a:cubicBezTo>
                      <a:pt x="642620" y="469900"/>
                      <a:pt x="469900" y="642620"/>
                      <a:pt x="469900" y="853440"/>
                    </a:cubicBezTo>
                    <a:cubicBezTo>
                      <a:pt x="469900" y="1064260"/>
                      <a:pt x="642620" y="1236980"/>
                      <a:pt x="853440" y="1236980"/>
                    </a:cubicBezTo>
                    <a:cubicBezTo>
                      <a:pt x="1064260" y="1236980"/>
                      <a:pt x="1236980" y="1064260"/>
                      <a:pt x="1236980" y="853440"/>
                    </a:cubicBezTo>
                    <a:cubicBezTo>
                      <a:pt x="1236980" y="642620"/>
                      <a:pt x="1065530" y="469900"/>
                      <a:pt x="853440" y="469900"/>
                    </a:cubicBezTo>
                    <a:close/>
                  </a:path>
                </a:pathLst>
              </a:custGeom>
              <a:solidFill>
                <a:srgbClr val="1A1B18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1" name="Group 11"/>
            <p:cNvGrpSpPr>
              <a:grpSpLocks noChangeAspect="1"/>
            </p:cNvGrpSpPr>
            <p:nvPr/>
          </p:nvGrpSpPr>
          <p:grpSpPr>
            <a:xfrm>
              <a:off x="0" y="0"/>
              <a:ext cx="290918" cy="290918"/>
              <a:chOff x="0" y="0"/>
              <a:chExt cx="1708150" cy="170815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1708150" cy="1708150"/>
              </a:xfrm>
              <a:custGeom>
                <a:avLst/>
                <a:gdLst/>
                <a:ahLst/>
                <a:cxnLst/>
                <a:rect l="l" t="t" r="r" b="b"/>
                <a:pathLst>
                  <a:path w="1708150" h="1708150">
                    <a:moveTo>
                      <a:pt x="853440" y="1708150"/>
                    </a:moveTo>
                    <a:cubicBezTo>
                      <a:pt x="383540" y="1708150"/>
                      <a:pt x="0" y="1324610"/>
                      <a:pt x="0" y="853440"/>
                    </a:cubicBezTo>
                    <a:cubicBezTo>
                      <a:pt x="0" y="383540"/>
                      <a:pt x="383540" y="0"/>
                      <a:pt x="853440" y="0"/>
                    </a:cubicBezTo>
                    <a:cubicBezTo>
                      <a:pt x="1324610" y="0"/>
                      <a:pt x="1706880" y="383540"/>
                      <a:pt x="1706880" y="853440"/>
                    </a:cubicBezTo>
                    <a:cubicBezTo>
                      <a:pt x="1708150" y="1324610"/>
                      <a:pt x="1324610" y="1708150"/>
                      <a:pt x="853440" y="1708150"/>
                    </a:cubicBezTo>
                    <a:close/>
                    <a:moveTo>
                      <a:pt x="853440" y="469900"/>
                    </a:moveTo>
                    <a:cubicBezTo>
                      <a:pt x="642620" y="469900"/>
                      <a:pt x="469900" y="642620"/>
                      <a:pt x="469900" y="853440"/>
                    </a:cubicBezTo>
                    <a:cubicBezTo>
                      <a:pt x="469900" y="1064260"/>
                      <a:pt x="642620" y="1236980"/>
                      <a:pt x="853440" y="1236980"/>
                    </a:cubicBezTo>
                    <a:cubicBezTo>
                      <a:pt x="1064260" y="1236980"/>
                      <a:pt x="1236980" y="1064260"/>
                      <a:pt x="1236980" y="853440"/>
                    </a:cubicBezTo>
                    <a:cubicBezTo>
                      <a:pt x="1236980" y="642620"/>
                      <a:pt x="1065530" y="469900"/>
                      <a:pt x="853440" y="469900"/>
                    </a:cubicBezTo>
                    <a:close/>
                  </a:path>
                </a:pathLst>
              </a:custGeom>
              <a:solidFill>
                <a:srgbClr val="1A1B18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493118" y="1587"/>
              <a:ext cx="287744" cy="287744"/>
              <a:chOff x="0" y="0"/>
              <a:chExt cx="6350000" cy="63500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CE1126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7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5681" y="4494974"/>
            <a:ext cx="3988168" cy="2093021"/>
            <a:chOff x="0" y="0"/>
            <a:chExt cx="5317558" cy="279069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60856" cy="510379"/>
            </a:xfrm>
            <a:custGeom>
              <a:avLst/>
              <a:gdLst/>
              <a:ahLst/>
              <a:cxnLst/>
              <a:rect l="l" t="t" r="r" b="b"/>
              <a:pathLst>
                <a:path w="560856" h="510379">
                  <a:moveTo>
                    <a:pt x="0" y="0"/>
                  </a:moveTo>
                  <a:lnTo>
                    <a:pt x="560856" y="0"/>
                  </a:lnTo>
                  <a:lnTo>
                    <a:pt x="560856" y="510379"/>
                  </a:lnTo>
                  <a:lnTo>
                    <a:pt x="0" y="5103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918953" y="-81363"/>
              <a:ext cx="4398605" cy="5916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50"/>
                </a:lnSpc>
              </a:pPr>
              <a:r>
                <a:rPr lang="en-US" sz="2500" spc="-37">
                  <a:solidFill>
                    <a:srgbClr val="1A1B18"/>
                  </a:solidFill>
                  <a:latin typeface="Overpass Light Bold"/>
                  <a:ea typeface="Overpass Light Bold"/>
                  <a:cs typeface="Overpass Light Bold"/>
                  <a:sym typeface="Overpass Light Bold"/>
                </a:rPr>
                <a:t>April 18–28: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918953" y="886729"/>
              <a:ext cx="4398605" cy="19039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</a:pPr>
              <a:r>
                <a:rPr lang="en-US" sz="2000">
                  <a:solidFill>
                    <a:srgbClr val="1A1B18"/>
                  </a:solidFill>
                  <a:latin typeface="Overpass Light"/>
                  <a:ea typeface="Overpass Light"/>
                  <a:cs typeface="Overpass Light"/>
                  <a:sym typeface="Overpass Light"/>
                </a:rPr>
                <a:t>ACRM collected input through the survey to guide the Town Hall Meeting agenda.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235681" y="7292845"/>
            <a:ext cx="3988168" cy="2093021"/>
            <a:chOff x="0" y="0"/>
            <a:chExt cx="5317558" cy="279069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60856" cy="510379"/>
            </a:xfrm>
            <a:custGeom>
              <a:avLst/>
              <a:gdLst/>
              <a:ahLst/>
              <a:cxnLst/>
              <a:rect l="l" t="t" r="r" b="b"/>
              <a:pathLst>
                <a:path w="560856" h="510379">
                  <a:moveTo>
                    <a:pt x="0" y="0"/>
                  </a:moveTo>
                  <a:lnTo>
                    <a:pt x="560856" y="0"/>
                  </a:lnTo>
                  <a:lnTo>
                    <a:pt x="560856" y="510379"/>
                  </a:lnTo>
                  <a:lnTo>
                    <a:pt x="0" y="5103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918953" y="-81363"/>
              <a:ext cx="4398605" cy="5916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50"/>
                </a:lnSpc>
              </a:pPr>
              <a:r>
                <a:rPr lang="en-US" sz="2500" spc="-37">
                  <a:solidFill>
                    <a:srgbClr val="1A1B18"/>
                  </a:solidFill>
                  <a:latin typeface="Overpass Light Bold"/>
                  <a:ea typeface="Overpass Light Bold"/>
                  <a:cs typeface="Overpass Light Bold"/>
                  <a:sym typeface="Overpass Light Bold"/>
                </a:rPr>
                <a:t>May 2: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18953" y="886729"/>
              <a:ext cx="4398605" cy="19039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</a:pPr>
              <a:r>
                <a:rPr lang="en-US" sz="2000">
                  <a:solidFill>
                    <a:srgbClr val="1A1B18"/>
                  </a:solidFill>
                  <a:latin typeface="Overpass Light"/>
                  <a:ea typeface="Overpass Light"/>
                  <a:cs typeface="Overpass Light"/>
                  <a:sym typeface="Overpass Light"/>
                </a:rPr>
                <a:t>During the Town Hall Meeting, we’ll gather additional feedback &amp; discussion from attendees.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7791635" y="4498245"/>
            <a:ext cx="3298954" cy="2439797"/>
            <a:chOff x="0" y="0"/>
            <a:chExt cx="4398605" cy="3253063"/>
          </a:xfrm>
        </p:grpSpPr>
        <p:sp>
          <p:nvSpPr>
            <p:cNvPr id="11" name="TextBox 11"/>
            <p:cNvSpPr txBox="1"/>
            <p:nvPr/>
          </p:nvSpPr>
          <p:spPr>
            <a:xfrm>
              <a:off x="0" y="-85725"/>
              <a:ext cx="4398605" cy="5916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50"/>
                </a:lnSpc>
              </a:pPr>
              <a:r>
                <a:rPr lang="en-US" sz="2500" spc="-37">
                  <a:solidFill>
                    <a:srgbClr val="1A1B18"/>
                  </a:solidFill>
                  <a:latin typeface="Overpass Light Bold"/>
                  <a:ea typeface="Overpass Light Bold"/>
                  <a:cs typeface="Overpass Light Bold"/>
                  <a:sym typeface="Overpass Light Bold"/>
                </a:rPr>
                <a:t>May 17: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882367"/>
              <a:ext cx="4398605" cy="23706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</a:pPr>
              <a:r>
                <a:rPr lang="en-US" sz="2000">
                  <a:solidFill>
                    <a:srgbClr val="1A1B18"/>
                  </a:solidFill>
                  <a:latin typeface="Overpass Light"/>
                  <a:ea typeface="Overpass Light"/>
                  <a:cs typeface="Overpass Light"/>
                  <a:sym typeface="Overpass Light"/>
                </a:rPr>
                <a:t>The ACRM Board of Governors will meet to review the survey &amp; meeting input to determine priorities &amp; next steps.</a:t>
              </a:r>
            </a:p>
          </p:txBody>
        </p:sp>
      </p:grpSp>
      <p:sp>
        <p:nvSpPr>
          <p:cNvPr id="13" name="Freeform 13"/>
          <p:cNvSpPr/>
          <p:nvPr/>
        </p:nvSpPr>
        <p:spPr>
          <a:xfrm>
            <a:off x="12969160" y="8862593"/>
            <a:ext cx="4290140" cy="791415"/>
          </a:xfrm>
          <a:custGeom>
            <a:avLst/>
            <a:gdLst/>
            <a:ahLst/>
            <a:cxnLst/>
            <a:rect l="l" t="t" r="r" b="b"/>
            <a:pathLst>
              <a:path w="4290140" h="791415">
                <a:moveTo>
                  <a:pt x="0" y="0"/>
                </a:moveTo>
                <a:lnTo>
                  <a:pt x="4290140" y="0"/>
                </a:lnTo>
                <a:lnTo>
                  <a:pt x="4290140" y="791414"/>
                </a:lnTo>
                <a:lnTo>
                  <a:pt x="0" y="7914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4" name="Group 14"/>
          <p:cNvGrpSpPr/>
          <p:nvPr/>
        </p:nvGrpSpPr>
        <p:grpSpPr>
          <a:xfrm>
            <a:off x="7791635" y="7296116"/>
            <a:ext cx="3298954" cy="2089749"/>
            <a:chOff x="0" y="0"/>
            <a:chExt cx="4398605" cy="2786332"/>
          </a:xfrm>
        </p:grpSpPr>
        <p:sp>
          <p:nvSpPr>
            <p:cNvPr id="15" name="TextBox 15"/>
            <p:cNvSpPr txBox="1"/>
            <p:nvPr/>
          </p:nvSpPr>
          <p:spPr>
            <a:xfrm>
              <a:off x="0" y="-85725"/>
              <a:ext cx="4398605" cy="5916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50"/>
                </a:lnSpc>
              </a:pPr>
              <a:r>
                <a:rPr lang="en-US" sz="2500" spc="-37">
                  <a:solidFill>
                    <a:srgbClr val="1A1B18"/>
                  </a:solidFill>
                  <a:latin typeface="Overpass Light Bold"/>
                  <a:ea typeface="Overpass Light Bold"/>
                  <a:cs typeface="Overpass Light Bold"/>
                  <a:sym typeface="Overpass Light Bold"/>
                </a:rPr>
                <a:t>June: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882367"/>
              <a:ext cx="4398605" cy="19039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</a:pPr>
              <a:r>
                <a:rPr lang="en-US" sz="2000">
                  <a:solidFill>
                    <a:srgbClr val="1A1B18"/>
                  </a:solidFill>
                  <a:latin typeface="Overpass Light"/>
                  <a:ea typeface="Overpass Light"/>
                  <a:cs typeface="Overpass Light"/>
                  <a:sym typeface="Overpass Light"/>
                </a:rPr>
                <a:t>We’ll follow up with members to share what we heard &amp; how ACRM plans to move forward.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 rot="-10800000">
            <a:off x="15941474" y="1028700"/>
            <a:ext cx="955485" cy="218188"/>
            <a:chOff x="0" y="0"/>
            <a:chExt cx="1273980" cy="290918"/>
          </a:xfrm>
        </p:grpSpPr>
        <p:grpSp>
          <p:nvGrpSpPr>
            <p:cNvPr id="18" name="Group 18"/>
            <p:cNvGrpSpPr>
              <a:grpSpLocks noChangeAspect="1"/>
            </p:cNvGrpSpPr>
            <p:nvPr/>
          </p:nvGrpSpPr>
          <p:grpSpPr>
            <a:xfrm>
              <a:off x="983062" y="0"/>
              <a:ext cx="290918" cy="290918"/>
              <a:chOff x="0" y="0"/>
              <a:chExt cx="1708150" cy="170815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1708150" cy="1708150"/>
              </a:xfrm>
              <a:custGeom>
                <a:avLst/>
                <a:gdLst/>
                <a:ahLst/>
                <a:cxnLst/>
                <a:rect l="l" t="t" r="r" b="b"/>
                <a:pathLst>
                  <a:path w="1708150" h="1708150">
                    <a:moveTo>
                      <a:pt x="853440" y="1708150"/>
                    </a:moveTo>
                    <a:cubicBezTo>
                      <a:pt x="383540" y="1708150"/>
                      <a:pt x="0" y="1324610"/>
                      <a:pt x="0" y="853440"/>
                    </a:cubicBezTo>
                    <a:cubicBezTo>
                      <a:pt x="0" y="383540"/>
                      <a:pt x="383540" y="0"/>
                      <a:pt x="853440" y="0"/>
                    </a:cubicBezTo>
                    <a:cubicBezTo>
                      <a:pt x="1324610" y="0"/>
                      <a:pt x="1706880" y="383540"/>
                      <a:pt x="1706880" y="853440"/>
                    </a:cubicBezTo>
                    <a:cubicBezTo>
                      <a:pt x="1708150" y="1324610"/>
                      <a:pt x="1324610" y="1708150"/>
                      <a:pt x="853440" y="1708150"/>
                    </a:cubicBezTo>
                    <a:close/>
                    <a:moveTo>
                      <a:pt x="853440" y="469900"/>
                    </a:moveTo>
                    <a:cubicBezTo>
                      <a:pt x="642620" y="469900"/>
                      <a:pt x="469900" y="642620"/>
                      <a:pt x="469900" y="853440"/>
                    </a:cubicBezTo>
                    <a:cubicBezTo>
                      <a:pt x="469900" y="1064260"/>
                      <a:pt x="642620" y="1236980"/>
                      <a:pt x="853440" y="1236980"/>
                    </a:cubicBezTo>
                    <a:cubicBezTo>
                      <a:pt x="1064260" y="1236980"/>
                      <a:pt x="1236980" y="1064260"/>
                      <a:pt x="1236980" y="853440"/>
                    </a:cubicBezTo>
                    <a:cubicBezTo>
                      <a:pt x="1236980" y="642620"/>
                      <a:pt x="1065530" y="469900"/>
                      <a:pt x="853440" y="469900"/>
                    </a:cubicBezTo>
                    <a:close/>
                  </a:path>
                </a:pathLst>
              </a:custGeom>
              <a:solidFill>
                <a:srgbClr val="1A1B18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0" name="Group 20"/>
            <p:cNvGrpSpPr>
              <a:grpSpLocks noChangeAspect="1"/>
            </p:cNvGrpSpPr>
            <p:nvPr/>
          </p:nvGrpSpPr>
          <p:grpSpPr>
            <a:xfrm>
              <a:off x="489944" y="0"/>
              <a:ext cx="290918" cy="290918"/>
              <a:chOff x="0" y="0"/>
              <a:chExt cx="1708150" cy="170815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1708150" cy="1708150"/>
              </a:xfrm>
              <a:custGeom>
                <a:avLst/>
                <a:gdLst/>
                <a:ahLst/>
                <a:cxnLst/>
                <a:rect l="l" t="t" r="r" b="b"/>
                <a:pathLst>
                  <a:path w="1708150" h="1708150">
                    <a:moveTo>
                      <a:pt x="853440" y="1708150"/>
                    </a:moveTo>
                    <a:cubicBezTo>
                      <a:pt x="383540" y="1708150"/>
                      <a:pt x="0" y="1324610"/>
                      <a:pt x="0" y="853440"/>
                    </a:cubicBezTo>
                    <a:cubicBezTo>
                      <a:pt x="0" y="383540"/>
                      <a:pt x="383540" y="0"/>
                      <a:pt x="853440" y="0"/>
                    </a:cubicBezTo>
                    <a:cubicBezTo>
                      <a:pt x="1324610" y="0"/>
                      <a:pt x="1706880" y="383540"/>
                      <a:pt x="1706880" y="853440"/>
                    </a:cubicBezTo>
                    <a:cubicBezTo>
                      <a:pt x="1708150" y="1324610"/>
                      <a:pt x="1324610" y="1708150"/>
                      <a:pt x="853440" y="1708150"/>
                    </a:cubicBezTo>
                    <a:close/>
                    <a:moveTo>
                      <a:pt x="853440" y="469900"/>
                    </a:moveTo>
                    <a:cubicBezTo>
                      <a:pt x="642620" y="469900"/>
                      <a:pt x="469900" y="642620"/>
                      <a:pt x="469900" y="853440"/>
                    </a:cubicBezTo>
                    <a:cubicBezTo>
                      <a:pt x="469900" y="1064260"/>
                      <a:pt x="642620" y="1236980"/>
                      <a:pt x="853440" y="1236980"/>
                    </a:cubicBezTo>
                    <a:cubicBezTo>
                      <a:pt x="1064260" y="1236980"/>
                      <a:pt x="1236980" y="1064260"/>
                      <a:pt x="1236980" y="853440"/>
                    </a:cubicBezTo>
                    <a:cubicBezTo>
                      <a:pt x="1236980" y="642620"/>
                      <a:pt x="1065530" y="469900"/>
                      <a:pt x="853440" y="469900"/>
                    </a:cubicBezTo>
                    <a:close/>
                  </a:path>
                </a:pathLst>
              </a:custGeom>
              <a:solidFill>
                <a:srgbClr val="1A1B18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0" y="1587"/>
              <a:ext cx="287744" cy="287744"/>
              <a:chOff x="0" y="0"/>
              <a:chExt cx="6350000" cy="6350000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CE1126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24" name="Freeform 24"/>
          <p:cNvSpPr/>
          <p:nvPr/>
        </p:nvSpPr>
        <p:spPr>
          <a:xfrm>
            <a:off x="11925048" y="3563664"/>
            <a:ext cx="5334252" cy="4323309"/>
          </a:xfrm>
          <a:custGeom>
            <a:avLst/>
            <a:gdLst/>
            <a:ahLst/>
            <a:cxnLst/>
            <a:rect l="l" t="t" r="r" b="b"/>
            <a:pathLst>
              <a:path w="5334252" h="4323309">
                <a:moveTo>
                  <a:pt x="0" y="0"/>
                </a:moveTo>
                <a:lnTo>
                  <a:pt x="5334252" y="0"/>
                </a:lnTo>
                <a:lnTo>
                  <a:pt x="5334252" y="4323308"/>
                </a:lnTo>
                <a:lnTo>
                  <a:pt x="0" y="432330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0824" r="-10824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25" name="Freeform 25"/>
          <p:cNvSpPr/>
          <p:nvPr/>
        </p:nvSpPr>
        <p:spPr>
          <a:xfrm>
            <a:off x="7247881" y="4604605"/>
            <a:ext cx="290920" cy="290920"/>
          </a:xfrm>
          <a:prstGeom prst="ellipse">
            <a:avLst/>
          </a:pr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w="28575" cap="rnd">
            <a:solidFill>
              <a:srgbClr val="CE1126"/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Box 26"/>
          <p:cNvSpPr txBox="1"/>
          <p:nvPr/>
        </p:nvSpPr>
        <p:spPr>
          <a:xfrm>
            <a:off x="1028700" y="1114425"/>
            <a:ext cx="10704587" cy="26797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450"/>
              </a:lnSpc>
            </a:pPr>
            <a:r>
              <a:rPr lang="en-US" sz="9500" b="1">
                <a:solidFill>
                  <a:srgbClr val="1A1B18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Timeline of ACRM Voices Campaign</a:t>
            </a:r>
          </a:p>
        </p:txBody>
      </p:sp>
      <p:sp>
        <p:nvSpPr>
          <p:cNvPr id="27" name="Freeform 27"/>
          <p:cNvSpPr/>
          <p:nvPr/>
        </p:nvSpPr>
        <p:spPr>
          <a:xfrm>
            <a:off x="7247881" y="7387282"/>
            <a:ext cx="290920" cy="290920"/>
          </a:xfrm>
          <a:prstGeom prst="ellipse">
            <a:avLst/>
          </a:pr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w="28575" cap="rnd">
            <a:solidFill>
              <a:srgbClr val="CE1126"/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6ED102D-37AD-C4BD-D7C7-5F03137371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B1C23F4F-D627-3D25-9671-3DA798B95BBF}"/>
              </a:ext>
            </a:extLst>
          </p:cNvPr>
          <p:cNvSpPr/>
          <p:nvPr/>
        </p:nvSpPr>
        <p:spPr>
          <a:xfrm rot="5400000">
            <a:off x="-1948833" y="5129213"/>
            <a:ext cx="8229600" cy="0"/>
          </a:xfrm>
          <a:prstGeom prst="line">
            <a:avLst/>
          </a:prstGeom>
          <a:ln w="28575" cap="flat">
            <a:solidFill>
              <a:srgbClr val="CE112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AAC0AC05-DF4E-9C7E-C497-5A95E90E2FCD}"/>
              </a:ext>
            </a:extLst>
          </p:cNvPr>
          <p:cNvSpPr txBox="1"/>
          <p:nvPr/>
        </p:nvSpPr>
        <p:spPr>
          <a:xfrm>
            <a:off x="2748858" y="1114425"/>
            <a:ext cx="13554957" cy="13573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450"/>
              </a:lnSpc>
            </a:pPr>
            <a:r>
              <a:rPr lang="en-US" sz="9500" b="1" u="sng" dirty="0">
                <a:solidFill>
                  <a:srgbClr val="1A1B18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Poll Question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0BB8F01A-48B8-23E6-0101-C4187C1B514E}"/>
              </a:ext>
            </a:extLst>
          </p:cNvPr>
          <p:cNvSpPr txBox="1"/>
          <p:nvPr/>
        </p:nvSpPr>
        <p:spPr>
          <a:xfrm rot="-5400000">
            <a:off x="-1497658" y="6074172"/>
            <a:ext cx="5806628" cy="5616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0"/>
              </a:lnSpc>
              <a:spcBef>
                <a:spcPct val="0"/>
              </a:spcBef>
            </a:pPr>
            <a:r>
              <a:rPr lang="en-US" sz="1500" spc="45">
                <a:solidFill>
                  <a:srgbClr val="1A1B18"/>
                </a:solidFill>
                <a:latin typeface="Overpass Light"/>
                <a:ea typeface="Overpass Light"/>
                <a:cs typeface="Overpass Light"/>
                <a:sym typeface="Overpass Light"/>
              </a:rPr>
              <a:t>ACRM | AMERICAN CONGRESS OF REHABILITATION MEDICINE</a:t>
            </a:r>
          </a:p>
          <a:p>
            <a:pPr algn="l">
              <a:lnSpc>
                <a:spcPts val="2099"/>
              </a:lnSpc>
              <a:spcBef>
                <a:spcPct val="0"/>
              </a:spcBef>
            </a:pPr>
            <a:endParaRPr lang="en-US" sz="1500" spc="45">
              <a:solidFill>
                <a:srgbClr val="1A1B18"/>
              </a:solidFill>
              <a:latin typeface="Overpass Light"/>
              <a:ea typeface="Overpass Light"/>
              <a:cs typeface="Overpass Light"/>
              <a:sym typeface="Overpass Light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B3032175-534F-19E3-039F-2452A33A5E06}"/>
              </a:ext>
            </a:extLst>
          </p:cNvPr>
          <p:cNvSpPr/>
          <p:nvPr/>
        </p:nvSpPr>
        <p:spPr>
          <a:xfrm>
            <a:off x="12969160" y="8862593"/>
            <a:ext cx="4290140" cy="791415"/>
          </a:xfrm>
          <a:custGeom>
            <a:avLst/>
            <a:gdLst/>
            <a:ahLst/>
            <a:cxnLst/>
            <a:rect l="l" t="t" r="r" b="b"/>
            <a:pathLst>
              <a:path w="4290140" h="791415">
                <a:moveTo>
                  <a:pt x="0" y="0"/>
                </a:moveTo>
                <a:lnTo>
                  <a:pt x="4290140" y="0"/>
                </a:lnTo>
                <a:lnTo>
                  <a:pt x="4290140" y="791414"/>
                </a:lnTo>
                <a:lnTo>
                  <a:pt x="0" y="7914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TextBox 7">
            <a:extLst>
              <a:ext uri="{FF2B5EF4-FFF2-40B4-BE49-F238E27FC236}">
                <a16:creationId xmlns:a16="http://schemas.microsoft.com/office/drawing/2014/main" id="{07B55324-931E-8B2E-B037-41EBD55762B6}"/>
              </a:ext>
            </a:extLst>
          </p:cNvPr>
          <p:cNvSpPr txBox="1"/>
          <p:nvPr/>
        </p:nvSpPr>
        <p:spPr>
          <a:xfrm>
            <a:off x="2645465" y="3666172"/>
            <a:ext cx="14570625" cy="29546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9600" dirty="0"/>
              <a:t>What do you need/want from ACRM?</a:t>
            </a:r>
            <a:endParaRPr lang="en-US" sz="9600" b="1" dirty="0">
              <a:solidFill>
                <a:srgbClr val="1A1B18"/>
              </a:solidFill>
              <a:latin typeface="Cormorant Garamond Bold"/>
              <a:ea typeface="Cormorant Garamond Bold"/>
              <a:cs typeface="Cormorant Garamond Bold"/>
              <a:sym typeface="Cormorant Garamond Bold"/>
            </a:endParaRPr>
          </a:p>
        </p:txBody>
      </p:sp>
    </p:spTree>
    <p:extLst>
      <p:ext uri="{BB962C8B-B14F-4D97-AF65-F5344CB8AC3E}">
        <p14:creationId xmlns:p14="http://schemas.microsoft.com/office/powerpoint/2010/main" val="24858830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144000" y="3698794"/>
            <a:ext cx="7637624" cy="2941152"/>
            <a:chOff x="0" y="0"/>
            <a:chExt cx="10183498" cy="3921536"/>
          </a:xfrm>
        </p:grpSpPr>
        <p:sp>
          <p:nvSpPr>
            <p:cNvPr id="3" name="AutoShape 3"/>
            <p:cNvSpPr/>
            <p:nvPr/>
          </p:nvSpPr>
          <p:spPr>
            <a:xfrm>
              <a:off x="0" y="2342187"/>
              <a:ext cx="9793687" cy="38266"/>
            </a:xfrm>
            <a:prstGeom prst="rect">
              <a:avLst/>
            </a:prstGeom>
            <a:solidFill>
              <a:srgbClr val="CE112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85725"/>
              <a:ext cx="10183498" cy="18404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0450"/>
                </a:lnSpc>
              </a:pPr>
              <a:r>
                <a:rPr lang="en-US" sz="9500" b="1">
                  <a:solidFill>
                    <a:srgbClr val="1A1B18"/>
                  </a:solidFill>
                  <a:latin typeface="Cormorant Garamond Bold"/>
                  <a:ea typeface="Cormorant Garamond Bold"/>
                  <a:cs typeface="Cormorant Garamond Bold"/>
                  <a:sym typeface="Cormorant Garamond Bold"/>
                </a:rPr>
                <a:t>Thank You!!!!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2683286"/>
              <a:ext cx="10183498" cy="12382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749"/>
                </a:lnSpc>
              </a:pPr>
              <a:r>
                <a:rPr lang="en-US" sz="2999" b="1" spc="-44">
                  <a:solidFill>
                    <a:srgbClr val="1A1B18"/>
                  </a:solidFill>
                  <a:latin typeface="Cormorant Garamond Bold"/>
                  <a:ea typeface="Cormorant Garamond Bold"/>
                  <a:cs typeface="Cormorant Garamond Bold"/>
                  <a:sym typeface="Cormorant Garamond Bold"/>
                </a:rPr>
                <a:t>Email </a:t>
              </a:r>
              <a:r>
                <a:rPr lang="en-US" sz="2999" b="1" spc="-44">
                  <a:solidFill>
                    <a:srgbClr val="CE1126"/>
                  </a:solidFill>
                  <a:latin typeface="Cormorant Garamond Bold"/>
                  <a:ea typeface="Cormorant Garamond Bold"/>
                  <a:cs typeface="Cormorant Garamond Bold"/>
                  <a:sym typeface="Cormorant Garamond Bold"/>
                </a:rPr>
                <a:t>FConstantinidou@ACRM.org</a:t>
              </a:r>
              <a:r>
                <a:rPr lang="en-US" sz="2999" b="1" spc="-44">
                  <a:solidFill>
                    <a:srgbClr val="1A1B18"/>
                  </a:solidFill>
                  <a:latin typeface="Cormorant Garamond Bold"/>
                  <a:ea typeface="Cormorant Garamond Bold"/>
                  <a:cs typeface="Cormorant Garamond Bold"/>
                  <a:sym typeface="Cormorant Garamond Bold"/>
                </a:rPr>
                <a:t> with additional thoughts or questions.</a:t>
              </a:r>
            </a:p>
          </p:txBody>
        </p:sp>
      </p:grpSp>
      <p:sp>
        <p:nvSpPr>
          <p:cNvPr id="6" name="Freeform 6"/>
          <p:cNvSpPr/>
          <p:nvPr/>
        </p:nvSpPr>
        <p:spPr>
          <a:xfrm>
            <a:off x="12969160" y="8862593"/>
            <a:ext cx="4290140" cy="791415"/>
          </a:xfrm>
          <a:custGeom>
            <a:avLst/>
            <a:gdLst/>
            <a:ahLst/>
            <a:cxnLst/>
            <a:rect l="l" t="t" r="r" b="b"/>
            <a:pathLst>
              <a:path w="4290140" h="791415">
                <a:moveTo>
                  <a:pt x="0" y="0"/>
                </a:moveTo>
                <a:lnTo>
                  <a:pt x="4290140" y="0"/>
                </a:lnTo>
                <a:lnTo>
                  <a:pt x="4290140" y="791414"/>
                </a:lnTo>
                <a:lnTo>
                  <a:pt x="0" y="7914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2561410" y="2261568"/>
            <a:ext cx="5763864" cy="5763864"/>
          </a:xfrm>
          <a:custGeom>
            <a:avLst/>
            <a:gdLst/>
            <a:ahLst/>
            <a:cxnLst/>
            <a:rect l="l" t="t" r="r" b="b"/>
            <a:pathLst>
              <a:path w="5763864" h="5763864">
                <a:moveTo>
                  <a:pt x="0" y="0"/>
                </a:moveTo>
                <a:lnTo>
                  <a:pt x="5763864" y="0"/>
                </a:lnTo>
                <a:lnTo>
                  <a:pt x="5763864" y="5763864"/>
                </a:lnTo>
                <a:lnTo>
                  <a:pt x="0" y="576386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6666" r="-16666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8" name="Group 8"/>
          <p:cNvGrpSpPr/>
          <p:nvPr/>
        </p:nvGrpSpPr>
        <p:grpSpPr>
          <a:xfrm>
            <a:off x="15941474" y="1028700"/>
            <a:ext cx="955485" cy="218188"/>
            <a:chOff x="0" y="0"/>
            <a:chExt cx="1273980" cy="290918"/>
          </a:xfrm>
        </p:grpSpPr>
        <p:grpSp>
          <p:nvGrpSpPr>
            <p:cNvPr id="9" name="Group 9"/>
            <p:cNvGrpSpPr>
              <a:grpSpLocks noChangeAspect="1"/>
            </p:cNvGrpSpPr>
            <p:nvPr/>
          </p:nvGrpSpPr>
          <p:grpSpPr>
            <a:xfrm>
              <a:off x="983062" y="0"/>
              <a:ext cx="290918" cy="290918"/>
              <a:chOff x="0" y="0"/>
              <a:chExt cx="1708150" cy="170815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1708150" cy="1708150"/>
              </a:xfrm>
              <a:custGeom>
                <a:avLst/>
                <a:gdLst/>
                <a:ahLst/>
                <a:cxnLst/>
                <a:rect l="l" t="t" r="r" b="b"/>
                <a:pathLst>
                  <a:path w="1708150" h="1708150">
                    <a:moveTo>
                      <a:pt x="853440" y="1708150"/>
                    </a:moveTo>
                    <a:cubicBezTo>
                      <a:pt x="383540" y="1708150"/>
                      <a:pt x="0" y="1324610"/>
                      <a:pt x="0" y="853440"/>
                    </a:cubicBezTo>
                    <a:cubicBezTo>
                      <a:pt x="0" y="383540"/>
                      <a:pt x="383540" y="0"/>
                      <a:pt x="853440" y="0"/>
                    </a:cubicBezTo>
                    <a:cubicBezTo>
                      <a:pt x="1324610" y="0"/>
                      <a:pt x="1706880" y="383540"/>
                      <a:pt x="1706880" y="853440"/>
                    </a:cubicBezTo>
                    <a:cubicBezTo>
                      <a:pt x="1708150" y="1324610"/>
                      <a:pt x="1324610" y="1708150"/>
                      <a:pt x="853440" y="1708150"/>
                    </a:cubicBezTo>
                    <a:close/>
                    <a:moveTo>
                      <a:pt x="853440" y="469900"/>
                    </a:moveTo>
                    <a:cubicBezTo>
                      <a:pt x="642620" y="469900"/>
                      <a:pt x="469900" y="642620"/>
                      <a:pt x="469900" y="853440"/>
                    </a:cubicBezTo>
                    <a:cubicBezTo>
                      <a:pt x="469900" y="1064260"/>
                      <a:pt x="642620" y="1236980"/>
                      <a:pt x="853440" y="1236980"/>
                    </a:cubicBezTo>
                    <a:cubicBezTo>
                      <a:pt x="1064260" y="1236980"/>
                      <a:pt x="1236980" y="1064260"/>
                      <a:pt x="1236980" y="853440"/>
                    </a:cubicBezTo>
                    <a:cubicBezTo>
                      <a:pt x="1236980" y="642620"/>
                      <a:pt x="1065530" y="469900"/>
                      <a:pt x="853440" y="469900"/>
                    </a:cubicBezTo>
                    <a:close/>
                  </a:path>
                </a:pathLst>
              </a:custGeom>
              <a:solidFill>
                <a:srgbClr val="1A1B18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1" name="Group 11"/>
            <p:cNvGrpSpPr>
              <a:grpSpLocks noChangeAspect="1"/>
            </p:cNvGrpSpPr>
            <p:nvPr/>
          </p:nvGrpSpPr>
          <p:grpSpPr>
            <a:xfrm>
              <a:off x="489944" y="0"/>
              <a:ext cx="290918" cy="290918"/>
              <a:chOff x="0" y="0"/>
              <a:chExt cx="1708150" cy="170815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1708150" cy="1708150"/>
              </a:xfrm>
              <a:custGeom>
                <a:avLst/>
                <a:gdLst/>
                <a:ahLst/>
                <a:cxnLst/>
                <a:rect l="l" t="t" r="r" b="b"/>
                <a:pathLst>
                  <a:path w="1708150" h="1708150">
                    <a:moveTo>
                      <a:pt x="853440" y="1708150"/>
                    </a:moveTo>
                    <a:cubicBezTo>
                      <a:pt x="383540" y="1708150"/>
                      <a:pt x="0" y="1324610"/>
                      <a:pt x="0" y="853440"/>
                    </a:cubicBezTo>
                    <a:cubicBezTo>
                      <a:pt x="0" y="383540"/>
                      <a:pt x="383540" y="0"/>
                      <a:pt x="853440" y="0"/>
                    </a:cubicBezTo>
                    <a:cubicBezTo>
                      <a:pt x="1324610" y="0"/>
                      <a:pt x="1706880" y="383540"/>
                      <a:pt x="1706880" y="853440"/>
                    </a:cubicBezTo>
                    <a:cubicBezTo>
                      <a:pt x="1708150" y="1324610"/>
                      <a:pt x="1324610" y="1708150"/>
                      <a:pt x="853440" y="1708150"/>
                    </a:cubicBezTo>
                    <a:close/>
                    <a:moveTo>
                      <a:pt x="853440" y="469900"/>
                    </a:moveTo>
                    <a:cubicBezTo>
                      <a:pt x="642620" y="469900"/>
                      <a:pt x="469900" y="642620"/>
                      <a:pt x="469900" y="853440"/>
                    </a:cubicBezTo>
                    <a:cubicBezTo>
                      <a:pt x="469900" y="1064260"/>
                      <a:pt x="642620" y="1236980"/>
                      <a:pt x="853440" y="1236980"/>
                    </a:cubicBezTo>
                    <a:cubicBezTo>
                      <a:pt x="1064260" y="1236980"/>
                      <a:pt x="1236980" y="1064260"/>
                      <a:pt x="1236980" y="853440"/>
                    </a:cubicBezTo>
                    <a:cubicBezTo>
                      <a:pt x="1236980" y="642620"/>
                      <a:pt x="1065530" y="469900"/>
                      <a:pt x="853440" y="469900"/>
                    </a:cubicBezTo>
                    <a:close/>
                  </a:path>
                </a:pathLst>
              </a:custGeom>
              <a:solidFill>
                <a:srgbClr val="1A1B18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0" y="1587"/>
              <a:ext cx="287744" cy="287744"/>
              <a:chOff x="0" y="0"/>
              <a:chExt cx="6350000" cy="63500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CE1126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776</Words>
  <Application>Microsoft Office PowerPoint</Application>
  <PresentationFormat>Custom</PresentationFormat>
  <Paragraphs>98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Aptos</vt:lpstr>
      <vt:lpstr>Overpass Light</vt:lpstr>
      <vt:lpstr>Arial</vt:lpstr>
      <vt:lpstr>Cormorant Garamond Bold</vt:lpstr>
      <vt:lpstr>Times New Roman</vt:lpstr>
      <vt:lpstr>Calibri</vt:lpstr>
      <vt:lpstr>Overpass Light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ACRM Voices Town Hall</dc:title>
  <cp:lastModifiedBy>Fofi Constantinidou</cp:lastModifiedBy>
  <cp:revision>19</cp:revision>
  <dcterms:created xsi:type="dcterms:W3CDTF">2006-08-16T00:00:00Z</dcterms:created>
  <dcterms:modified xsi:type="dcterms:W3CDTF">2025-05-02T14:49:38Z</dcterms:modified>
  <dc:identifier>DAGmCcbrpWE</dc:identifier>
</cp:coreProperties>
</file>