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slides/slide13.xml" ContentType="application/vnd.openxmlformats-officedocument.presentationml.slide+xml"/>
  <Override PartName="/ppt/slides/slide14.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9.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ppt/revisionInfo.xml" ContentType="application/vnd.ms-powerpoint.revisioninfo+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712" r:id="rId5"/>
    <p:sldId id="711" r:id="rId6"/>
    <p:sldId id="695" r:id="rId7"/>
    <p:sldId id="700" r:id="rId8"/>
    <p:sldId id="698" r:id="rId9"/>
    <p:sldId id="701" r:id="rId10"/>
    <p:sldId id="697" r:id="rId11"/>
    <p:sldId id="696" r:id="rId12"/>
    <p:sldId id="699" r:id="rId13"/>
    <p:sldId id="709" r:id="rId14"/>
    <p:sldId id="703" r:id="rId15"/>
    <p:sldId id="710" r:id="rId16"/>
    <p:sldId id="706" r:id="rId17"/>
    <p:sldId id="70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llie Westfall" initials="MW" lastIdx="1" clrIdx="0">
    <p:extLst>
      <p:ext uri="{19B8F6BF-5375-455C-9EA6-DF929625EA0E}">
        <p15:presenceInfo xmlns:p15="http://schemas.microsoft.com/office/powerpoint/2012/main" userId="68b0797ad14d0eaf" providerId="Windows Live"/>
      </p:ext>
    </p:extLst>
  </p:cmAuthor>
  <p:cmAuthor id="2" name="Pamela Roberts" initials="PR" lastIdx="3" clrIdx="1">
    <p:extLst>
      <p:ext uri="{19B8F6BF-5375-455C-9EA6-DF929625EA0E}">
        <p15:presenceInfo xmlns:p15="http://schemas.microsoft.com/office/powerpoint/2012/main" userId="ba423a874b9a6204" providerId="Windows Live"/>
      </p:ext>
    </p:extLst>
  </p:cmAuthor>
  <p:cmAuthor id="3" name="Steve Compos" initials="SC" lastIdx="1" clrIdx="2">
    <p:extLst>
      <p:ext uri="{19B8F6BF-5375-455C-9EA6-DF929625EA0E}">
        <p15:presenceInfo xmlns:p15="http://schemas.microsoft.com/office/powerpoint/2012/main" userId="7f437134d57efef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1736"/>
    <a:srgbClr val="F6D089"/>
    <a:srgbClr val="000000"/>
    <a:srgbClr val="F9F8F5"/>
    <a:srgbClr val="F9DF95"/>
    <a:srgbClr val="F2A39C"/>
    <a:srgbClr val="FF7E79"/>
    <a:srgbClr val="E22135"/>
    <a:srgbClr val="27245A"/>
    <a:srgbClr val="C035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058774-85BE-4C47-8847-74AC51E4D2B9}" v="175" dt="2021-11-15T13:36:39.5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76" autoAdjust="0"/>
    <p:restoredTop sz="84213" autoAdjust="0"/>
  </p:normalViewPr>
  <p:slideViewPr>
    <p:cSldViewPr snapToGrid="0" snapToObjects="1">
      <p:cViewPr varScale="1">
        <p:scale>
          <a:sx n="63" d="100"/>
          <a:sy n="63" d="100"/>
        </p:scale>
        <p:origin x="1314" y="6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 d="2"/>
        <a:sy n="1" d="2"/>
      </p:scale>
      <p:origin x="0" y="0"/>
    </p:cViewPr>
  </p:sorterViewPr>
  <p:notesViewPr>
    <p:cSldViewPr snapToGrid="0" snapToObjects="1">
      <p:cViewPr varScale="1">
        <p:scale>
          <a:sx n="71" d="100"/>
          <a:sy n="71" d="100"/>
        </p:scale>
        <p:origin x="-3029"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79CA8-42DD-A74E-9071-FBFEA9D047BB}" type="datetimeFigureOut">
              <a:rPr lang="en-US" smtClean="0"/>
              <a:t>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2665E9-CF06-9247-99CD-69AC3579955A}" type="slidenum">
              <a:rPr lang="en-US" smtClean="0"/>
              <a:t>‹#›</a:t>
            </a:fld>
            <a:endParaRPr lang="en-US" dirty="0"/>
          </a:p>
        </p:txBody>
      </p:sp>
    </p:spTree>
    <p:extLst>
      <p:ext uri="{BB962C8B-B14F-4D97-AF65-F5344CB8AC3E}">
        <p14:creationId xmlns:p14="http://schemas.microsoft.com/office/powerpoint/2010/main" val="1879201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2665E9-CF06-9247-99CD-69AC3579955A}" type="slidenum">
              <a:rPr lang="en-US" smtClean="0"/>
              <a:t>1</a:t>
            </a:fld>
            <a:endParaRPr lang="en-US" dirty="0"/>
          </a:p>
        </p:txBody>
      </p:sp>
    </p:spTree>
    <p:extLst>
      <p:ext uri="{BB962C8B-B14F-4D97-AF65-F5344CB8AC3E}">
        <p14:creationId xmlns:p14="http://schemas.microsoft.com/office/powerpoint/2010/main" val="2928789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ACRM has the biggest and best global reach</a:t>
            </a:r>
          </a:p>
        </p:txBody>
      </p:sp>
      <p:sp>
        <p:nvSpPr>
          <p:cNvPr id="4" name="Slide Number Placeholder 3"/>
          <p:cNvSpPr>
            <a:spLocks noGrp="1"/>
          </p:cNvSpPr>
          <p:nvPr>
            <p:ph type="sldNum" sz="quarter" idx="5"/>
          </p:nvPr>
        </p:nvSpPr>
        <p:spPr/>
        <p:txBody>
          <a:bodyPr/>
          <a:lstStyle/>
          <a:p>
            <a:fld id="{F82665E9-CF06-9247-99CD-69AC3579955A}" type="slidenum">
              <a:rPr lang="en-US" smtClean="0"/>
              <a:t>2</a:t>
            </a:fld>
            <a:endParaRPr lang="en-US" dirty="0"/>
          </a:p>
        </p:txBody>
      </p:sp>
    </p:spTree>
    <p:extLst>
      <p:ext uri="{BB962C8B-B14F-4D97-AF65-F5344CB8AC3E}">
        <p14:creationId xmlns:p14="http://schemas.microsoft.com/office/powerpoint/2010/main" val="3406517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ACRM brings value </a:t>
            </a:r>
          </a:p>
        </p:txBody>
      </p:sp>
      <p:sp>
        <p:nvSpPr>
          <p:cNvPr id="4" name="Slide Number Placeholder 3"/>
          <p:cNvSpPr>
            <a:spLocks noGrp="1"/>
          </p:cNvSpPr>
          <p:nvPr>
            <p:ph type="sldNum" sz="quarter" idx="5"/>
          </p:nvPr>
        </p:nvSpPr>
        <p:spPr/>
        <p:txBody>
          <a:bodyPr/>
          <a:lstStyle/>
          <a:p>
            <a:fld id="{F82665E9-CF06-9247-99CD-69AC3579955A}" type="slidenum">
              <a:rPr lang="en-US" smtClean="0"/>
              <a:t>3</a:t>
            </a:fld>
            <a:endParaRPr lang="en-US" dirty="0"/>
          </a:p>
        </p:txBody>
      </p:sp>
    </p:spTree>
    <p:extLst>
      <p:ext uri="{BB962C8B-B14F-4D97-AF65-F5344CB8AC3E}">
        <p14:creationId xmlns:p14="http://schemas.microsoft.com/office/powerpoint/2010/main" val="3791139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BOG wording – they are not management. Low management cost allows us to give incredible value (big reach for less dollars)</a:t>
            </a:r>
          </a:p>
        </p:txBody>
      </p:sp>
      <p:sp>
        <p:nvSpPr>
          <p:cNvPr id="4" name="Slide Number Placeholder 3"/>
          <p:cNvSpPr>
            <a:spLocks noGrp="1"/>
          </p:cNvSpPr>
          <p:nvPr>
            <p:ph type="sldNum" sz="quarter" idx="5"/>
          </p:nvPr>
        </p:nvSpPr>
        <p:spPr/>
        <p:txBody>
          <a:bodyPr/>
          <a:lstStyle/>
          <a:p>
            <a:fld id="{F82665E9-CF06-9247-99CD-69AC3579955A}" type="slidenum">
              <a:rPr lang="en-US" smtClean="0"/>
              <a:t>4</a:t>
            </a:fld>
            <a:endParaRPr lang="en-US" dirty="0"/>
          </a:p>
        </p:txBody>
      </p:sp>
    </p:spTree>
    <p:extLst>
      <p:ext uri="{BB962C8B-B14F-4D97-AF65-F5344CB8AC3E}">
        <p14:creationId xmlns:p14="http://schemas.microsoft.com/office/powerpoint/2010/main" val="240140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up to first of the M’s – trademark for 365</a:t>
            </a:r>
          </a:p>
          <a:p>
            <a:r>
              <a:rPr lang="en-US" dirty="0"/>
              <a:t>+ 365 sales team logo to the corner of each slide</a:t>
            </a:r>
          </a:p>
        </p:txBody>
      </p:sp>
      <p:sp>
        <p:nvSpPr>
          <p:cNvPr id="4" name="Slide Number Placeholder 3"/>
          <p:cNvSpPr>
            <a:spLocks noGrp="1"/>
          </p:cNvSpPr>
          <p:nvPr>
            <p:ph type="sldNum" sz="quarter" idx="5"/>
          </p:nvPr>
        </p:nvSpPr>
        <p:spPr/>
        <p:txBody>
          <a:bodyPr/>
          <a:lstStyle/>
          <a:p>
            <a:fld id="{F82665E9-CF06-9247-99CD-69AC3579955A}" type="slidenum">
              <a:rPr lang="en-US" smtClean="0"/>
              <a:t>5</a:t>
            </a:fld>
            <a:endParaRPr lang="en-US" dirty="0"/>
          </a:p>
        </p:txBody>
      </p:sp>
    </p:spTree>
    <p:extLst>
      <p:ext uri="{BB962C8B-B14F-4D97-AF65-F5344CB8AC3E}">
        <p14:creationId xmlns:p14="http://schemas.microsoft.com/office/powerpoint/2010/main" val="854959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powerful medical journals of PMR – globally – keep the stats the same</a:t>
            </a:r>
          </a:p>
          <a:p>
            <a:r>
              <a:rPr lang="en-US" dirty="0"/>
              <a:t>Together they represent the largest PM&amp;R journal publishing program in the world</a:t>
            </a:r>
          </a:p>
        </p:txBody>
      </p:sp>
      <p:sp>
        <p:nvSpPr>
          <p:cNvPr id="4" name="Slide Number Placeholder 3"/>
          <p:cNvSpPr>
            <a:spLocks noGrp="1"/>
          </p:cNvSpPr>
          <p:nvPr>
            <p:ph type="sldNum" sz="quarter" idx="5"/>
          </p:nvPr>
        </p:nvSpPr>
        <p:spPr/>
        <p:txBody>
          <a:bodyPr/>
          <a:lstStyle/>
          <a:p>
            <a:fld id="{F82665E9-CF06-9247-99CD-69AC3579955A}" type="slidenum">
              <a:rPr lang="en-US" smtClean="0"/>
              <a:t>6</a:t>
            </a:fld>
            <a:endParaRPr lang="en-US" dirty="0"/>
          </a:p>
        </p:txBody>
      </p:sp>
    </p:spTree>
    <p:extLst>
      <p:ext uri="{BB962C8B-B14F-4D97-AF65-F5344CB8AC3E}">
        <p14:creationId xmlns:p14="http://schemas.microsoft.com/office/powerpoint/2010/main" val="3610780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Largest/best meetings in the world for PMR. </a:t>
            </a:r>
          </a:p>
          <a:p>
            <a:r>
              <a:rPr lang="en-US" dirty="0"/>
              <a:t>Likes the bullets on the left, add bullets to the right</a:t>
            </a:r>
          </a:p>
          <a:p>
            <a:r>
              <a:rPr lang="en-US" dirty="0"/>
              <a:t>Change header to ‘best meetings in the world’</a:t>
            </a:r>
          </a:p>
        </p:txBody>
      </p:sp>
      <p:sp>
        <p:nvSpPr>
          <p:cNvPr id="4" name="Slide Number Placeholder 3"/>
          <p:cNvSpPr>
            <a:spLocks noGrp="1"/>
          </p:cNvSpPr>
          <p:nvPr>
            <p:ph type="sldNum" sz="quarter" idx="5"/>
          </p:nvPr>
        </p:nvSpPr>
        <p:spPr/>
        <p:txBody>
          <a:bodyPr/>
          <a:lstStyle/>
          <a:p>
            <a:fld id="{F82665E9-CF06-9247-99CD-69AC3579955A}" type="slidenum">
              <a:rPr lang="en-US" smtClean="0"/>
              <a:t>7</a:t>
            </a:fld>
            <a:endParaRPr lang="en-US" dirty="0"/>
          </a:p>
        </p:txBody>
      </p:sp>
    </p:spTree>
    <p:extLst>
      <p:ext uri="{BB962C8B-B14F-4D97-AF65-F5344CB8AC3E}">
        <p14:creationId xmlns:p14="http://schemas.microsoft.com/office/powerpoint/2010/main" val="3426420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growing” after countries</a:t>
            </a:r>
          </a:p>
          <a:p>
            <a:r>
              <a:rPr lang="en-US" dirty="0"/>
              <a:t>Biggest membership for PMR in the world</a:t>
            </a:r>
          </a:p>
        </p:txBody>
      </p:sp>
      <p:sp>
        <p:nvSpPr>
          <p:cNvPr id="4" name="Slide Number Placeholder 3"/>
          <p:cNvSpPr>
            <a:spLocks noGrp="1"/>
          </p:cNvSpPr>
          <p:nvPr>
            <p:ph type="sldNum" sz="quarter" idx="5"/>
          </p:nvPr>
        </p:nvSpPr>
        <p:spPr/>
        <p:txBody>
          <a:bodyPr/>
          <a:lstStyle/>
          <a:p>
            <a:fld id="{F82665E9-CF06-9247-99CD-69AC3579955A}" type="slidenum">
              <a:rPr lang="en-US" smtClean="0"/>
              <a:t>8</a:t>
            </a:fld>
            <a:endParaRPr lang="en-US" dirty="0"/>
          </a:p>
        </p:txBody>
      </p:sp>
    </p:spTree>
    <p:extLst>
      <p:ext uri="{BB962C8B-B14F-4D97-AF65-F5344CB8AC3E}">
        <p14:creationId xmlns:p14="http://schemas.microsoft.com/office/powerpoint/2010/main" val="1437245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Improving lines – change the color to make it stand out, JL suggested red</a:t>
            </a:r>
          </a:p>
        </p:txBody>
      </p:sp>
      <p:sp>
        <p:nvSpPr>
          <p:cNvPr id="4" name="Slide Number Placeholder 3"/>
          <p:cNvSpPr>
            <a:spLocks noGrp="1"/>
          </p:cNvSpPr>
          <p:nvPr>
            <p:ph type="sldNum" sz="quarter" idx="5"/>
          </p:nvPr>
        </p:nvSpPr>
        <p:spPr/>
        <p:txBody>
          <a:bodyPr/>
          <a:lstStyle/>
          <a:p>
            <a:fld id="{F82665E9-CF06-9247-99CD-69AC3579955A}" type="slidenum">
              <a:rPr lang="en-US" smtClean="0"/>
              <a:t>9</a:t>
            </a:fld>
            <a:endParaRPr lang="en-US" dirty="0"/>
          </a:p>
        </p:txBody>
      </p:sp>
    </p:spTree>
    <p:extLst>
      <p:ext uri="{BB962C8B-B14F-4D97-AF65-F5344CB8AC3E}">
        <p14:creationId xmlns:p14="http://schemas.microsoft.com/office/powerpoint/2010/main" val="335481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value/greater/better value – greater value than anywhere</a:t>
            </a:r>
          </a:p>
        </p:txBody>
      </p:sp>
      <p:sp>
        <p:nvSpPr>
          <p:cNvPr id="4" name="Slide Number Placeholder 3"/>
          <p:cNvSpPr>
            <a:spLocks noGrp="1"/>
          </p:cNvSpPr>
          <p:nvPr>
            <p:ph type="sldNum" sz="quarter" idx="5"/>
          </p:nvPr>
        </p:nvSpPr>
        <p:spPr/>
        <p:txBody>
          <a:bodyPr/>
          <a:lstStyle/>
          <a:p>
            <a:fld id="{F82665E9-CF06-9247-99CD-69AC3579955A}" type="slidenum">
              <a:rPr lang="en-US" smtClean="0"/>
              <a:t>10</a:t>
            </a:fld>
            <a:endParaRPr lang="en-US" dirty="0"/>
          </a:p>
        </p:txBody>
      </p:sp>
    </p:spTree>
    <p:extLst>
      <p:ext uri="{BB962C8B-B14F-4D97-AF65-F5344CB8AC3E}">
        <p14:creationId xmlns:p14="http://schemas.microsoft.com/office/powerpoint/2010/main" val="2694055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 support gets reinvested in ACRM – improves investment/reach. </a:t>
            </a:r>
          </a:p>
          <a:p>
            <a:r>
              <a:rPr lang="en-US" dirty="0"/>
              <a:t>Improve overall organization, strengthens ACRM, strengthens the program, which strengthens those involved</a:t>
            </a:r>
          </a:p>
        </p:txBody>
      </p:sp>
      <p:sp>
        <p:nvSpPr>
          <p:cNvPr id="4" name="Slide Number Placeholder 3"/>
          <p:cNvSpPr>
            <a:spLocks noGrp="1"/>
          </p:cNvSpPr>
          <p:nvPr>
            <p:ph type="sldNum" sz="quarter" idx="5"/>
          </p:nvPr>
        </p:nvSpPr>
        <p:spPr/>
        <p:txBody>
          <a:bodyPr/>
          <a:lstStyle/>
          <a:p>
            <a:fld id="{F82665E9-CF06-9247-99CD-69AC3579955A}" type="slidenum">
              <a:rPr lang="en-US" smtClean="0"/>
              <a:t>11</a:t>
            </a:fld>
            <a:endParaRPr lang="en-US" dirty="0"/>
          </a:p>
        </p:txBody>
      </p:sp>
    </p:spTree>
    <p:extLst>
      <p:ext uri="{BB962C8B-B14F-4D97-AF65-F5344CB8AC3E}">
        <p14:creationId xmlns:p14="http://schemas.microsoft.com/office/powerpoint/2010/main" val="3569540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2022 pricing</a:t>
            </a:r>
          </a:p>
          <a:p>
            <a:r>
              <a:rPr lang="en-US" dirty="0"/>
              <a:t>Official pricing for 2022 begins </a:t>
            </a:r>
          </a:p>
          <a:p>
            <a:r>
              <a:rPr lang="en-US" dirty="0"/>
              <a:t>Give them whatever deal is best for them</a:t>
            </a:r>
          </a:p>
        </p:txBody>
      </p:sp>
      <p:sp>
        <p:nvSpPr>
          <p:cNvPr id="4" name="Slide Number Placeholder 3"/>
          <p:cNvSpPr>
            <a:spLocks noGrp="1"/>
          </p:cNvSpPr>
          <p:nvPr>
            <p:ph type="sldNum" sz="quarter" idx="5"/>
          </p:nvPr>
        </p:nvSpPr>
        <p:spPr/>
        <p:txBody>
          <a:bodyPr/>
          <a:lstStyle/>
          <a:p>
            <a:fld id="{F82665E9-CF06-9247-99CD-69AC3579955A}" type="slidenum">
              <a:rPr lang="en-US" smtClean="0"/>
              <a:t>12</a:t>
            </a:fld>
            <a:endParaRPr lang="en-US" dirty="0"/>
          </a:p>
        </p:txBody>
      </p:sp>
    </p:spTree>
    <p:extLst>
      <p:ext uri="{BB962C8B-B14F-4D97-AF65-F5344CB8AC3E}">
        <p14:creationId xmlns:p14="http://schemas.microsoft.com/office/powerpoint/2010/main" val="782524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“Popular options”</a:t>
            </a:r>
          </a:p>
        </p:txBody>
      </p:sp>
      <p:sp>
        <p:nvSpPr>
          <p:cNvPr id="4" name="Slide Number Placeholder 3"/>
          <p:cNvSpPr>
            <a:spLocks noGrp="1"/>
          </p:cNvSpPr>
          <p:nvPr>
            <p:ph type="sldNum" sz="quarter" idx="5"/>
          </p:nvPr>
        </p:nvSpPr>
        <p:spPr/>
        <p:txBody>
          <a:bodyPr/>
          <a:lstStyle/>
          <a:p>
            <a:fld id="{F82665E9-CF06-9247-99CD-69AC3579955A}" type="slidenum">
              <a:rPr lang="en-US" smtClean="0"/>
              <a:t>13</a:t>
            </a:fld>
            <a:endParaRPr lang="en-US" dirty="0"/>
          </a:p>
        </p:txBody>
      </p:sp>
    </p:spTree>
    <p:extLst>
      <p:ext uri="{BB962C8B-B14F-4D97-AF65-F5344CB8AC3E}">
        <p14:creationId xmlns:p14="http://schemas.microsoft.com/office/powerpoint/2010/main" val="1626373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1683028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C4C6DD8A-0D5D-5841-BB28-31F93860204D}"/>
              </a:ext>
            </a:extLst>
          </p:cNvPr>
          <p:cNvPicPr>
            <a:picLocks noChangeAspect="1"/>
          </p:cNvPicPr>
          <p:nvPr userDrawn="1"/>
        </p:nvPicPr>
        <p:blipFill>
          <a:blip r:embed="rId2"/>
          <a:stretch>
            <a:fillRect/>
          </a:stretch>
        </p:blipFill>
        <p:spPr>
          <a:xfrm>
            <a:off x="0" y="6513516"/>
            <a:ext cx="12192000" cy="3556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610600" y="6513516"/>
            <a:ext cx="2743200" cy="365125"/>
          </a:xfrm>
        </p:spPr>
        <p:txBody>
          <a:bodyPr/>
          <a:lstStyle>
            <a:lvl1pPr>
              <a:defRPr baseline="0">
                <a:solidFill>
                  <a:schemeClr val="bg1"/>
                </a:solidFill>
              </a:defRPr>
            </a:lvl1pPr>
          </a:lstStyle>
          <a:p>
            <a:fld id="{8B7909D6-AF72-A74D-955C-62948750C128}" type="slidenum">
              <a:rPr lang="en-US" smtClean="0"/>
              <a:pPr/>
              <a:t>‹#›</a:t>
            </a:fld>
            <a:endParaRPr lang="en-US" dirty="0"/>
          </a:p>
        </p:txBody>
      </p:sp>
    </p:spTree>
    <p:extLst>
      <p:ext uri="{BB962C8B-B14F-4D97-AF65-F5344CB8AC3E}">
        <p14:creationId xmlns:p14="http://schemas.microsoft.com/office/powerpoint/2010/main" val="137115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125368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1737667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1344514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1438654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946556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211347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182623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595184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280912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7909D6-AF72-A74D-955C-62948750C128}" type="slidenum">
              <a:rPr lang="en-US" smtClean="0"/>
              <a:t>‹#›</a:t>
            </a:fld>
            <a:endParaRPr lang="en-US" dirty="0"/>
          </a:p>
        </p:txBody>
      </p:sp>
    </p:spTree>
    <p:extLst>
      <p:ext uri="{BB962C8B-B14F-4D97-AF65-F5344CB8AC3E}">
        <p14:creationId xmlns:p14="http://schemas.microsoft.com/office/powerpoint/2010/main" val="1570176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CRM_BrandSlides_pptArt_WIDEscreen_size_15Mar19_200ppi_.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descr="Text&#10;&#10;Description automatically generated with medium confidence">
            <a:extLst>
              <a:ext uri="{FF2B5EF4-FFF2-40B4-BE49-F238E27FC236}">
                <a16:creationId xmlns:a16="http://schemas.microsoft.com/office/drawing/2014/main" xmlns="" id="{7399205D-BD29-3949-89A2-90550CE88945}"/>
              </a:ext>
            </a:extLst>
          </p:cNvPr>
          <p:cNvPicPr>
            <a:picLocks noChangeAspect="1"/>
          </p:cNvPicPr>
          <p:nvPr/>
        </p:nvPicPr>
        <p:blipFill rotWithShape="1">
          <a:blip r:embed="rId4"/>
          <a:srcRect b="35530"/>
          <a:stretch/>
        </p:blipFill>
        <p:spPr>
          <a:xfrm>
            <a:off x="10096404" y="5977719"/>
            <a:ext cx="1913985" cy="794062"/>
          </a:xfrm>
          <a:prstGeom prst="rect">
            <a:avLst/>
          </a:prstGeom>
        </p:spPr>
      </p:pic>
      <p:sp>
        <p:nvSpPr>
          <p:cNvPr id="4" name="Rectangle 3">
            <a:extLst>
              <a:ext uri="{FF2B5EF4-FFF2-40B4-BE49-F238E27FC236}">
                <a16:creationId xmlns:a16="http://schemas.microsoft.com/office/drawing/2014/main" xmlns="" id="{F8FC0BB8-12DF-EB45-A682-59CF35655285}"/>
              </a:ext>
            </a:extLst>
          </p:cNvPr>
          <p:cNvSpPr/>
          <p:nvPr/>
        </p:nvSpPr>
        <p:spPr>
          <a:xfrm>
            <a:off x="1221475" y="1385248"/>
            <a:ext cx="10454185" cy="41420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10;&#10;Description automatically generated with medium confidence">
            <a:extLst>
              <a:ext uri="{FF2B5EF4-FFF2-40B4-BE49-F238E27FC236}">
                <a16:creationId xmlns:a16="http://schemas.microsoft.com/office/drawing/2014/main" xmlns="" id="{08BBBE87-7BD6-7647-A3CC-001DA631A9D3}"/>
              </a:ext>
            </a:extLst>
          </p:cNvPr>
          <p:cNvPicPr>
            <a:picLocks noChangeAspect="1"/>
          </p:cNvPicPr>
          <p:nvPr/>
        </p:nvPicPr>
        <p:blipFill rotWithShape="1">
          <a:blip r:embed="rId5"/>
          <a:srcRect b="12307"/>
          <a:stretch/>
        </p:blipFill>
        <p:spPr>
          <a:xfrm>
            <a:off x="3431559" y="1642943"/>
            <a:ext cx="5219700" cy="2929057"/>
          </a:xfrm>
          <a:prstGeom prst="rect">
            <a:avLst/>
          </a:prstGeom>
        </p:spPr>
      </p:pic>
      <p:sp>
        <p:nvSpPr>
          <p:cNvPr id="7" name="TextBox 6">
            <a:extLst>
              <a:ext uri="{FF2B5EF4-FFF2-40B4-BE49-F238E27FC236}">
                <a16:creationId xmlns:a16="http://schemas.microsoft.com/office/drawing/2014/main" xmlns="" id="{2A1C675E-749F-C745-A4A8-6BD83A2D1EA2}"/>
              </a:ext>
            </a:extLst>
          </p:cNvPr>
          <p:cNvSpPr txBox="1"/>
          <p:nvPr/>
        </p:nvSpPr>
        <p:spPr>
          <a:xfrm>
            <a:off x="1473957" y="5030391"/>
            <a:ext cx="9792269" cy="369332"/>
          </a:xfrm>
          <a:prstGeom prst="rect">
            <a:avLst/>
          </a:prstGeom>
          <a:noFill/>
        </p:spPr>
        <p:txBody>
          <a:bodyPr wrap="square" rtlCol="0">
            <a:spAutoFit/>
          </a:bodyPr>
          <a:lstStyle/>
          <a:p>
            <a:pPr algn="ctr"/>
            <a:r>
              <a:rPr lang="en-US" b="1" cap="all" dirty="0">
                <a:solidFill>
                  <a:schemeClr val="tx1">
                    <a:lumMod val="50000"/>
                    <a:lumOff val="50000"/>
                  </a:schemeClr>
                </a:solidFill>
              </a:rPr>
              <a:t>sponsorships</a:t>
            </a:r>
            <a:r>
              <a:rPr lang="en-US" b="1" cap="all" dirty="0">
                <a:solidFill>
                  <a:schemeClr val="bg1">
                    <a:lumMod val="75000"/>
                  </a:schemeClr>
                </a:solidFill>
                <a:latin typeface="+mj-lt"/>
              </a:rPr>
              <a:t> </a:t>
            </a:r>
            <a:r>
              <a:rPr lang="en-US" cap="all" dirty="0">
                <a:solidFill>
                  <a:schemeClr val="bg1">
                    <a:lumMod val="75000"/>
                  </a:schemeClr>
                </a:solidFill>
                <a:latin typeface="+mj-lt"/>
              </a:rPr>
              <a:t>|</a:t>
            </a:r>
            <a:r>
              <a:rPr lang="en-US" b="1" cap="all" dirty="0">
                <a:solidFill>
                  <a:schemeClr val="bg1">
                    <a:lumMod val="75000"/>
                  </a:schemeClr>
                </a:solidFill>
                <a:latin typeface="+mj-lt"/>
              </a:rPr>
              <a:t> </a:t>
            </a:r>
            <a:r>
              <a:rPr lang="en-US" b="1" cap="all" dirty="0">
                <a:solidFill>
                  <a:schemeClr val="tx1">
                    <a:lumMod val="50000"/>
                    <a:lumOff val="50000"/>
                  </a:schemeClr>
                </a:solidFill>
              </a:rPr>
              <a:t>exhibiting</a:t>
            </a:r>
            <a:r>
              <a:rPr lang="en-US" b="1" cap="all" dirty="0">
                <a:solidFill>
                  <a:schemeClr val="bg1">
                    <a:lumMod val="75000"/>
                  </a:schemeClr>
                </a:solidFill>
              </a:rPr>
              <a:t> </a:t>
            </a:r>
            <a:r>
              <a:rPr lang="en-US" cap="all" dirty="0">
                <a:solidFill>
                  <a:schemeClr val="bg1">
                    <a:lumMod val="75000"/>
                  </a:schemeClr>
                </a:solidFill>
              </a:rPr>
              <a:t>|</a:t>
            </a:r>
            <a:r>
              <a:rPr lang="en-US" b="1" cap="all" dirty="0">
                <a:solidFill>
                  <a:schemeClr val="bg1">
                    <a:lumMod val="75000"/>
                  </a:schemeClr>
                </a:solidFill>
              </a:rPr>
              <a:t> </a:t>
            </a:r>
            <a:r>
              <a:rPr lang="en-US" b="1" cap="all" dirty="0">
                <a:solidFill>
                  <a:schemeClr val="tx1">
                    <a:lumMod val="50000"/>
                    <a:lumOff val="50000"/>
                  </a:schemeClr>
                </a:solidFill>
              </a:rPr>
              <a:t>advertising</a:t>
            </a:r>
            <a:r>
              <a:rPr lang="en-US" b="1" cap="all" dirty="0">
                <a:solidFill>
                  <a:schemeClr val="bg1">
                    <a:lumMod val="75000"/>
                  </a:schemeClr>
                </a:solidFill>
              </a:rPr>
              <a:t> </a:t>
            </a:r>
            <a:r>
              <a:rPr lang="en-US" cap="all" dirty="0">
                <a:solidFill>
                  <a:schemeClr val="bg1">
                    <a:lumMod val="75000"/>
                  </a:schemeClr>
                </a:solidFill>
              </a:rPr>
              <a:t>|</a:t>
            </a:r>
            <a:r>
              <a:rPr lang="en-US" b="1" cap="all" dirty="0">
                <a:solidFill>
                  <a:schemeClr val="bg1">
                    <a:lumMod val="75000"/>
                  </a:schemeClr>
                </a:solidFill>
              </a:rPr>
              <a:t> </a:t>
            </a:r>
            <a:r>
              <a:rPr lang="en-US" b="1" cap="all" dirty="0">
                <a:solidFill>
                  <a:schemeClr val="tx1">
                    <a:lumMod val="50000"/>
                    <a:lumOff val="50000"/>
                  </a:schemeClr>
                </a:solidFill>
              </a:rPr>
              <a:t>Institutional Support Program</a:t>
            </a:r>
            <a:endParaRPr lang="en-US" cap="all" dirty="0">
              <a:solidFill>
                <a:schemeClr val="tx1">
                  <a:lumMod val="50000"/>
                  <a:lumOff val="50000"/>
                </a:schemeClr>
              </a:solidFill>
            </a:endParaRPr>
          </a:p>
        </p:txBody>
      </p:sp>
    </p:spTree>
    <p:extLst>
      <p:ext uri="{BB962C8B-B14F-4D97-AF65-F5344CB8AC3E}">
        <p14:creationId xmlns:p14="http://schemas.microsoft.com/office/powerpoint/2010/main" val="139201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2</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7" name="Rectangle 4">
            <a:extLst>
              <a:ext uri="{FF2B5EF4-FFF2-40B4-BE49-F238E27FC236}">
                <a16:creationId xmlns:a16="http://schemas.microsoft.com/office/drawing/2014/main" xmlns="" id="{3CF0309F-BA06-46DB-ADF8-202CCAD0FB58}"/>
              </a:ext>
            </a:extLst>
          </p:cNvPr>
          <p:cNvSpPr txBox="1">
            <a:spLocks noChangeArrowheads="1"/>
          </p:cNvSpPr>
          <p:nvPr/>
        </p:nvSpPr>
        <p:spPr bwMode="auto">
          <a:xfrm>
            <a:off x="-2" y="223260"/>
            <a:ext cx="12192000" cy="8708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3600" b="1" dirty="0">
                <a:solidFill>
                  <a:srgbClr val="F3C2B8"/>
                </a:solidFill>
                <a:latin typeface="+mn-lt"/>
                <a:ea typeface="ヒラギノ角ゴ ProN W6" charset="-128"/>
                <a:sym typeface="Arial Bold" panose="020B0704020202020204" pitchFamily="34" charset="0"/>
              </a:rPr>
              <a:t>ACRM Institutional Support Program (ISP)</a:t>
            </a:r>
            <a:br>
              <a:rPr lang="en-US" altLang="en-US" sz="3600" b="1" dirty="0">
                <a:solidFill>
                  <a:srgbClr val="F3C2B8"/>
                </a:solidFill>
                <a:latin typeface="+mn-lt"/>
                <a:ea typeface="ヒラギノ角ゴ ProN W6" charset="-128"/>
                <a:sym typeface="Arial Bold" panose="020B0704020202020204" pitchFamily="34" charset="0"/>
              </a:rPr>
            </a:br>
            <a:endParaRPr lang="en-US" altLang="en-US" sz="3600" b="1" dirty="0">
              <a:latin typeface="Abadi Extra Light" panose="020B0204020104020204" pitchFamily="34" charset="0"/>
              <a:ea typeface="ヒラギノ角ゴ ProN W6" charset="-128"/>
              <a:sym typeface="Arial Bold" panose="020B0704020202020204" pitchFamily="34" charset="0"/>
            </a:endParaRPr>
          </a:p>
        </p:txBody>
      </p:sp>
      <p:sp>
        <p:nvSpPr>
          <p:cNvPr id="8" name="TextBox 7">
            <a:extLst>
              <a:ext uri="{FF2B5EF4-FFF2-40B4-BE49-F238E27FC236}">
                <a16:creationId xmlns:a16="http://schemas.microsoft.com/office/drawing/2014/main" xmlns="" id="{C29AFAB8-E00B-401C-B596-A56BD9D359D2}"/>
              </a:ext>
            </a:extLst>
          </p:cNvPr>
          <p:cNvSpPr txBox="1"/>
          <p:nvPr/>
        </p:nvSpPr>
        <p:spPr>
          <a:xfrm>
            <a:off x="1806053" y="1651339"/>
            <a:ext cx="8579894" cy="2698111"/>
          </a:xfrm>
          <a:prstGeom prst="rect">
            <a:avLst/>
          </a:prstGeom>
          <a:noFill/>
        </p:spPr>
        <p:txBody>
          <a:bodyPr wrap="square" rtlCol="0">
            <a:spAutoFit/>
          </a:bodyPr>
          <a:lstStyle/>
          <a:p>
            <a:pPr algn="ctr">
              <a:lnSpc>
                <a:spcPts val="4140"/>
              </a:lnSpc>
            </a:pPr>
            <a:r>
              <a:rPr lang="en-US" altLang="en-US" sz="3200" dirty="0">
                <a:solidFill>
                  <a:schemeClr val="tx1">
                    <a:lumMod val="75000"/>
                    <a:lumOff val="25000"/>
                  </a:schemeClr>
                </a:solidFill>
                <a:ea typeface="ヒラギノ角ゴ ProN W6" charset="-128"/>
                <a:sym typeface="Arial Bold" panose="020B0704020202020204" pitchFamily="34" charset="0"/>
              </a:rPr>
              <a:t>With the mission to improve the lives of those living with disabling conditions, ACRM has the largest reach, the highest level of technology and the greatest overall value for reaching your prospects and generating sales leads. </a:t>
            </a:r>
          </a:p>
        </p:txBody>
      </p:sp>
      <p:pic>
        <p:nvPicPr>
          <p:cNvPr id="16" name="Picture 15" descr="A picture containing text, clipart&#10;&#10;Description automatically generated">
            <a:extLst>
              <a:ext uri="{FF2B5EF4-FFF2-40B4-BE49-F238E27FC236}">
                <a16:creationId xmlns:a16="http://schemas.microsoft.com/office/drawing/2014/main" xmlns="" id="{CF33C305-3F83-4381-98AB-C396FED4FC48}"/>
              </a:ext>
            </a:extLst>
          </p:cNvPr>
          <p:cNvPicPr>
            <a:picLocks noChangeAspect="1"/>
          </p:cNvPicPr>
          <p:nvPr/>
        </p:nvPicPr>
        <p:blipFill>
          <a:blip r:embed="rId4"/>
          <a:stretch>
            <a:fillRect/>
          </a:stretch>
        </p:blipFill>
        <p:spPr>
          <a:xfrm>
            <a:off x="3892477" y="5052363"/>
            <a:ext cx="4407043" cy="635822"/>
          </a:xfrm>
          <a:prstGeom prst="rect">
            <a:avLst/>
          </a:prstGeom>
        </p:spPr>
      </p:pic>
      <p:pic>
        <p:nvPicPr>
          <p:cNvPr id="11" name="Picture 10" descr="Text&#10;&#10;Description automatically generated with medium confidence">
            <a:extLst>
              <a:ext uri="{FF2B5EF4-FFF2-40B4-BE49-F238E27FC236}">
                <a16:creationId xmlns:a16="http://schemas.microsoft.com/office/drawing/2014/main" xmlns="" id="{B4708B83-EA7F-E64F-8582-753FC08A0D52}"/>
              </a:ext>
            </a:extLst>
          </p:cNvPr>
          <p:cNvPicPr>
            <a:picLocks noChangeAspect="1"/>
          </p:cNvPicPr>
          <p:nvPr/>
        </p:nvPicPr>
        <p:blipFill rotWithShape="1">
          <a:blip r:embed="rId5"/>
          <a:srcRect b="35530"/>
          <a:stretch/>
        </p:blipFill>
        <p:spPr>
          <a:xfrm>
            <a:off x="10096404" y="5977719"/>
            <a:ext cx="1913985" cy="794062"/>
          </a:xfrm>
          <a:prstGeom prst="rect">
            <a:avLst/>
          </a:prstGeom>
        </p:spPr>
      </p:pic>
    </p:spTree>
    <p:extLst>
      <p:ext uri="{BB962C8B-B14F-4D97-AF65-F5344CB8AC3E}">
        <p14:creationId xmlns:p14="http://schemas.microsoft.com/office/powerpoint/2010/main" val="115709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3</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7" name="Rectangle 4">
            <a:extLst>
              <a:ext uri="{FF2B5EF4-FFF2-40B4-BE49-F238E27FC236}">
                <a16:creationId xmlns:a16="http://schemas.microsoft.com/office/drawing/2014/main" xmlns="" id="{3CF0309F-BA06-46DB-ADF8-202CCAD0FB58}"/>
              </a:ext>
            </a:extLst>
          </p:cNvPr>
          <p:cNvSpPr txBox="1">
            <a:spLocks noChangeArrowheads="1"/>
          </p:cNvSpPr>
          <p:nvPr/>
        </p:nvSpPr>
        <p:spPr bwMode="auto">
          <a:xfrm>
            <a:off x="0" y="159967"/>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ACRM 6M</a:t>
            </a:r>
            <a:r>
              <a:rPr lang="en-US" altLang="en-US" sz="4000" b="1" baseline="10000" dirty="0">
                <a:solidFill>
                  <a:srgbClr val="F3C2B8"/>
                </a:solidFill>
                <a:latin typeface="+mn-lt"/>
                <a:ea typeface="ヒラギノ角ゴ ProN W6" charset="-128"/>
                <a:sym typeface="Arial Bold" panose="020B0704020202020204" pitchFamily="34" charset="0"/>
              </a:rPr>
              <a:t>™</a:t>
            </a:r>
            <a:r>
              <a:rPr lang="en-US" altLang="en-US" sz="4000" b="1" dirty="0">
                <a:solidFill>
                  <a:srgbClr val="F3C2B8"/>
                </a:solidFill>
                <a:latin typeface="+mn-lt"/>
                <a:ea typeface="ヒラギノ角ゴ ProN W6" charset="-128"/>
                <a:sym typeface="Arial Bold" panose="020B0704020202020204" pitchFamily="34" charset="0"/>
              </a:rPr>
              <a:t> MODEL</a:t>
            </a:r>
            <a:endParaRPr lang="en-US" altLang="en-US" sz="4000" b="1" dirty="0">
              <a:latin typeface="Abadi Extra Light" panose="020B0204020104020204" pitchFamily="34" charset="0"/>
              <a:ea typeface="ヒラギノ角ゴ ProN W6" charset="-128"/>
              <a:sym typeface="Arial Bold" panose="020B0704020202020204" pitchFamily="34" charset="0"/>
            </a:endParaRPr>
          </a:p>
        </p:txBody>
      </p:sp>
      <p:pic>
        <p:nvPicPr>
          <p:cNvPr id="3" name="Picture 2" descr="Shape, polygon&#10;&#10;Description automatically generated">
            <a:extLst>
              <a:ext uri="{FF2B5EF4-FFF2-40B4-BE49-F238E27FC236}">
                <a16:creationId xmlns:a16="http://schemas.microsoft.com/office/drawing/2014/main" xmlns="" id="{2981D739-5C9E-4F50-BBAA-EAE21AAF09FA}"/>
              </a:ext>
            </a:extLst>
          </p:cNvPr>
          <p:cNvPicPr>
            <a:picLocks noChangeAspect="1"/>
          </p:cNvPicPr>
          <p:nvPr/>
        </p:nvPicPr>
        <p:blipFill>
          <a:blip r:embed="rId4">
            <a:alphaModFix amt="50000"/>
          </a:blip>
          <a:stretch>
            <a:fillRect/>
          </a:stretch>
        </p:blipFill>
        <p:spPr>
          <a:xfrm>
            <a:off x="190666" y="1375992"/>
            <a:ext cx="2558129" cy="2276163"/>
          </a:xfrm>
          <a:prstGeom prst="rect">
            <a:avLst/>
          </a:prstGeom>
        </p:spPr>
      </p:pic>
      <p:sp>
        <p:nvSpPr>
          <p:cNvPr id="5" name="TextBox 4">
            <a:extLst>
              <a:ext uri="{FF2B5EF4-FFF2-40B4-BE49-F238E27FC236}">
                <a16:creationId xmlns:a16="http://schemas.microsoft.com/office/drawing/2014/main" xmlns="" id="{3FAA3B67-E72C-4BD7-BB52-FF4ECFBD2BB6}"/>
              </a:ext>
            </a:extLst>
          </p:cNvPr>
          <p:cNvSpPr txBox="1"/>
          <p:nvPr/>
        </p:nvSpPr>
        <p:spPr>
          <a:xfrm>
            <a:off x="421619" y="2283240"/>
            <a:ext cx="2103001" cy="461665"/>
          </a:xfrm>
          <a:prstGeom prst="rect">
            <a:avLst/>
          </a:prstGeom>
          <a:noFill/>
        </p:spPr>
        <p:txBody>
          <a:bodyPr wrap="square" rtlCol="0">
            <a:spAutoFit/>
          </a:bodyPr>
          <a:lstStyle/>
          <a:p>
            <a:r>
              <a:rPr lang="en-US" sz="2400" b="1" dirty="0">
                <a:solidFill>
                  <a:schemeClr val="tx1">
                    <a:lumMod val="75000"/>
                    <a:lumOff val="25000"/>
                  </a:schemeClr>
                </a:solidFill>
                <a:latin typeface="+mj-lt"/>
                <a:ea typeface="ヒラギノ角ゴ ProN W6" charset="-128"/>
                <a:cs typeface="+mn-cs"/>
              </a:rPr>
              <a:t>MANAGEMENT</a:t>
            </a:r>
            <a:endParaRPr lang="en-US" sz="2400" b="1" dirty="0"/>
          </a:p>
        </p:txBody>
      </p:sp>
      <p:pic>
        <p:nvPicPr>
          <p:cNvPr id="14" name="Picture 13" descr="Shape, polygon&#10;&#10;Description automatically generated">
            <a:extLst>
              <a:ext uri="{FF2B5EF4-FFF2-40B4-BE49-F238E27FC236}">
                <a16:creationId xmlns:a16="http://schemas.microsoft.com/office/drawing/2014/main" xmlns="" id="{24069C63-FFA6-4C19-BA79-BCE902150B17}"/>
              </a:ext>
            </a:extLst>
          </p:cNvPr>
          <p:cNvPicPr>
            <a:picLocks noChangeAspect="1"/>
          </p:cNvPicPr>
          <p:nvPr/>
        </p:nvPicPr>
        <p:blipFill>
          <a:blip r:embed="rId4">
            <a:alphaModFix amt="50000"/>
          </a:blip>
          <a:stretch>
            <a:fillRect/>
          </a:stretch>
        </p:blipFill>
        <p:spPr>
          <a:xfrm>
            <a:off x="2048871" y="2424676"/>
            <a:ext cx="2558129" cy="2276163"/>
          </a:xfrm>
          <a:prstGeom prst="rect">
            <a:avLst/>
          </a:prstGeom>
        </p:spPr>
      </p:pic>
      <p:pic>
        <p:nvPicPr>
          <p:cNvPr id="15" name="Picture 14" descr="Shape, polygon&#10;&#10;Description automatically generated">
            <a:extLst>
              <a:ext uri="{FF2B5EF4-FFF2-40B4-BE49-F238E27FC236}">
                <a16:creationId xmlns:a16="http://schemas.microsoft.com/office/drawing/2014/main" xmlns="" id="{58CB941D-B493-4506-94FD-4092DDE51D69}"/>
              </a:ext>
            </a:extLst>
          </p:cNvPr>
          <p:cNvPicPr>
            <a:picLocks noChangeAspect="1"/>
          </p:cNvPicPr>
          <p:nvPr/>
        </p:nvPicPr>
        <p:blipFill>
          <a:blip r:embed="rId4">
            <a:alphaModFix amt="50000"/>
          </a:blip>
          <a:stretch>
            <a:fillRect/>
          </a:stretch>
        </p:blipFill>
        <p:spPr>
          <a:xfrm>
            <a:off x="3924539" y="1375993"/>
            <a:ext cx="2558129" cy="2276163"/>
          </a:xfrm>
          <a:prstGeom prst="rect">
            <a:avLst/>
          </a:prstGeom>
        </p:spPr>
      </p:pic>
      <p:pic>
        <p:nvPicPr>
          <p:cNvPr id="16" name="Picture 15" descr="Shape, polygon&#10;&#10;Description automatically generated">
            <a:extLst>
              <a:ext uri="{FF2B5EF4-FFF2-40B4-BE49-F238E27FC236}">
                <a16:creationId xmlns:a16="http://schemas.microsoft.com/office/drawing/2014/main" xmlns="" id="{11B76166-5845-40A1-B7A3-784B77028748}"/>
              </a:ext>
            </a:extLst>
          </p:cNvPr>
          <p:cNvPicPr>
            <a:picLocks noChangeAspect="1"/>
          </p:cNvPicPr>
          <p:nvPr/>
        </p:nvPicPr>
        <p:blipFill>
          <a:blip r:embed="rId4">
            <a:alphaModFix amt="50000"/>
          </a:blip>
          <a:stretch>
            <a:fillRect/>
          </a:stretch>
        </p:blipFill>
        <p:spPr>
          <a:xfrm>
            <a:off x="5788217" y="2379496"/>
            <a:ext cx="2558129" cy="2276163"/>
          </a:xfrm>
          <a:prstGeom prst="rect">
            <a:avLst/>
          </a:prstGeom>
        </p:spPr>
      </p:pic>
      <p:pic>
        <p:nvPicPr>
          <p:cNvPr id="17" name="Picture 16" descr="Shape, polygon&#10;&#10;Description automatically generated">
            <a:extLst>
              <a:ext uri="{FF2B5EF4-FFF2-40B4-BE49-F238E27FC236}">
                <a16:creationId xmlns:a16="http://schemas.microsoft.com/office/drawing/2014/main" xmlns="" id="{0FA394B6-A858-42AF-BE04-A832F30544EE}"/>
              </a:ext>
            </a:extLst>
          </p:cNvPr>
          <p:cNvPicPr>
            <a:picLocks noChangeAspect="1"/>
          </p:cNvPicPr>
          <p:nvPr/>
        </p:nvPicPr>
        <p:blipFill>
          <a:blip r:embed="rId4">
            <a:alphaModFix amt="50000"/>
          </a:blip>
          <a:stretch>
            <a:fillRect/>
          </a:stretch>
        </p:blipFill>
        <p:spPr>
          <a:xfrm>
            <a:off x="7650152" y="1363295"/>
            <a:ext cx="2558129" cy="2276163"/>
          </a:xfrm>
          <a:prstGeom prst="rect">
            <a:avLst/>
          </a:prstGeom>
        </p:spPr>
      </p:pic>
      <p:pic>
        <p:nvPicPr>
          <p:cNvPr id="18" name="Picture 17" descr="Shape, polygon&#10;&#10;Description automatically generated">
            <a:extLst>
              <a:ext uri="{FF2B5EF4-FFF2-40B4-BE49-F238E27FC236}">
                <a16:creationId xmlns:a16="http://schemas.microsoft.com/office/drawing/2014/main" xmlns="" id="{5547B9E2-BDEA-419E-B1FA-371B4EB1F1EA}"/>
              </a:ext>
            </a:extLst>
          </p:cNvPr>
          <p:cNvPicPr>
            <a:picLocks noChangeAspect="1"/>
          </p:cNvPicPr>
          <p:nvPr/>
        </p:nvPicPr>
        <p:blipFill>
          <a:blip r:embed="rId4">
            <a:alphaModFix amt="50000"/>
          </a:blip>
          <a:stretch>
            <a:fillRect/>
          </a:stretch>
        </p:blipFill>
        <p:spPr>
          <a:xfrm>
            <a:off x="9523495" y="2366379"/>
            <a:ext cx="2558129" cy="2276163"/>
          </a:xfrm>
          <a:prstGeom prst="rect">
            <a:avLst/>
          </a:prstGeom>
        </p:spPr>
      </p:pic>
      <p:sp>
        <p:nvSpPr>
          <p:cNvPr id="19" name="TextBox 18">
            <a:extLst>
              <a:ext uri="{FF2B5EF4-FFF2-40B4-BE49-F238E27FC236}">
                <a16:creationId xmlns:a16="http://schemas.microsoft.com/office/drawing/2014/main" xmlns="" id="{48442D88-4F40-4DB8-8BEE-5EB0CEF16AE8}"/>
              </a:ext>
            </a:extLst>
          </p:cNvPr>
          <p:cNvSpPr txBox="1"/>
          <p:nvPr/>
        </p:nvSpPr>
        <p:spPr>
          <a:xfrm>
            <a:off x="6023357" y="3270588"/>
            <a:ext cx="2103001" cy="461665"/>
          </a:xfrm>
          <a:prstGeom prst="rect">
            <a:avLst/>
          </a:prstGeom>
          <a:noFill/>
        </p:spPr>
        <p:txBody>
          <a:bodyPr wrap="square" rtlCol="0">
            <a:spAutoFit/>
          </a:bodyPr>
          <a:lstStyle/>
          <a:p>
            <a:pPr algn="ctr"/>
            <a:r>
              <a:rPr lang="en-US" sz="2400" b="1" dirty="0">
                <a:solidFill>
                  <a:schemeClr val="tx1">
                    <a:lumMod val="75000"/>
                    <a:lumOff val="25000"/>
                  </a:schemeClr>
                </a:solidFill>
                <a:latin typeface="+mj-lt"/>
                <a:ea typeface="ヒラギノ角ゴ ProN W6" charset="-128"/>
                <a:cs typeface="+mn-cs"/>
              </a:rPr>
              <a:t>MEETINGS</a:t>
            </a:r>
            <a:endParaRPr lang="en-US" sz="2400" b="1" dirty="0"/>
          </a:p>
        </p:txBody>
      </p:sp>
      <p:sp>
        <p:nvSpPr>
          <p:cNvPr id="20" name="TextBox 19">
            <a:extLst>
              <a:ext uri="{FF2B5EF4-FFF2-40B4-BE49-F238E27FC236}">
                <a16:creationId xmlns:a16="http://schemas.microsoft.com/office/drawing/2014/main" xmlns="" id="{F131CA63-1961-4E9F-B20C-AA80BDD8EDB7}"/>
              </a:ext>
            </a:extLst>
          </p:cNvPr>
          <p:cNvSpPr txBox="1"/>
          <p:nvPr/>
        </p:nvSpPr>
        <p:spPr>
          <a:xfrm>
            <a:off x="7873817" y="2270543"/>
            <a:ext cx="2103001" cy="461665"/>
          </a:xfrm>
          <a:prstGeom prst="rect">
            <a:avLst/>
          </a:prstGeom>
          <a:noFill/>
        </p:spPr>
        <p:txBody>
          <a:bodyPr wrap="square" rtlCol="0">
            <a:spAutoFit/>
          </a:bodyPr>
          <a:lstStyle/>
          <a:p>
            <a:pPr algn="ctr"/>
            <a:r>
              <a:rPr lang="en-US" sz="2400" b="1" dirty="0">
                <a:solidFill>
                  <a:schemeClr val="tx1">
                    <a:lumMod val="75000"/>
                    <a:lumOff val="25000"/>
                  </a:schemeClr>
                </a:solidFill>
                <a:latin typeface="+mj-lt"/>
                <a:ea typeface="ヒラギノ角ゴ ProN W6" charset="-128"/>
              </a:rPr>
              <a:t>MEMBERSHIP</a:t>
            </a:r>
            <a:endParaRPr lang="en-US" sz="2400" b="1" dirty="0"/>
          </a:p>
        </p:txBody>
      </p:sp>
      <p:sp>
        <p:nvSpPr>
          <p:cNvPr id="21" name="TextBox 20">
            <a:extLst>
              <a:ext uri="{FF2B5EF4-FFF2-40B4-BE49-F238E27FC236}">
                <a16:creationId xmlns:a16="http://schemas.microsoft.com/office/drawing/2014/main" xmlns="" id="{C6E7AA3D-D193-4441-8C23-98D12535FA32}"/>
              </a:ext>
            </a:extLst>
          </p:cNvPr>
          <p:cNvSpPr txBox="1"/>
          <p:nvPr/>
        </p:nvSpPr>
        <p:spPr>
          <a:xfrm>
            <a:off x="9754958" y="3266537"/>
            <a:ext cx="2103001" cy="461665"/>
          </a:xfrm>
          <a:prstGeom prst="rect">
            <a:avLst/>
          </a:prstGeom>
          <a:noFill/>
        </p:spPr>
        <p:txBody>
          <a:bodyPr wrap="square" rtlCol="0">
            <a:spAutoFit/>
          </a:bodyPr>
          <a:lstStyle/>
          <a:p>
            <a:pPr algn="ctr"/>
            <a:r>
              <a:rPr lang="en-US" sz="2400" b="1" dirty="0">
                <a:solidFill>
                  <a:schemeClr val="tx1">
                    <a:lumMod val="75000"/>
                    <a:lumOff val="25000"/>
                  </a:schemeClr>
                </a:solidFill>
                <a:latin typeface="+mj-lt"/>
                <a:ea typeface="ヒラギノ角ゴ ProN W6" charset="-128"/>
                <a:cs typeface="+mn-cs"/>
              </a:rPr>
              <a:t>MISSION</a:t>
            </a:r>
            <a:endParaRPr lang="en-US" sz="2400" b="1" dirty="0"/>
          </a:p>
        </p:txBody>
      </p:sp>
      <p:sp>
        <p:nvSpPr>
          <p:cNvPr id="22" name="TextBox 21">
            <a:extLst>
              <a:ext uri="{FF2B5EF4-FFF2-40B4-BE49-F238E27FC236}">
                <a16:creationId xmlns:a16="http://schemas.microsoft.com/office/drawing/2014/main" xmlns="" id="{865306D1-7AFB-4ACD-886C-9EA3719F522C}"/>
              </a:ext>
            </a:extLst>
          </p:cNvPr>
          <p:cNvSpPr txBox="1"/>
          <p:nvPr/>
        </p:nvSpPr>
        <p:spPr>
          <a:xfrm>
            <a:off x="2276434" y="3273627"/>
            <a:ext cx="2103001" cy="461665"/>
          </a:xfrm>
          <a:prstGeom prst="rect">
            <a:avLst/>
          </a:prstGeom>
          <a:noFill/>
        </p:spPr>
        <p:txBody>
          <a:bodyPr wrap="square" rtlCol="0">
            <a:spAutoFit/>
          </a:bodyPr>
          <a:lstStyle/>
          <a:p>
            <a:pPr algn="ctr"/>
            <a:r>
              <a:rPr lang="en-US" sz="2400" b="1" dirty="0">
                <a:solidFill>
                  <a:schemeClr val="tx1">
                    <a:lumMod val="75000"/>
                    <a:lumOff val="25000"/>
                  </a:schemeClr>
                </a:solidFill>
                <a:latin typeface="+mj-lt"/>
                <a:ea typeface="ヒラギノ角ゴ ProN W6" charset="-128"/>
                <a:cs typeface="+mn-cs"/>
              </a:rPr>
              <a:t>MARKETING</a:t>
            </a:r>
            <a:endParaRPr lang="en-US" sz="2400" b="1" dirty="0"/>
          </a:p>
        </p:txBody>
      </p:sp>
      <p:sp>
        <p:nvSpPr>
          <p:cNvPr id="23" name="TextBox 22">
            <a:extLst>
              <a:ext uri="{FF2B5EF4-FFF2-40B4-BE49-F238E27FC236}">
                <a16:creationId xmlns:a16="http://schemas.microsoft.com/office/drawing/2014/main" xmlns="" id="{37EFFFBB-6427-495D-B99A-0D7801DE3921}"/>
              </a:ext>
            </a:extLst>
          </p:cNvPr>
          <p:cNvSpPr txBox="1"/>
          <p:nvPr/>
        </p:nvSpPr>
        <p:spPr>
          <a:xfrm>
            <a:off x="4131251" y="2283239"/>
            <a:ext cx="2103001" cy="461665"/>
          </a:xfrm>
          <a:prstGeom prst="rect">
            <a:avLst/>
          </a:prstGeom>
          <a:noFill/>
        </p:spPr>
        <p:txBody>
          <a:bodyPr wrap="square" rtlCol="0">
            <a:spAutoFit/>
          </a:bodyPr>
          <a:lstStyle/>
          <a:p>
            <a:pPr algn="ctr"/>
            <a:r>
              <a:rPr lang="en-US" sz="2400" b="1" dirty="0">
                <a:solidFill>
                  <a:schemeClr val="tx1">
                    <a:lumMod val="75000"/>
                    <a:lumOff val="25000"/>
                  </a:schemeClr>
                </a:solidFill>
                <a:latin typeface="+mj-lt"/>
                <a:ea typeface="ヒラギノ角ゴ ProN W6" charset="-128"/>
                <a:cs typeface="+mn-cs"/>
              </a:rPr>
              <a:t>MEDIA</a:t>
            </a:r>
            <a:endParaRPr lang="en-US" sz="2400" b="1" dirty="0"/>
          </a:p>
        </p:txBody>
      </p:sp>
      <p:sp>
        <p:nvSpPr>
          <p:cNvPr id="24" name="Rectangle 4">
            <a:extLst>
              <a:ext uri="{FF2B5EF4-FFF2-40B4-BE49-F238E27FC236}">
                <a16:creationId xmlns:a16="http://schemas.microsoft.com/office/drawing/2014/main" xmlns="" id="{4610BFEE-C4E8-9B49-A281-5E7CF7265D65}"/>
              </a:ext>
            </a:extLst>
          </p:cNvPr>
          <p:cNvSpPr txBox="1">
            <a:spLocks noChangeArrowheads="1"/>
          </p:cNvSpPr>
          <p:nvPr/>
        </p:nvSpPr>
        <p:spPr bwMode="auto">
          <a:xfrm>
            <a:off x="0" y="508876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E41736"/>
                </a:solidFill>
                <a:latin typeface="+mn-lt"/>
                <a:ea typeface="ヒラギノ角ゴ ProN W6" charset="-128"/>
                <a:sym typeface="Arial Bold" panose="020B0704020202020204" pitchFamily="34" charset="0"/>
              </a:rPr>
              <a:t>ACRM VALUE in all of the ‘M’s</a:t>
            </a:r>
            <a:endParaRPr lang="en-US" altLang="en-US" sz="4000" b="1" dirty="0">
              <a:solidFill>
                <a:srgbClr val="E41736"/>
              </a:solidFill>
              <a:latin typeface="Abadi Extra Light" panose="020B0204020104020204" pitchFamily="34" charset="0"/>
              <a:ea typeface="ヒラギノ角ゴ ProN W6" charset="-128"/>
              <a:sym typeface="Arial Bold" panose="020B0704020202020204" pitchFamily="34" charset="0"/>
            </a:endParaRPr>
          </a:p>
        </p:txBody>
      </p:sp>
      <p:pic>
        <p:nvPicPr>
          <p:cNvPr id="12" name="Picture 11" descr="Text&#10;&#10;Description automatically generated with medium confidence">
            <a:extLst>
              <a:ext uri="{FF2B5EF4-FFF2-40B4-BE49-F238E27FC236}">
                <a16:creationId xmlns:a16="http://schemas.microsoft.com/office/drawing/2014/main" xmlns="" id="{349FA5A5-4FCA-474B-848C-64CB946DC5C5}"/>
              </a:ext>
            </a:extLst>
          </p:cNvPr>
          <p:cNvPicPr>
            <a:picLocks noChangeAspect="1"/>
          </p:cNvPicPr>
          <p:nvPr/>
        </p:nvPicPr>
        <p:blipFill rotWithShape="1">
          <a:blip r:embed="rId5"/>
          <a:srcRect b="35530"/>
          <a:stretch/>
        </p:blipFill>
        <p:spPr>
          <a:xfrm>
            <a:off x="10096404" y="5977719"/>
            <a:ext cx="1913985" cy="794062"/>
          </a:xfrm>
          <a:prstGeom prst="rect">
            <a:avLst/>
          </a:prstGeom>
        </p:spPr>
      </p:pic>
    </p:spTree>
    <p:extLst>
      <p:ext uri="{BB962C8B-B14F-4D97-AF65-F5344CB8AC3E}">
        <p14:creationId xmlns:p14="http://schemas.microsoft.com/office/powerpoint/2010/main" val="763911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4</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1" y="-1"/>
            <a:ext cx="12192000" cy="6858000"/>
          </a:xfrm>
          <a:prstGeom prst="rect">
            <a:avLst/>
          </a:prstGeom>
        </p:spPr>
      </p:pic>
      <p:sp>
        <p:nvSpPr>
          <p:cNvPr id="7" name="Rectangle 4">
            <a:extLst>
              <a:ext uri="{FF2B5EF4-FFF2-40B4-BE49-F238E27FC236}">
                <a16:creationId xmlns:a16="http://schemas.microsoft.com/office/drawing/2014/main" xmlns="" id="{3CF0309F-BA06-46DB-ADF8-202CCAD0FB58}"/>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ABOUT ACRM — MANAGEMENT</a:t>
            </a:r>
            <a:endParaRPr lang="en-US" altLang="en-US" sz="4000" b="1" dirty="0">
              <a:latin typeface="Abadi Extra Light" panose="020B0204020104020204" pitchFamily="34" charset="0"/>
              <a:ea typeface="ヒラギノ角ゴ ProN W6" charset="-128"/>
              <a:sym typeface="Arial Bold" panose="020B0704020202020204" pitchFamily="34" charset="0"/>
            </a:endParaRPr>
          </a:p>
        </p:txBody>
      </p:sp>
      <p:pic>
        <p:nvPicPr>
          <p:cNvPr id="9" name="Picture 8" descr="Logo&#10;&#10;Description automatically generated with medium confidence">
            <a:extLst>
              <a:ext uri="{FF2B5EF4-FFF2-40B4-BE49-F238E27FC236}">
                <a16:creationId xmlns:a16="http://schemas.microsoft.com/office/drawing/2014/main" xmlns="" id="{23DF3908-65E8-4E0D-823E-E4DAF247A150}"/>
              </a:ext>
            </a:extLst>
          </p:cNvPr>
          <p:cNvPicPr>
            <a:picLocks noChangeAspect="1"/>
          </p:cNvPicPr>
          <p:nvPr/>
        </p:nvPicPr>
        <p:blipFill rotWithShape="1">
          <a:blip r:embed="rId4">
            <a:alphaModFix amt="35000"/>
          </a:blip>
          <a:srcRect t="56221"/>
          <a:stretch/>
        </p:blipFill>
        <p:spPr>
          <a:xfrm>
            <a:off x="3694817" y="2829595"/>
            <a:ext cx="4485087" cy="1760510"/>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478971" y="1609771"/>
            <a:ext cx="11096172" cy="3416320"/>
          </a:xfrm>
          <a:prstGeom prst="rect">
            <a:avLst/>
          </a:prstGeom>
          <a:noFill/>
        </p:spPr>
        <p:txBody>
          <a:bodyPr wrap="square" rtlCol="0">
            <a:spAutoFit/>
          </a:bodyPr>
          <a:lstStyle/>
          <a:p>
            <a:pPr algn="ctr"/>
            <a:r>
              <a:rPr lang="en-US" sz="3600" dirty="0">
                <a:solidFill>
                  <a:schemeClr val="tx1">
                    <a:lumMod val="75000"/>
                    <a:lumOff val="25000"/>
                  </a:schemeClr>
                </a:solidFill>
                <a:latin typeface="+mj-lt"/>
              </a:rPr>
              <a:t>With </a:t>
            </a:r>
            <a:r>
              <a:rPr lang="en-US" sz="3600" b="1" dirty="0">
                <a:solidFill>
                  <a:schemeClr val="tx1">
                    <a:lumMod val="75000"/>
                    <a:lumOff val="25000"/>
                  </a:schemeClr>
                </a:solidFill>
                <a:latin typeface="+mj-lt"/>
              </a:rPr>
              <a:t>6.6%</a:t>
            </a:r>
            <a:r>
              <a:rPr lang="en-US" sz="3600" dirty="0">
                <a:solidFill>
                  <a:schemeClr val="tx1">
                    <a:lumMod val="75000"/>
                    <a:lumOff val="25000"/>
                  </a:schemeClr>
                </a:solidFill>
                <a:latin typeface="+mj-lt"/>
              </a:rPr>
              <a:t> management overhead, ACRM has the lowest in the industry. This means that ACRM is able to offer incredible value to our partners.</a:t>
            </a:r>
          </a:p>
          <a:p>
            <a:pPr algn="ctr"/>
            <a:endParaRPr lang="en-US" sz="3600" dirty="0">
              <a:solidFill>
                <a:schemeClr val="tx1">
                  <a:lumMod val="75000"/>
                  <a:lumOff val="25000"/>
                </a:schemeClr>
              </a:solidFill>
              <a:latin typeface="+mj-lt"/>
            </a:endParaRPr>
          </a:p>
          <a:p>
            <a:pPr algn="ctr"/>
            <a:r>
              <a:rPr lang="en-US" sz="3600" dirty="0">
                <a:solidFill>
                  <a:schemeClr val="tx1">
                    <a:lumMod val="75000"/>
                    <a:lumOff val="25000"/>
                  </a:schemeClr>
                </a:solidFill>
                <a:latin typeface="+mj-lt"/>
              </a:rPr>
              <a:t>ACRM passes the savings on to you and offers the greatest reach for your investment</a:t>
            </a:r>
            <a:endParaRPr lang="en-US" sz="3200" dirty="0">
              <a:solidFill>
                <a:schemeClr val="tx1">
                  <a:lumMod val="75000"/>
                  <a:lumOff val="25000"/>
                </a:schemeClr>
              </a:solidFill>
              <a:latin typeface="+mj-lt"/>
            </a:endParaRPr>
          </a:p>
        </p:txBody>
      </p:sp>
      <p:pic>
        <p:nvPicPr>
          <p:cNvPr id="3" name="Picture 2" descr="Shape, polygon&#10;&#10;Description automatically generated">
            <a:extLst>
              <a:ext uri="{FF2B5EF4-FFF2-40B4-BE49-F238E27FC236}">
                <a16:creationId xmlns:a16="http://schemas.microsoft.com/office/drawing/2014/main" xmlns="" id="{EA0CBF28-679D-471D-A042-53C6430E48DD}"/>
              </a:ext>
            </a:extLst>
          </p:cNvPr>
          <p:cNvPicPr>
            <a:picLocks noChangeAspect="1"/>
          </p:cNvPicPr>
          <p:nvPr/>
        </p:nvPicPr>
        <p:blipFill>
          <a:blip r:embed="rId5">
            <a:alphaModFix amt="20000"/>
          </a:blip>
          <a:stretch>
            <a:fillRect/>
          </a:stretch>
        </p:blipFill>
        <p:spPr>
          <a:xfrm>
            <a:off x="3315538" y="1016354"/>
            <a:ext cx="5423038" cy="4825291"/>
          </a:xfrm>
          <a:prstGeom prst="rect">
            <a:avLst/>
          </a:prstGeom>
        </p:spPr>
      </p:pic>
      <p:pic>
        <p:nvPicPr>
          <p:cNvPr id="10" name="Picture 9" descr="Text&#10;&#10;Description automatically generated with medium confidence">
            <a:extLst>
              <a:ext uri="{FF2B5EF4-FFF2-40B4-BE49-F238E27FC236}">
                <a16:creationId xmlns:a16="http://schemas.microsoft.com/office/drawing/2014/main" xmlns="" id="{FD4C3487-FDDB-6345-98B0-4B9539515182}"/>
              </a:ext>
            </a:extLst>
          </p:cNvPr>
          <p:cNvPicPr>
            <a:picLocks noChangeAspect="1"/>
          </p:cNvPicPr>
          <p:nvPr/>
        </p:nvPicPr>
        <p:blipFill rotWithShape="1">
          <a:blip r:embed="rId6"/>
          <a:srcRect b="35530"/>
          <a:stretch/>
        </p:blipFill>
        <p:spPr>
          <a:xfrm>
            <a:off x="10096404" y="5977719"/>
            <a:ext cx="1913985" cy="794062"/>
          </a:xfrm>
          <a:prstGeom prst="rect">
            <a:avLst/>
          </a:prstGeom>
        </p:spPr>
      </p:pic>
    </p:spTree>
    <p:extLst>
      <p:ext uri="{BB962C8B-B14F-4D97-AF65-F5344CB8AC3E}">
        <p14:creationId xmlns:p14="http://schemas.microsoft.com/office/powerpoint/2010/main" val="402472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5</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373609" y="1720840"/>
            <a:ext cx="8035745" cy="3416320"/>
          </a:xfrm>
          <a:prstGeom prst="rect">
            <a:avLst/>
          </a:prstGeom>
          <a:noFill/>
        </p:spPr>
        <p:txBody>
          <a:bodyPr wrap="square" rtlCol="0">
            <a:spAutoFit/>
          </a:bodyPr>
          <a:lstStyle/>
          <a:p>
            <a:r>
              <a:rPr lang="en-US" sz="3600" dirty="0">
                <a:solidFill>
                  <a:schemeClr val="tx1">
                    <a:lumMod val="75000"/>
                    <a:lumOff val="25000"/>
                  </a:schemeClr>
                </a:solidFill>
                <a:latin typeface="+mj-lt"/>
              </a:rPr>
              <a:t>ACRM has </a:t>
            </a:r>
            <a:r>
              <a:rPr lang="en-US" sz="3600" b="1" i="1" dirty="0">
                <a:solidFill>
                  <a:schemeClr val="tx1">
                    <a:lumMod val="75000"/>
                    <a:lumOff val="25000"/>
                  </a:schemeClr>
                </a:solidFill>
                <a:latin typeface="+mj-lt"/>
              </a:rPr>
              <a:t>the Greatest Global Marketing Reach in PM&amp;R — IN PRINT, IN PERSON and ONLINE.</a:t>
            </a:r>
            <a:r>
              <a:rPr lang="en-US" sz="3600" dirty="0">
                <a:solidFill>
                  <a:schemeClr val="tx1">
                    <a:lumMod val="75000"/>
                    <a:lumOff val="25000"/>
                  </a:schemeClr>
                </a:solidFill>
                <a:latin typeface="+mj-lt"/>
              </a:rPr>
              <a:t> </a:t>
            </a:r>
          </a:p>
          <a:p>
            <a:r>
              <a:rPr lang="en-US" sz="3600" dirty="0">
                <a:solidFill>
                  <a:schemeClr val="tx1">
                    <a:lumMod val="75000"/>
                    <a:lumOff val="25000"/>
                  </a:schemeClr>
                </a:solidFill>
                <a:latin typeface="+mj-lt"/>
              </a:rPr>
              <a:t>The ACRM 365™ Sales Team will </a:t>
            </a:r>
            <a:br>
              <a:rPr lang="en-US" sz="3600" dirty="0">
                <a:solidFill>
                  <a:schemeClr val="tx1">
                    <a:lumMod val="75000"/>
                    <a:lumOff val="25000"/>
                  </a:schemeClr>
                </a:solidFill>
                <a:latin typeface="+mj-lt"/>
              </a:rPr>
            </a:br>
            <a:r>
              <a:rPr lang="en-US" sz="3600" dirty="0">
                <a:solidFill>
                  <a:schemeClr val="tx1">
                    <a:lumMod val="75000"/>
                    <a:lumOff val="25000"/>
                  </a:schemeClr>
                </a:solidFill>
                <a:latin typeface="+mj-lt"/>
              </a:rPr>
              <a:t>help you reach your most-likely sales prospects and achieve your business goals.</a:t>
            </a:r>
            <a:endParaRPr lang="en-US" sz="3200" dirty="0">
              <a:solidFill>
                <a:schemeClr val="tx1">
                  <a:lumMod val="75000"/>
                  <a:lumOff val="25000"/>
                </a:schemeClr>
              </a:solidFill>
              <a:latin typeface="+mj-lt"/>
            </a:endParaRPr>
          </a:p>
        </p:txBody>
      </p:sp>
      <p:pic>
        <p:nvPicPr>
          <p:cNvPr id="12" name="Picture 11" descr="Text&#10;&#10;Description automatically generated">
            <a:extLst>
              <a:ext uri="{FF2B5EF4-FFF2-40B4-BE49-F238E27FC236}">
                <a16:creationId xmlns:a16="http://schemas.microsoft.com/office/drawing/2014/main" xmlns="" id="{B236DAD3-38F1-774C-BFB2-959A2D86FACC}"/>
              </a:ext>
            </a:extLst>
          </p:cNvPr>
          <p:cNvPicPr>
            <a:picLocks noChangeAspect="1"/>
          </p:cNvPicPr>
          <p:nvPr/>
        </p:nvPicPr>
        <p:blipFill>
          <a:blip r:embed="rId4"/>
          <a:stretch>
            <a:fillRect/>
          </a:stretch>
        </p:blipFill>
        <p:spPr>
          <a:xfrm>
            <a:off x="8782963" y="1590431"/>
            <a:ext cx="2818045" cy="3677138"/>
          </a:xfrm>
          <a:prstGeom prst="rect">
            <a:avLst/>
          </a:prstGeom>
        </p:spPr>
      </p:pic>
      <p:sp>
        <p:nvSpPr>
          <p:cNvPr id="13" name="Rectangle 4">
            <a:extLst>
              <a:ext uri="{FF2B5EF4-FFF2-40B4-BE49-F238E27FC236}">
                <a16:creationId xmlns:a16="http://schemas.microsoft.com/office/drawing/2014/main" xmlns="" id="{1DE165EF-2E5B-C448-B848-B4A6F913B3D6}"/>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ABOUT ACRM — MARKETING</a:t>
            </a:r>
            <a:endParaRPr lang="en-US" altLang="en-US" sz="4000" b="1" dirty="0">
              <a:latin typeface="Abadi Extra Light" panose="020B0204020104020204" pitchFamily="34" charset="0"/>
              <a:ea typeface="ヒラギノ角ゴ ProN W6" charset="-128"/>
              <a:sym typeface="Arial Bold" panose="020B0704020202020204" pitchFamily="34" charset="0"/>
            </a:endParaRPr>
          </a:p>
        </p:txBody>
      </p:sp>
      <p:pic>
        <p:nvPicPr>
          <p:cNvPr id="7" name="Picture 6" descr="Text&#10;&#10;Description automatically generated with medium confidence">
            <a:extLst>
              <a:ext uri="{FF2B5EF4-FFF2-40B4-BE49-F238E27FC236}">
                <a16:creationId xmlns:a16="http://schemas.microsoft.com/office/drawing/2014/main" xmlns="" id="{82F045F6-7AE7-3A4D-9481-289DA2F878F4}"/>
              </a:ext>
            </a:extLst>
          </p:cNvPr>
          <p:cNvPicPr>
            <a:picLocks noChangeAspect="1"/>
          </p:cNvPicPr>
          <p:nvPr/>
        </p:nvPicPr>
        <p:blipFill rotWithShape="1">
          <a:blip r:embed="rId5"/>
          <a:srcRect b="35530"/>
          <a:stretch/>
        </p:blipFill>
        <p:spPr>
          <a:xfrm>
            <a:off x="10096404" y="5977719"/>
            <a:ext cx="1913985" cy="794062"/>
          </a:xfrm>
          <a:prstGeom prst="rect">
            <a:avLst/>
          </a:prstGeom>
        </p:spPr>
      </p:pic>
    </p:spTree>
    <p:extLst>
      <p:ext uri="{BB962C8B-B14F-4D97-AF65-F5344CB8AC3E}">
        <p14:creationId xmlns:p14="http://schemas.microsoft.com/office/powerpoint/2010/main" val="3458567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6</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429847" y="1108051"/>
            <a:ext cx="11371384" cy="584775"/>
          </a:xfrm>
          <a:prstGeom prst="rect">
            <a:avLst/>
          </a:prstGeom>
          <a:noFill/>
        </p:spPr>
        <p:txBody>
          <a:bodyPr wrap="square" rtlCol="0">
            <a:spAutoFit/>
          </a:bodyPr>
          <a:lstStyle/>
          <a:p>
            <a:pPr algn="ctr"/>
            <a:r>
              <a:rPr lang="en-US" sz="3200" b="1" dirty="0">
                <a:solidFill>
                  <a:schemeClr val="tx1">
                    <a:lumMod val="75000"/>
                    <a:lumOff val="25000"/>
                  </a:schemeClr>
                </a:solidFill>
              </a:rPr>
              <a:t>ACRM publishes the </a:t>
            </a:r>
            <a:r>
              <a:rPr lang="en-US" sz="3200" b="1" i="1" dirty="0">
                <a:solidFill>
                  <a:schemeClr val="tx1">
                    <a:lumMod val="75000"/>
                    <a:lumOff val="25000"/>
                  </a:schemeClr>
                </a:solidFill>
              </a:rPr>
              <a:t>ARCHIVES of PM&amp;R </a:t>
            </a:r>
            <a:r>
              <a:rPr lang="en-US" sz="3200" b="1" dirty="0">
                <a:solidFill>
                  <a:schemeClr val="tx1">
                    <a:lumMod val="75000"/>
                    <a:lumOff val="25000"/>
                  </a:schemeClr>
                </a:solidFill>
              </a:rPr>
              <a:t>and </a:t>
            </a:r>
            <a:r>
              <a:rPr lang="en-US" sz="3200" b="1" i="1" dirty="0">
                <a:solidFill>
                  <a:schemeClr val="tx1">
                    <a:lumMod val="75000"/>
                    <a:lumOff val="25000"/>
                  </a:schemeClr>
                </a:solidFill>
              </a:rPr>
              <a:t>ARRCT</a:t>
            </a:r>
            <a:endParaRPr lang="en-US" dirty="0">
              <a:solidFill>
                <a:schemeClr val="tx1">
                  <a:lumMod val="75000"/>
                  <a:lumOff val="25000"/>
                </a:schemeClr>
              </a:solidFill>
            </a:endParaRPr>
          </a:p>
        </p:txBody>
      </p:sp>
      <p:pic>
        <p:nvPicPr>
          <p:cNvPr id="3" name="Picture 2" descr="A picture containing text, indoor, electronics, screenshot&#10;&#10;Description automatically generated">
            <a:extLst>
              <a:ext uri="{FF2B5EF4-FFF2-40B4-BE49-F238E27FC236}">
                <a16:creationId xmlns:a16="http://schemas.microsoft.com/office/drawing/2014/main" xmlns="" id="{4A44FF2C-F75A-4949-BFB0-FDE222D3C128}"/>
              </a:ext>
            </a:extLst>
          </p:cNvPr>
          <p:cNvPicPr>
            <a:picLocks noChangeAspect="1"/>
          </p:cNvPicPr>
          <p:nvPr/>
        </p:nvPicPr>
        <p:blipFill>
          <a:blip r:embed="rId4"/>
          <a:stretch>
            <a:fillRect/>
          </a:stretch>
        </p:blipFill>
        <p:spPr>
          <a:xfrm>
            <a:off x="57907" y="1582173"/>
            <a:ext cx="4961040" cy="3653464"/>
          </a:xfrm>
          <a:prstGeom prst="rect">
            <a:avLst/>
          </a:prstGeom>
        </p:spPr>
      </p:pic>
      <p:sp>
        <p:nvSpPr>
          <p:cNvPr id="5" name="TextBox 4">
            <a:extLst>
              <a:ext uri="{FF2B5EF4-FFF2-40B4-BE49-F238E27FC236}">
                <a16:creationId xmlns:a16="http://schemas.microsoft.com/office/drawing/2014/main" xmlns="" id="{D9BE1D3A-E45A-4944-A36E-AAB652AD5CB8}"/>
              </a:ext>
            </a:extLst>
          </p:cNvPr>
          <p:cNvSpPr txBox="1"/>
          <p:nvPr/>
        </p:nvSpPr>
        <p:spPr>
          <a:xfrm>
            <a:off x="4826761" y="1674673"/>
            <a:ext cx="7067489" cy="3508653"/>
          </a:xfrm>
          <a:prstGeom prst="rect">
            <a:avLst/>
          </a:prstGeom>
          <a:noFill/>
        </p:spPr>
        <p:txBody>
          <a:bodyPr wrap="square" rtlCol="0">
            <a:spAutoFit/>
          </a:bodyPr>
          <a:lstStyle/>
          <a:p>
            <a:pPr algn="ctr"/>
            <a:r>
              <a:rPr lang="en-US" i="1" dirty="0">
                <a:solidFill>
                  <a:schemeClr val="tx1">
                    <a:lumMod val="75000"/>
                    <a:lumOff val="25000"/>
                  </a:schemeClr>
                </a:solidFill>
                <a:latin typeface="+mj-lt"/>
              </a:rPr>
              <a:t>The</a:t>
            </a:r>
            <a:r>
              <a:rPr lang="en-US" sz="2400" i="1" dirty="0">
                <a:solidFill>
                  <a:schemeClr val="tx1">
                    <a:lumMod val="75000"/>
                    <a:lumOff val="25000"/>
                  </a:schemeClr>
                </a:solidFill>
                <a:latin typeface="+mj-lt"/>
              </a:rPr>
              <a:t> </a:t>
            </a:r>
            <a:r>
              <a:rPr lang="en-US" i="1" dirty="0">
                <a:solidFill>
                  <a:schemeClr val="tx1">
                    <a:lumMod val="75000"/>
                    <a:lumOff val="25000"/>
                  </a:schemeClr>
                </a:solidFill>
                <a:latin typeface="+mj-lt"/>
              </a:rPr>
              <a:t>Archives of PM&amp;R</a:t>
            </a:r>
            <a:r>
              <a:rPr lang="en-US" dirty="0">
                <a:solidFill>
                  <a:schemeClr val="tx1">
                    <a:lumMod val="75000"/>
                    <a:lumOff val="25000"/>
                  </a:schemeClr>
                </a:solidFill>
                <a:latin typeface="+mj-lt"/>
              </a:rPr>
              <a:t> is THE Largest Medical Journal Advertiser in Kantar Report (2021)</a:t>
            </a:r>
          </a:p>
          <a:p>
            <a:pPr algn="ctr"/>
            <a:r>
              <a:rPr lang="en-US" dirty="0">
                <a:solidFill>
                  <a:schemeClr val="tx1">
                    <a:lumMod val="75000"/>
                    <a:lumOff val="25000"/>
                  </a:schemeClr>
                </a:solidFill>
                <a:latin typeface="+mj-lt"/>
              </a:rPr>
              <a:t/>
            </a:r>
            <a:br>
              <a:rPr lang="en-US" dirty="0">
                <a:solidFill>
                  <a:schemeClr val="tx1">
                    <a:lumMod val="75000"/>
                    <a:lumOff val="25000"/>
                  </a:schemeClr>
                </a:solidFill>
                <a:latin typeface="+mj-lt"/>
              </a:rPr>
            </a:br>
            <a:r>
              <a:rPr lang="en-US" i="1" dirty="0">
                <a:solidFill>
                  <a:schemeClr val="tx1">
                    <a:lumMod val="75000"/>
                    <a:lumOff val="25000"/>
                  </a:schemeClr>
                </a:solidFill>
                <a:latin typeface="+mj-lt"/>
              </a:rPr>
              <a:t>ARCHIVES of PM&amp;R </a:t>
            </a:r>
            <a:r>
              <a:rPr lang="en-US" dirty="0">
                <a:solidFill>
                  <a:schemeClr val="tx1">
                    <a:lumMod val="75000"/>
                    <a:lumOff val="25000"/>
                  </a:schemeClr>
                </a:solidFill>
                <a:latin typeface="+mj-lt"/>
              </a:rPr>
              <a:t>Impact Factor increase: </a:t>
            </a:r>
            <a:r>
              <a:rPr lang="en-US" b="1" dirty="0">
                <a:solidFill>
                  <a:schemeClr val="tx1">
                    <a:lumMod val="75000"/>
                    <a:lumOff val="25000"/>
                  </a:schemeClr>
                </a:solidFill>
                <a:latin typeface="+mj-lt"/>
              </a:rPr>
              <a:t>28%</a:t>
            </a:r>
            <a:r>
              <a:rPr lang="en-US" dirty="0">
                <a:solidFill>
                  <a:schemeClr val="tx1">
                    <a:lumMod val="75000"/>
                    <a:lumOff val="25000"/>
                  </a:schemeClr>
                </a:solidFill>
                <a:latin typeface="+mj-lt"/>
              </a:rPr>
              <a:t> TO </a:t>
            </a:r>
            <a:r>
              <a:rPr lang="en-US" b="1" dirty="0">
                <a:solidFill>
                  <a:schemeClr val="tx1">
                    <a:lumMod val="75000"/>
                    <a:lumOff val="25000"/>
                  </a:schemeClr>
                </a:solidFill>
                <a:latin typeface="+mj-lt"/>
              </a:rPr>
              <a:t>3.966</a:t>
            </a:r>
          </a:p>
          <a:p>
            <a:pPr algn="ctr"/>
            <a:r>
              <a:rPr lang="en-US" dirty="0">
                <a:solidFill>
                  <a:schemeClr val="tx1">
                    <a:lumMod val="75000"/>
                    <a:lumOff val="25000"/>
                  </a:schemeClr>
                </a:solidFill>
                <a:latin typeface="+mj-lt"/>
              </a:rPr>
              <a:t/>
            </a:r>
            <a:br>
              <a:rPr lang="en-US" dirty="0">
                <a:solidFill>
                  <a:schemeClr val="tx1">
                    <a:lumMod val="75000"/>
                    <a:lumOff val="25000"/>
                  </a:schemeClr>
                </a:solidFill>
                <a:latin typeface="+mj-lt"/>
              </a:rPr>
            </a:br>
            <a:r>
              <a:rPr lang="en-US" dirty="0">
                <a:solidFill>
                  <a:schemeClr val="tx1">
                    <a:lumMod val="75000"/>
                    <a:lumOff val="25000"/>
                  </a:schemeClr>
                </a:solidFill>
                <a:latin typeface="+mj-lt"/>
              </a:rPr>
              <a:t>Total Journal article downloads: </a:t>
            </a:r>
            <a:r>
              <a:rPr lang="en-US" b="1" dirty="0">
                <a:solidFill>
                  <a:schemeClr val="tx1">
                    <a:lumMod val="75000"/>
                    <a:lumOff val="25000"/>
                  </a:schemeClr>
                </a:solidFill>
                <a:latin typeface="+mj-lt"/>
              </a:rPr>
              <a:t>3,100,000+</a:t>
            </a:r>
            <a:r>
              <a:rPr lang="en-US" dirty="0">
                <a:solidFill>
                  <a:schemeClr val="tx1">
                    <a:lumMod val="75000"/>
                    <a:lumOff val="25000"/>
                  </a:schemeClr>
                </a:solidFill>
                <a:latin typeface="+mj-lt"/>
              </a:rPr>
              <a:t> per year</a:t>
            </a:r>
          </a:p>
          <a:p>
            <a:pPr algn="ctr"/>
            <a:r>
              <a:rPr lang="en-US" dirty="0">
                <a:solidFill>
                  <a:schemeClr val="tx1">
                    <a:lumMod val="75000"/>
                    <a:lumOff val="25000"/>
                  </a:schemeClr>
                </a:solidFill>
                <a:latin typeface="+mj-lt"/>
              </a:rPr>
              <a:t/>
            </a:r>
            <a:br>
              <a:rPr lang="en-US" dirty="0">
                <a:solidFill>
                  <a:schemeClr val="tx1">
                    <a:lumMod val="75000"/>
                    <a:lumOff val="25000"/>
                  </a:schemeClr>
                </a:solidFill>
                <a:latin typeface="+mj-lt"/>
              </a:rPr>
            </a:br>
            <a:r>
              <a:rPr lang="en-US" dirty="0">
                <a:solidFill>
                  <a:schemeClr val="tx1">
                    <a:lumMod val="75000"/>
                    <a:lumOff val="25000"/>
                  </a:schemeClr>
                </a:solidFill>
                <a:latin typeface="+mj-lt"/>
              </a:rPr>
              <a:t>ACRM has the </a:t>
            </a:r>
            <a:r>
              <a:rPr lang="en-US" b="1" dirty="0">
                <a:solidFill>
                  <a:schemeClr val="tx1">
                    <a:lumMod val="75000"/>
                    <a:lumOff val="25000"/>
                  </a:schemeClr>
                </a:solidFill>
                <a:latin typeface="+mj-lt"/>
              </a:rPr>
              <a:t>Largest</a:t>
            </a:r>
            <a:r>
              <a:rPr lang="en-US" dirty="0">
                <a:solidFill>
                  <a:schemeClr val="tx1">
                    <a:lumMod val="75000"/>
                    <a:lumOff val="25000"/>
                  </a:schemeClr>
                </a:solidFill>
                <a:latin typeface="+mj-lt"/>
              </a:rPr>
              <a:t> OPEN ACCESS journal program in the PM&amp;R space</a:t>
            </a:r>
          </a:p>
          <a:p>
            <a:pPr algn="ctr"/>
            <a:r>
              <a:rPr lang="en-US" dirty="0">
                <a:solidFill>
                  <a:schemeClr val="tx1">
                    <a:lumMod val="75000"/>
                    <a:lumOff val="25000"/>
                  </a:schemeClr>
                </a:solidFill>
                <a:latin typeface="+mj-lt"/>
              </a:rPr>
              <a:t/>
            </a:r>
            <a:br>
              <a:rPr lang="en-US" dirty="0">
                <a:solidFill>
                  <a:schemeClr val="tx1">
                    <a:lumMod val="75000"/>
                    <a:lumOff val="25000"/>
                  </a:schemeClr>
                </a:solidFill>
                <a:latin typeface="+mj-lt"/>
              </a:rPr>
            </a:br>
            <a:r>
              <a:rPr lang="en-US" u="sng" dirty="0">
                <a:solidFill>
                  <a:schemeClr val="tx1">
                    <a:lumMod val="75000"/>
                    <a:lumOff val="25000"/>
                  </a:schemeClr>
                </a:solidFill>
                <a:latin typeface="+mj-lt"/>
              </a:rPr>
              <a:t>Social media</a:t>
            </a:r>
            <a:r>
              <a:rPr lang="en-US" dirty="0">
                <a:solidFill>
                  <a:schemeClr val="tx1">
                    <a:lumMod val="75000"/>
                    <a:lumOff val="25000"/>
                  </a:schemeClr>
                </a:solidFill>
                <a:latin typeface="+mj-lt"/>
              </a:rPr>
              <a:t>: </a:t>
            </a:r>
            <a:r>
              <a:rPr lang="en-US" b="1" dirty="0">
                <a:solidFill>
                  <a:schemeClr val="tx1">
                    <a:lumMod val="75000"/>
                    <a:lumOff val="25000"/>
                  </a:schemeClr>
                </a:solidFill>
                <a:latin typeface="+mj-lt"/>
              </a:rPr>
              <a:t>65,000+</a:t>
            </a:r>
            <a:r>
              <a:rPr lang="en-US" dirty="0">
                <a:solidFill>
                  <a:schemeClr val="tx1">
                    <a:lumMod val="75000"/>
                    <a:lumOff val="25000"/>
                  </a:schemeClr>
                </a:solidFill>
                <a:latin typeface="+mj-lt"/>
              </a:rPr>
              <a:t> followers across </a:t>
            </a:r>
            <a:r>
              <a:rPr lang="en-US" b="1" dirty="0">
                <a:solidFill>
                  <a:schemeClr val="tx1">
                    <a:lumMod val="75000"/>
                    <a:lumOff val="25000"/>
                  </a:schemeClr>
                </a:solidFill>
                <a:latin typeface="+mj-lt"/>
              </a:rPr>
              <a:t>100+</a:t>
            </a:r>
            <a:r>
              <a:rPr lang="en-US" dirty="0">
                <a:solidFill>
                  <a:schemeClr val="tx1">
                    <a:lumMod val="75000"/>
                    <a:lumOff val="25000"/>
                  </a:schemeClr>
                </a:solidFill>
                <a:latin typeface="+mj-lt"/>
              </a:rPr>
              <a:t> channels</a:t>
            </a:r>
          </a:p>
          <a:p>
            <a:pPr algn="ctr"/>
            <a:r>
              <a:rPr lang="en-US" dirty="0">
                <a:solidFill>
                  <a:schemeClr val="tx1">
                    <a:lumMod val="75000"/>
                    <a:lumOff val="25000"/>
                  </a:schemeClr>
                </a:solidFill>
                <a:latin typeface="+mj-lt"/>
              </a:rPr>
              <a:t/>
            </a:r>
            <a:br>
              <a:rPr lang="en-US" dirty="0">
                <a:solidFill>
                  <a:schemeClr val="tx1">
                    <a:lumMod val="75000"/>
                    <a:lumOff val="25000"/>
                  </a:schemeClr>
                </a:solidFill>
                <a:latin typeface="+mj-lt"/>
              </a:rPr>
            </a:br>
            <a:r>
              <a:rPr lang="en-US" dirty="0">
                <a:solidFill>
                  <a:schemeClr val="tx1">
                    <a:lumMod val="75000"/>
                    <a:lumOff val="25000"/>
                  </a:schemeClr>
                </a:solidFill>
                <a:latin typeface="+mj-lt"/>
              </a:rPr>
              <a:t>ACRM.org website visits: average </a:t>
            </a:r>
            <a:r>
              <a:rPr lang="en-US" b="1" dirty="0">
                <a:solidFill>
                  <a:schemeClr val="tx1">
                    <a:lumMod val="75000"/>
                    <a:lumOff val="25000"/>
                  </a:schemeClr>
                </a:solidFill>
                <a:latin typeface="+mj-lt"/>
              </a:rPr>
              <a:t>61,935</a:t>
            </a:r>
            <a:r>
              <a:rPr lang="en-US" dirty="0">
                <a:solidFill>
                  <a:schemeClr val="tx1">
                    <a:lumMod val="75000"/>
                    <a:lumOff val="25000"/>
                  </a:schemeClr>
                </a:solidFill>
                <a:latin typeface="+mj-lt"/>
              </a:rPr>
              <a:t> per month and </a:t>
            </a:r>
            <a:r>
              <a:rPr lang="en-US" b="1" dirty="0">
                <a:solidFill>
                  <a:schemeClr val="tx1">
                    <a:lumMod val="75000"/>
                    <a:lumOff val="25000"/>
                  </a:schemeClr>
                </a:solidFill>
                <a:latin typeface="+mj-lt"/>
              </a:rPr>
              <a:t>Growing Fast</a:t>
            </a:r>
            <a:endParaRPr lang="en-US" dirty="0"/>
          </a:p>
        </p:txBody>
      </p:sp>
      <p:cxnSp>
        <p:nvCxnSpPr>
          <p:cNvPr id="10" name="Straight Connector 9">
            <a:extLst>
              <a:ext uri="{FF2B5EF4-FFF2-40B4-BE49-F238E27FC236}">
                <a16:creationId xmlns:a16="http://schemas.microsoft.com/office/drawing/2014/main" xmlns="" id="{019C16B7-1023-46B2-BA9E-6E66B51E2ACE}"/>
              </a:ext>
            </a:extLst>
          </p:cNvPr>
          <p:cNvCxnSpPr/>
          <p:nvPr/>
        </p:nvCxnSpPr>
        <p:spPr>
          <a:xfrm>
            <a:off x="5455168" y="2531628"/>
            <a:ext cx="623324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EA9FD880-CC78-4903-9556-7AE6457DD642}"/>
              </a:ext>
            </a:extLst>
          </p:cNvPr>
          <p:cNvCxnSpPr/>
          <p:nvPr/>
        </p:nvCxnSpPr>
        <p:spPr>
          <a:xfrm>
            <a:off x="5493976" y="3631046"/>
            <a:ext cx="623324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6D1588D4-12F1-445D-BD03-FD5195E865A5}"/>
              </a:ext>
            </a:extLst>
          </p:cNvPr>
          <p:cNvCxnSpPr/>
          <p:nvPr/>
        </p:nvCxnSpPr>
        <p:spPr>
          <a:xfrm>
            <a:off x="5493976" y="3104784"/>
            <a:ext cx="623324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6F1B3EBA-B645-4823-A2E9-98DB03937A40}"/>
              </a:ext>
            </a:extLst>
          </p:cNvPr>
          <p:cNvCxnSpPr/>
          <p:nvPr/>
        </p:nvCxnSpPr>
        <p:spPr>
          <a:xfrm>
            <a:off x="5493976" y="4224702"/>
            <a:ext cx="623324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1E26AEE-B7E0-4C94-9A45-FDE20F570F95}"/>
              </a:ext>
            </a:extLst>
          </p:cNvPr>
          <p:cNvCxnSpPr/>
          <p:nvPr/>
        </p:nvCxnSpPr>
        <p:spPr>
          <a:xfrm>
            <a:off x="5493976" y="4764894"/>
            <a:ext cx="623324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E6156AEC-E6EB-47EC-9E39-F66192A974B8}"/>
              </a:ext>
            </a:extLst>
          </p:cNvPr>
          <p:cNvSpPr txBox="1"/>
          <p:nvPr/>
        </p:nvSpPr>
        <p:spPr>
          <a:xfrm>
            <a:off x="0" y="5298712"/>
            <a:ext cx="12191999" cy="461665"/>
          </a:xfrm>
          <a:prstGeom prst="rect">
            <a:avLst/>
          </a:prstGeom>
          <a:noFill/>
        </p:spPr>
        <p:txBody>
          <a:bodyPr wrap="square" rtlCol="0">
            <a:spAutoFit/>
          </a:bodyPr>
          <a:lstStyle/>
          <a:p>
            <a:pPr algn="ctr"/>
            <a:r>
              <a:rPr lang="en-US" sz="2400" dirty="0">
                <a:solidFill>
                  <a:srgbClr val="E41736"/>
                </a:solidFill>
              </a:rPr>
              <a:t>Together these represent the </a:t>
            </a:r>
            <a:r>
              <a:rPr lang="en-US" sz="2400" b="1" dirty="0">
                <a:solidFill>
                  <a:srgbClr val="E41736"/>
                </a:solidFill>
              </a:rPr>
              <a:t>largest PM&amp;R journal publishing program in the world</a:t>
            </a:r>
          </a:p>
        </p:txBody>
      </p:sp>
      <p:sp>
        <p:nvSpPr>
          <p:cNvPr id="15" name="Rectangle 4">
            <a:extLst>
              <a:ext uri="{FF2B5EF4-FFF2-40B4-BE49-F238E27FC236}">
                <a16:creationId xmlns:a16="http://schemas.microsoft.com/office/drawing/2014/main" xmlns="" id="{2821EF15-75FA-B64E-B6AA-553A6A2CDD59}"/>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ABOUT ACRM — MEDIA</a:t>
            </a:r>
            <a:endParaRPr lang="en-US" altLang="en-US" sz="4000" b="1" dirty="0">
              <a:latin typeface="Abadi Extra Light" panose="020B0204020104020204" pitchFamily="34" charset="0"/>
              <a:ea typeface="ヒラギノ角ゴ ProN W6" charset="-128"/>
              <a:sym typeface="Arial Bold" panose="020B0704020202020204" pitchFamily="34" charset="0"/>
            </a:endParaRPr>
          </a:p>
        </p:txBody>
      </p:sp>
      <p:pic>
        <p:nvPicPr>
          <p:cNvPr id="16" name="Picture 15" descr="Text&#10;&#10;Description automatically generated with medium confidence">
            <a:extLst>
              <a:ext uri="{FF2B5EF4-FFF2-40B4-BE49-F238E27FC236}">
                <a16:creationId xmlns:a16="http://schemas.microsoft.com/office/drawing/2014/main" xmlns="" id="{6D1B5F5D-A48D-A541-8AB1-0460F09E2299}"/>
              </a:ext>
            </a:extLst>
          </p:cNvPr>
          <p:cNvPicPr>
            <a:picLocks noChangeAspect="1"/>
          </p:cNvPicPr>
          <p:nvPr/>
        </p:nvPicPr>
        <p:blipFill rotWithShape="1">
          <a:blip r:embed="rId5"/>
          <a:srcRect b="35530"/>
          <a:stretch/>
        </p:blipFill>
        <p:spPr>
          <a:xfrm>
            <a:off x="10096404" y="5977719"/>
            <a:ext cx="1913985" cy="794062"/>
          </a:xfrm>
          <a:prstGeom prst="rect">
            <a:avLst/>
          </a:prstGeom>
        </p:spPr>
      </p:pic>
    </p:spTree>
    <p:extLst>
      <p:ext uri="{BB962C8B-B14F-4D97-AF65-F5344CB8AC3E}">
        <p14:creationId xmlns:p14="http://schemas.microsoft.com/office/powerpoint/2010/main" val="514291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7</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144329" y="1560152"/>
            <a:ext cx="3717234" cy="4154984"/>
          </a:xfrm>
          <a:prstGeom prst="rect">
            <a:avLst/>
          </a:prstGeom>
          <a:noFill/>
        </p:spPr>
        <p:txBody>
          <a:bodyPr wrap="square" rtlCol="0">
            <a:spAutoFit/>
          </a:bodyPr>
          <a:lstStyle/>
          <a:p>
            <a:r>
              <a:rPr lang="en-US" sz="2400" b="1" dirty="0">
                <a:solidFill>
                  <a:schemeClr val="tx1">
                    <a:lumMod val="75000"/>
                    <a:lumOff val="25000"/>
                  </a:schemeClr>
                </a:solidFill>
              </a:rPr>
              <a:t>ACRM Annual Conference </a:t>
            </a:r>
          </a:p>
          <a:p>
            <a:pPr marL="457200" indent="-457200">
              <a:buFont typeface="Arial" panose="020B0604020202020204" pitchFamily="34" charset="0"/>
              <a:buChar char="•"/>
            </a:pPr>
            <a:r>
              <a:rPr lang="en-US" sz="2400" dirty="0">
                <a:solidFill>
                  <a:schemeClr val="tx1">
                    <a:lumMod val="75000"/>
                    <a:lumOff val="25000"/>
                  </a:schemeClr>
                </a:solidFill>
                <a:latin typeface="+mj-lt"/>
              </a:rPr>
              <a:t>3,300+ conference registrations</a:t>
            </a:r>
          </a:p>
          <a:p>
            <a:pPr marL="457200" indent="-457200">
              <a:buFont typeface="Arial" panose="020B0604020202020204" pitchFamily="34" charset="0"/>
              <a:buChar char="•"/>
            </a:pPr>
            <a:r>
              <a:rPr lang="en-US" sz="2400" dirty="0">
                <a:solidFill>
                  <a:schemeClr val="tx1">
                    <a:lumMod val="75000"/>
                    <a:lumOff val="25000"/>
                  </a:schemeClr>
                </a:solidFill>
                <a:latin typeface="+mj-lt"/>
              </a:rPr>
              <a:t>500+ research papers and posters</a:t>
            </a:r>
          </a:p>
          <a:p>
            <a:pPr marL="457200" indent="-457200">
              <a:buFont typeface="Arial" panose="020B0604020202020204" pitchFamily="34" charset="0"/>
              <a:buChar char="•"/>
            </a:pPr>
            <a:r>
              <a:rPr lang="en-US" sz="2400" dirty="0">
                <a:solidFill>
                  <a:schemeClr val="tx1">
                    <a:lumMod val="75000"/>
                    <a:lumOff val="25000"/>
                  </a:schemeClr>
                </a:solidFill>
                <a:latin typeface="+mj-lt"/>
              </a:rPr>
              <a:t>400+ hours of in-person/recorded CME/CEUs</a:t>
            </a:r>
          </a:p>
          <a:p>
            <a:pPr marL="457200" indent="-457200">
              <a:buFont typeface="Arial" panose="020B0604020202020204" pitchFamily="34" charset="0"/>
              <a:buChar char="•"/>
            </a:pPr>
            <a:r>
              <a:rPr lang="en-US" sz="2400" dirty="0">
                <a:solidFill>
                  <a:schemeClr val="tx1">
                    <a:lumMod val="75000"/>
                    <a:lumOff val="25000"/>
                  </a:schemeClr>
                </a:solidFill>
                <a:latin typeface="+mj-lt"/>
              </a:rPr>
              <a:t>250+ symposia</a:t>
            </a:r>
          </a:p>
          <a:p>
            <a:pPr marL="457200" indent="-457200">
              <a:buFont typeface="Arial" panose="020B0604020202020204" pitchFamily="34" charset="0"/>
              <a:buChar char="•"/>
            </a:pPr>
            <a:r>
              <a:rPr lang="en-US" sz="2400" dirty="0">
                <a:solidFill>
                  <a:schemeClr val="tx1">
                    <a:lumMod val="75000"/>
                    <a:lumOff val="25000"/>
                  </a:schemeClr>
                </a:solidFill>
                <a:latin typeface="+mj-lt"/>
              </a:rPr>
              <a:t>120+ exhibitors and sponsors</a:t>
            </a:r>
          </a:p>
        </p:txBody>
      </p:sp>
      <p:pic>
        <p:nvPicPr>
          <p:cNvPr id="3" name="Picture 2" descr="A picture containing person, person, standing, crowd&#10;&#10;Description automatically generated">
            <a:extLst>
              <a:ext uri="{FF2B5EF4-FFF2-40B4-BE49-F238E27FC236}">
                <a16:creationId xmlns:a16="http://schemas.microsoft.com/office/drawing/2014/main" xmlns="" id="{A74D54E5-A020-466B-9DFF-E40BE647B9E9}"/>
              </a:ext>
            </a:extLst>
          </p:cNvPr>
          <p:cNvPicPr>
            <a:picLocks noChangeAspect="1"/>
          </p:cNvPicPr>
          <p:nvPr/>
        </p:nvPicPr>
        <p:blipFill rotWithShape="1">
          <a:blip r:embed="rId4">
            <a:alphaModFix/>
          </a:blip>
          <a:srcRect l="17691" r="7908"/>
          <a:stretch/>
        </p:blipFill>
        <p:spPr>
          <a:xfrm>
            <a:off x="3931138" y="1913472"/>
            <a:ext cx="4314093" cy="3865577"/>
          </a:xfrm>
          <a:prstGeom prst="rect">
            <a:avLst/>
          </a:prstGeom>
        </p:spPr>
      </p:pic>
      <p:sp>
        <p:nvSpPr>
          <p:cNvPr id="9" name="TextBox 8">
            <a:extLst>
              <a:ext uri="{FF2B5EF4-FFF2-40B4-BE49-F238E27FC236}">
                <a16:creationId xmlns:a16="http://schemas.microsoft.com/office/drawing/2014/main" xmlns="" id="{6D86CF64-CABF-4E3C-97B2-5D27F36D0321}"/>
              </a:ext>
            </a:extLst>
          </p:cNvPr>
          <p:cNvSpPr txBox="1"/>
          <p:nvPr/>
        </p:nvSpPr>
        <p:spPr>
          <a:xfrm>
            <a:off x="8800889" y="1560152"/>
            <a:ext cx="3246782" cy="3416320"/>
          </a:xfrm>
          <a:prstGeom prst="rect">
            <a:avLst/>
          </a:prstGeom>
          <a:noFill/>
        </p:spPr>
        <p:txBody>
          <a:bodyPr wrap="square" rtlCol="0">
            <a:spAutoFit/>
          </a:bodyPr>
          <a:lstStyle/>
          <a:p>
            <a:r>
              <a:rPr lang="en-US" sz="2400" b="1" dirty="0">
                <a:solidFill>
                  <a:schemeClr val="tx1">
                    <a:lumMod val="75000"/>
                    <a:lumOff val="25000"/>
                  </a:schemeClr>
                </a:solidFill>
              </a:rPr>
              <a:t>ACRM Spring Meeting</a:t>
            </a:r>
          </a:p>
          <a:p>
            <a:pPr marL="342900" indent="-342900">
              <a:buFont typeface="Arial" panose="020B0604020202020204" pitchFamily="34" charset="0"/>
              <a:buChar char="•"/>
            </a:pPr>
            <a:r>
              <a:rPr lang="en-US" sz="2400" dirty="0">
                <a:solidFill>
                  <a:schemeClr val="tx1">
                    <a:lumMod val="75000"/>
                    <a:lumOff val="25000"/>
                  </a:schemeClr>
                </a:solidFill>
                <a:latin typeface="+mj-lt"/>
              </a:rPr>
              <a:t>Fantastic networking</a:t>
            </a:r>
          </a:p>
          <a:p>
            <a:pPr marL="342900" indent="-342900">
              <a:buFont typeface="Arial" panose="020B0604020202020204" pitchFamily="34" charset="0"/>
              <a:buChar char="•"/>
            </a:pPr>
            <a:r>
              <a:rPr lang="en-US" sz="2400" dirty="0">
                <a:solidFill>
                  <a:schemeClr val="tx1">
                    <a:lumMod val="75000"/>
                    <a:lumOff val="25000"/>
                  </a:schemeClr>
                </a:solidFill>
                <a:latin typeface="+mj-lt"/>
              </a:rPr>
              <a:t>Educational content with CME/CEUs</a:t>
            </a:r>
          </a:p>
          <a:p>
            <a:pPr marL="342900" indent="-342900">
              <a:buFont typeface="Arial" panose="020B0604020202020204" pitchFamily="34" charset="0"/>
              <a:buChar char="•"/>
            </a:pPr>
            <a:r>
              <a:rPr lang="en-US" sz="2400" dirty="0">
                <a:solidFill>
                  <a:schemeClr val="tx1">
                    <a:lumMod val="75000"/>
                    <a:lumOff val="25000"/>
                  </a:schemeClr>
                </a:solidFill>
                <a:latin typeface="+mj-lt"/>
              </a:rPr>
              <a:t>Meeting space for the ACRM Community Groups and Task Forces working on collaborative projects.</a:t>
            </a:r>
            <a:endParaRPr lang="en-US" sz="2400" dirty="0">
              <a:solidFill>
                <a:schemeClr val="tx1">
                  <a:lumMod val="75000"/>
                  <a:lumOff val="25000"/>
                </a:schemeClr>
              </a:solidFill>
            </a:endParaRPr>
          </a:p>
        </p:txBody>
      </p:sp>
      <p:sp>
        <p:nvSpPr>
          <p:cNvPr id="2" name="TextBox 1">
            <a:extLst>
              <a:ext uri="{FF2B5EF4-FFF2-40B4-BE49-F238E27FC236}">
                <a16:creationId xmlns:a16="http://schemas.microsoft.com/office/drawing/2014/main" xmlns="" id="{1CFB6927-065A-4342-B0AA-73C0D2F118E4}"/>
              </a:ext>
            </a:extLst>
          </p:cNvPr>
          <p:cNvSpPr txBox="1"/>
          <p:nvPr/>
        </p:nvSpPr>
        <p:spPr>
          <a:xfrm>
            <a:off x="69575" y="1078951"/>
            <a:ext cx="12052850" cy="461665"/>
          </a:xfrm>
          <a:prstGeom prst="rect">
            <a:avLst/>
          </a:prstGeom>
          <a:noFill/>
        </p:spPr>
        <p:txBody>
          <a:bodyPr wrap="square" rtlCol="0">
            <a:spAutoFit/>
          </a:bodyPr>
          <a:lstStyle/>
          <a:p>
            <a:pPr algn="ctr"/>
            <a:r>
              <a:rPr lang="en-US" sz="2400" b="1" i="1" dirty="0">
                <a:solidFill>
                  <a:srgbClr val="C00000"/>
                </a:solidFill>
              </a:rPr>
              <a:t>The Largest Meetings in the World for Physical Medicine &amp; Rehabilitation</a:t>
            </a:r>
          </a:p>
        </p:txBody>
      </p:sp>
      <p:sp>
        <p:nvSpPr>
          <p:cNvPr id="10" name="Rectangle 4">
            <a:extLst>
              <a:ext uri="{FF2B5EF4-FFF2-40B4-BE49-F238E27FC236}">
                <a16:creationId xmlns:a16="http://schemas.microsoft.com/office/drawing/2014/main" xmlns="" id="{EE83FEF2-B95B-7747-9326-9FA95D350865}"/>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ABOUT ACRM — MEETINGS</a:t>
            </a:r>
            <a:endParaRPr lang="en-US" altLang="en-US" sz="4000" b="1" dirty="0">
              <a:latin typeface="Abadi Extra Light" panose="020B0204020104020204" pitchFamily="34" charset="0"/>
              <a:ea typeface="ヒラギノ角ゴ ProN W6" charset="-128"/>
              <a:sym typeface="Arial Bold" panose="020B0704020202020204" pitchFamily="34" charset="0"/>
            </a:endParaRPr>
          </a:p>
        </p:txBody>
      </p:sp>
      <p:pic>
        <p:nvPicPr>
          <p:cNvPr id="11" name="Picture 10" descr="Text&#10;&#10;Description automatically generated with medium confidence">
            <a:extLst>
              <a:ext uri="{FF2B5EF4-FFF2-40B4-BE49-F238E27FC236}">
                <a16:creationId xmlns:a16="http://schemas.microsoft.com/office/drawing/2014/main" xmlns="" id="{9E27F03D-845E-DE46-B8AA-74245F393916}"/>
              </a:ext>
            </a:extLst>
          </p:cNvPr>
          <p:cNvPicPr>
            <a:picLocks noChangeAspect="1"/>
          </p:cNvPicPr>
          <p:nvPr/>
        </p:nvPicPr>
        <p:blipFill rotWithShape="1">
          <a:blip r:embed="rId5"/>
          <a:srcRect b="35530"/>
          <a:stretch/>
        </p:blipFill>
        <p:spPr>
          <a:xfrm>
            <a:off x="10096404" y="5977719"/>
            <a:ext cx="1913985" cy="794062"/>
          </a:xfrm>
          <a:prstGeom prst="rect">
            <a:avLst/>
          </a:prstGeom>
        </p:spPr>
      </p:pic>
    </p:spTree>
    <p:extLst>
      <p:ext uri="{BB962C8B-B14F-4D97-AF65-F5344CB8AC3E}">
        <p14:creationId xmlns:p14="http://schemas.microsoft.com/office/powerpoint/2010/main" val="2010663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8</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descr="A map of the world&#10;&#10;Description automatically generated with medium confidence">
            <a:extLst>
              <a:ext uri="{FF2B5EF4-FFF2-40B4-BE49-F238E27FC236}">
                <a16:creationId xmlns:a16="http://schemas.microsoft.com/office/drawing/2014/main" xmlns="" id="{0D4B2009-FFA0-49F8-9495-5C63DAEE62FA}"/>
              </a:ext>
            </a:extLst>
          </p:cNvPr>
          <p:cNvPicPr>
            <a:picLocks noChangeAspect="1"/>
          </p:cNvPicPr>
          <p:nvPr/>
        </p:nvPicPr>
        <p:blipFill>
          <a:blip r:embed="rId4"/>
          <a:stretch>
            <a:fillRect/>
          </a:stretch>
        </p:blipFill>
        <p:spPr>
          <a:xfrm>
            <a:off x="4035717" y="1413039"/>
            <a:ext cx="8067026" cy="4031922"/>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284307" y="1510719"/>
            <a:ext cx="4412739" cy="3416320"/>
          </a:xfrm>
          <a:prstGeom prst="rect">
            <a:avLst/>
          </a:prstGeom>
          <a:noFill/>
        </p:spPr>
        <p:txBody>
          <a:bodyPr wrap="square" rtlCol="0">
            <a:spAutoFit/>
          </a:bodyPr>
          <a:lstStyle/>
          <a:p>
            <a:pPr marL="228600" indent="-228600">
              <a:buFont typeface="Arial" panose="020B0604020202020204" pitchFamily="34" charset="0"/>
              <a:buChar char="•"/>
            </a:pPr>
            <a:r>
              <a:rPr lang="en-US" sz="3600" dirty="0">
                <a:solidFill>
                  <a:schemeClr val="tx1">
                    <a:lumMod val="75000"/>
                    <a:lumOff val="25000"/>
                  </a:schemeClr>
                </a:solidFill>
              </a:rPr>
              <a:t>82,500+ members and growing</a:t>
            </a:r>
          </a:p>
          <a:p>
            <a:pPr marL="228600" indent="-228600">
              <a:buFont typeface="Arial" panose="020B0604020202020204" pitchFamily="34" charset="0"/>
              <a:buChar char="•"/>
            </a:pPr>
            <a:r>
              <a:rPr lang="en-US" sz="3600" dirty="0">
                <a:solidFill>
                  <a:schemeClr val="tx1">
                    <a:lumMod val="75000"/>
                    <a:lumOff val="25000"/>
                  </a:schemeClr>
                </a:solidFill>
              </a:rPr>
              <a:t>65+ countries</a:t>
            </a:r>
          </a:p>
          <a:p>
            <a:pPr marL="228600" indent="-228600">
              <a:buFont typeface="Arial" panose="020B0604020202020204" pitchFamily="34" charset="0"/>
              <a:buChar char="•"/>
            </a:pPr>
            <a:r>
              <a:rPr lang="en-US" sz="3600" dirty="0">
                <a:solidFill>
                  <a:schemeClr val="tx1">
                    <a:lumMod val="75000"/>
                    <a:lumOff val="25000"/>
                  </a:schemeClr>
                </a:solidFill>
              </a:rPr>
              <a:t>The largest membership for PM&amp;R in the world</a:t>
            </a:r>
          </a:p>
        </p:txBody>
      </p:sp>
      <p:sp>
        <p:nvSpPr>
          <p:cNvPr id="9" name="Rectangle 4">
            <a:extLst>
              <a:ext uri="{FF2B5EF4-FFF2-40B4-BE49-F238E27FC236}">
                <a16:creationId xmlns:a16="http://schemas.microsoft.com/office/drawing/2014/main" xmlns="" id="{1A479E22-F416-3243-899C-D7D2F0960906}"/>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ABOUT ACRM — MEMBERSHIP</a:t>
            </a:r>
            <a:endParaRPr lang="en-US" altLang="en-US" sz="4000" b="1" dirty="0">
              <a:latin typeface="Abadi Extra Light" panose="020B0204020104020204" pitchFamily="34" charset="0"/>
              <a:ea typeface="ヒラギノ角ゴ ProN W6" charset="-128"/>
              <a:sym typeface="Arial Bold" panose="020B0704020202020204" pitchFamily="34" charset="0"/>
            </a:endParaRPr>
          </a:p>
        </p:txBody>
      </p:sp>
      <p:pic>
        <p:nvPicPr>
          <p:cNvPr id="7" name="Picture 6" descr="Text&#10;&#10;Description automatically generated with medium confidence">
            <a:extLst>
              <a:ext uri="{FF2B5EF4-FFF2-40B4-BE49-F238E27FC236}">
                <a16:creationId xmlns:a16="http://schemas.microsoft.com/office/drawing/2014/main" xmlns="" id="{63C70B64-9697-584A-918B-879017711E37}"/>
              </a:ext>
            </a:extLst>
          </p:cNvPr>
          <p:cNvPicPr>
            <a:picLocks noChangeAspect="1"/>
          </p:cNvPicPr>
          <p:nvPr/>
        </p:nvPicPr>
        <p:blipFill rotWithShape="1">
          <a:blip r:embed="rId5"/>
          <a:srcRect b="35530"/>
          <a:stretch/>
        </p:blipFill>
        <p:spPr>
          <a:xfrm>
            <a:off x="10096404" y="5977719"/>
            <a:ext cx="1913985" cy="794062"/>
          </a:xfrm>
          <a:prstGeom prst="rect">
            <a:avLst/>
          </a:prstGeom>
        </p:spPr>
      </p:pic>
    </p:spTree>
    <p:extLst>
      <p:ext uri="{BB962C8B-B14F-4D97-AF65-F5344CB8AC3E}">
        <p14:creationId xmlns:p14="http://schemas.microsoft.com/office/powerpoint/2010/main" val="1077743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9</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192200" y="1228397"/>
            <a:ext cx="5148469" cy="4401205"/>
          </a:xfrm>
          <a:prstGeom prst="rect">
            <a:avLst/>
          </a:prstGeom>
          <a:noFill/>
        </p:spPr>
        <p:txBody>
          <a:bodyPr wrap="square" rtlCol="0">
            <a:spAutoFit/>
          </a:bodyPr>
          <a:lstStyle/>
          <a:p>
            <a:r>
              <a:rPr lang="en-US" sz="2800" dirty="0">
                <a:solidFill>
                  <a:schemeClr val="tx1">
                    <a:lumMod val="75000"/>
                    <a:lumOff val="25000"/>
                  </a:schemeClr>
                </a:solidFill>
              </a:rPr>
              <a:t>ACRM is a 100-year-old non-profit association with the mission of </a:t>
            </a:r>
            <a:r>
              <a:rPr lang="en-US" sz="2800" b="1" dirty="0">
                <a:solidFill>
                  <a:srgbClr val="C00000"/>
                </a:solidFill>
              </a:rPr>
              <a:t>IMPROVING THE LIVES </a:t>
            </a:r>
            <a:r>
              <a:rPr lang="en-US" sz="2800" dirty="0">
                <a:solidFill>
                  <a:schemeClr val="tx1">
                    <a:lumMod val="75000"/>
                    <a:lumOff val="25000"/>
                  </a:schemeClr>
                </a:solidFill>
              </a:rPr>
              <a:t>of those with disabling conditions through interdis­ciplinary rehabilitation research in the disciplines of: </a:t>
            </a:r>
            <a:r>
              <a:rPr lang="en-US" sz="2800" b="1" dirty="0">
                <a:solidFill>
                  <a:schemeClr val="tx1">
                    <a:lumMod val="75000"/>
                    <a:lumOff val="25000"/>
                  </a:schemeClr>
                </a:solidFill>
              </a:rPr>
              <a:t>brain injury, spinal cord injury, stroke, neurodegenerative diseases, cancer, chronic pain, limb loss, </a:t>
            </a:r>
            <a:r>
              <a:rPr lang="en-US" sz="2800" dirty="0">
                <a:solidFill>
                  <a:schemeClr val="tx1">
                    <a:lumMod val="75000"/>
                    <a:lumOff val="25000"/>
                  </a:schemeClr>
                </a:solidFill>
              </a:rPr>
              <a:t>and MORE.</a:t>
            </a:r>
            <a:endParaRPr lang="en-US" sz="2400" dirty="0">
              <a:solidFill>
                <a:schemeClr val="tx1">
                  <a:lumMod val="75000"/>
                  <a:lumOff val="25000"/>
                </a:schemeClr>
              </a:solidFill>
            </a:endParaRPr>
          </a:p>
        </p:txBody>
      </p:sp>
      <p:pic>
        <p:nvPicPr>
          <p:cNvPr id="5" name="Picture 4" descr="Chart&#10;&#10;Description automatically generated">
            <a:extLst>
              <a:ext uri="{FF2B5EF4-FFF2-40B4-BE49-F238E27FC236}">
                <a16:creationId xmlns:a16="http://schemas.microsoft.com/office/drawing/2014/main" xmlns="" id="{7F018DF9-EEDE-4F65-8E71-0A213E82EBEA}"/>
              </a:ext>
            </a:extLst>
          </p:cNvPr>
          <p:cNvPicPr>
            <a:picLocks noChangeAspect="1"/>
          </p:cNvPicPr>
          <p:nvPr/>
        </p:nvPicPr>
        <p:blipFill rotWithShape="1">
          <a:blip r:embed="rId4"/>
          <a:srcRect r="20573"/>
          <a:stretch/>
        </p:blipFill>
        <p:spPr>
          <a:xfrm>
            <a:off x="5423453" y="1308187"/>
            <a:ext cx="6768547" cy="4259860"/>
          </a:xfrm>
          <a:prstGeom prst="rect">
            <a:avLst/>
          </a:prstGeom>
        </p:spPr>
      </p:pic>
      <p:sp>
        <p:nvSpPr>
          <p:cNvPr id="9" name="Rectangle 4">
            <a:extLst>
              <a:ext uri="{FF2B5EF4-FFF2-40B4-BE49-F238E27FC236}">
                <a16:creationId xmlns:a16="http://schemas.microsoft.com/office/drawing/2014/main" xmlns="" id="{0E23D123-80CA-E348-954A-D914113E1B2F}"/>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ABOUT ACRM — MISSION</a:t>
            </a:r>
            <a:endParaRPr lang="en-US" altLang="en-US" sz="4000" b="1" dirty="0">
              <a:latin typeface="Abadi Extra Light" panose="020B0204020104020204" pitchFamily="34" charset="0"/>
              <a:ea typeface="ヒラギノ角ゴ ProN W6" charset="-128"/>
              <a:sym typeface="Arial Bold" panose="020B0704020202020204" pitchFamily="34" charset="0"/>
            </a:endParaRPr>
          </a:p>
        </p:txBody>
      </p:sp>
      <p:pic>
        <p:nvPicPr>
          <p:cNvPr id="7" name="Picture 6" descr="Text&#10;&#10;Description automatically generated with medium confidence">
            <a:extLst>
              <a:ext uri="{FF2B5EF4-FFF2-40B4-BE49-F238E27FC236}">
                <a16:creationId xmlns:a16="http://schemas.microsoft.com/office/drawing/2014/main" xmlns="" id="{96104B73-840A-0540-863E-C4AB17A7A85E}"/>
              </a:ext>
            </a:extLst>
          </p:cNvPr>
          <p:cNvPicPr>
            <a:picLocks noChangeAspect="1"/>
          </p:cNvPicPr>
          <p:nvPr/>
        </p:nvPicPr>
        <p:blipFill rotWithShape="1">
          <a:blip r:embed="rId5"/>
          <a:srcRect b="35530"/>
          <a:stretch/>
        </p:blipFill>
        <p:spPr>
          <a:xfrm>
            <a:off x="10096404" y="5977719"/>
            <a:ext cx="1913985" cy="794062"/>
          </a:xfrm>
          <a:prstGeom prst="rect">
            <a:avLst/>
          </a:prstGeom>
        </p:spPr>
      </p:pic>
    </p:spTree>
    <p:extLst>
      <p:ext uri="{BB962C8B-B14F-4D97-AF65-F5344CB8AC3E}">
        <p14:creationId xmlns:p14="http://schemas.microsoft.com/office/powerpoint/2010/main" val="2876027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10</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1" y="0"/>
            <a:ext cx="12192000" cy="6858000"/>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301487" y="1223415"/>
            <a:ext cx="11589026" cy="1754326"/>
          </a:xfrm>
          <a:prstGeom prst="rect">
            <a:avLst/>
          </a:prstGeom>
          <a:noFill/>
        </p:spPr>
        <p:txBody>
          <a:bodyPr wrap="square" rtlCol="0">
            <a:spAutoFit/>
          </a:bodyPr>
          <a:lstStyle/>
          <a:p>
            <a:pPr algn="ctr"/>
            <a:r>
              <a:rPr lang="en-US" sz="3600" dirty="0">
                <a:solidFill>
                  <a:schemeClr val="tx1">
                    <a:lumMod val="75000"/>
                    <a:lumOff val="25000"/>
                  </a:schemeClr>
                </a:solidFill>
                <a:latin typeface="+mj-lt"/>
              </a:rPr>
              <a:t>ACRM Institutional Support Program offers exceptional reach and tremendous value. The more invested with ACRM, the more money saved and the greater return to you.</a:t>
            </a:r>
            <a:endParaRPr lang="en-US" dirty="0">
              <a:solidFill>
                <a:schemeClr val="tx1">
                  <a:lumMod val="75000"/>
                  <a:lumOff val="25000"/>
                </a:schemeClr>
              </a:solidFill>
              <a:latin typeface="+mj-lt"/>
            </a:endParaRPr>
          </a:p>
        </p:txBody>
      </p:sp>
      <p:pic>
        <p:nvPicPr>
          <p:cNvPr id="3" name="Picture 2" descr="Logo&#10;&#10;Description automatically generated with medium confidence">
            <a:extLst>
              <a:ext uri="{FF2B5EF4-FFF2-40B4-BE49-F238E27FC236}">
                <a16:creationId xmlns:a16="http://schemas.microsoft.com/office/drawing/2014/main" xmlns="" id="{CDBA7EE8-30D4-4732-A7F5-FBEADFFD9E42}"/>
              </a:ext>
            </a:extLst>
          </p:cNvPr>
          <p:cNvPicPr>
            <a:picLocks noChangeAspect="1"/>
          </p:cNvPicPr>
          <p:nvPr/>
        </p:nvPicPr>
        <p:blipFill>
          <a:blip r:embed="rId4"/>
          <a:stretch>
            <a:fillRect/>
          </a:stretch>
        </p:blipFill>
        <p:spPr>
          <a:xfrm>
            <a:off x="2102852" y="3355050"/>
            <a:ext cx="2323032" cy="2082869"/>
          </a:xfrm>
          <a:prstGeom prst="rect">
            <a:avLst/>
          </a:prstGeom>
        </p:spPr>
      </p:pic>
      <p:sp>
        <p:nvSpPr>
          <p:cNvPr id="9" name="Rectangle 4">
            <a:extLst>
              <a:ext uri="{FF2B5EF4-FFF2-40B4-BE49-F238E27FC236}">
                <a16:creationId xmlns:a16="http://schemas.microsoft.com/office/drawing/2014/main" xmlns="" id="{5658CB04-6630-A544-96A0-288140B2DD44}"/>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ACRM INSTITUTIONAL SUPPORT PROGRAM</a:t>
            </a:r>
            <a:endParaRPr lang="en-US" altLang="en-US" sz="4000" dirty="0">
              <a:latin typeface="Abadi Extra Light" panose="020B0204020104020204" pitchFamily="34" charset="0"/>
              <a:ea typeface="ヒラギノ角ゴ ProN W6" charset="-128"/>
              <a:sym typeface="Arial Bold" panose="020B0704020202020204" pitchFamily="34" charset="0"/>
            </a:endParaRPr>
          </a:p>
        </p:txBody>
      </p:sp>
      <p:pic>
        <p:nvPicPr>
          <p:cNvPr id="10" name="Picture 9" descr="Text&#10;&#10;Description automatically generated with medium confidence">
            <a:extLst>
              <a:ext uri="{FF2B5EF4-FFF2-40B4-BE49-F238E27FC236}">
                <a16:creationId xmlns:a16="http://schemas.microsoft.com/office/drawing/2014/main" xmlns="" id="{CC272A21-2277-FE46-AE34-6CD8C140F818}"/>
              </a:ext>
            </a:extLst>
          </p:cNvPr>
          <p:cNvPicPr>
            <a:picLocks noChangeAspect="1"/>
          </p:cNvPicPr>
          <p:nvPr/>
        </p:nvPicPr>
        <p:blipFill rotWithShape="1">
          <a:blip r:embed="rId5"/>
          <a:srcRect b="35530"/>
          <a:stretch/>
        </p:blipFill>
        <p:spPr>
          <a:xfrm>
            <a:off x="10096404" y="5977719"/>
            <a:ext cx="1913985" cy="794062"/>
          </a:xfrm>
          <a:prstGeom prst="rect">
            <a:avLst/>
          </a:prstGeom>
        </p:spPr>
      </p:pic>
    </p:spTree>
    <p:extLst>
      <p:ext uri="{BB962C8B-B14F-4D97-AF65-F5344CB8AC3E}">
        <p14:creationId xmlns:p14="http://schemas.microsoft.com/office/powerpoint/2010/main" val="1357938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11</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347871" y="1582340"/>
            <a:ext cx="11549268" cy="3785652"/>
          </a:xfrm>
          <a:prstGeom prst="rect">
            <a:avLst/>
          </a:prstGeom>
          <a:noFill/>
        </p:spPr>
        <p:txBody>
          <a:bodyPr wrap="square" rtlCol="0">
            <a:spAutoFit/>
          </a:bodyPr>
          <a:lstStyle/>
          <a:p>
            <a:pPr marL="285750" lvl="0" indent="-285750">
              <a:buFont typeface="Arial" panose="020B0604020202020204" pitchFamily="34" charset="0"/>
              <a:buChar char="•"/>
            </a:pPr>
            <a:r>
              <a:rPr lang="en-US" sz="2000" dirty="0">
                <a:solidFill>
                  <a:schemeClr val="tx1">
                    <a:lumMod val="75000"/>
                    <a:lumOff val="25000"/>
                  </a:schemeClr>
                </a:solidFill>
                <a:latin typeface="+mj-lt"/>
              </a:rPr>
              <a:t>Deliver a world-class educational event – the ACRM Annual Conference – providing a forum for sharing the latest in PM&amp;R research while proving hundreds of hours of CME/CEUs to attendees</a:t>
            </a:r>
          </a:p>
          <a:p>
            <a:pPr marL="285750" lvl="0" indent="-285750">
              <a:buFont typeface="Arial" panose="020B0604020202020204" pitchFamily="34" charset="0"/>
              <a:buChar char="•"/>
            </a:pPr>
            <a:r>
              <a:rPr lang="en-US" sz="2000" dirty="0">
                <a:solidFill>
                  <a:schemeClr val="tx1">
                    <a:lumMod val="75000"/>
                    <a:lumOff val="25000"/>
                  </a:schemeClr>
                </a:solidFill>
                <a:latin typeface="+mj-lt"/>
              </a:rPr>
              <a:t>Provide year-round educational opportunities with our community webinar program</a:t>
            </a:r>
          </a:p>
          <a:p>
            <a:pPr marL="285750" lvl="0" indent="-285750">
              <a:buFont typeface="Arial" panose="020B0604020202020204" pitchFamily="34" charset="0"/>
              <a:buChar char="•"/>
            </a:pPr>
            <a:r>
              <a:rPr lang="en-US" sz="2000" dirty="0">
                <a:solidFill>
                  <a:schemeClr val="tx1">
                    <a:lumMod val="75000"/>
                    <a:lumOff val="25000"/>
                  </a:schemeClr>
                </a:solidFill>
                <a:latin typeface="+mj-lt"/>
              </a:rPr>
              <a:t>Contribute to the scholarly research with practice guidelines, original research and systematic reviews, information/education pages, measurement tools and supplements</a:t>
            </a:r>
          </a:p>
          <a:p>
            <a:pPr marL="285750" lvl="0" indent="-285750">
              <a:buFont typeface="Arial" panose="020B0604020202020204" pitchFamily="34" charset="0"/>
              <a:buChar char="•"/>
            </a:pPr>
            <a:r>
              <a:rPr lang="en-US" sz="2000" dirty="0">
                <a:solidFill>
                  <a:schemeClr val="tx1">
                    <a:lumMod val="75000"/>
                    <a:lumOff val="25000"/>
                  </a:schemeClr>
                </a:solidFill>
                <a:latin typeface="+mj-lt"/>
              </a:rPr>
              <a:t>Provide comprehensive cognitive rehabilitation training</a:t>
            </a:r>
          </a:p>
          <a:p>
            <a:pPr marL="285750" lvl="0" indent="-285750">
              <a:buFont typeface="Arial" panose="020B0604020202020204" pitchFamily="34" charset="0"/>
              <a:buChar char="•"/>
            </a:pPr>
            <a:r>
              <a:rPr lang="en-US" sz="2000" dirty="0">
                <a:solidFill>
                  <a:schemeClr val="tx1">
                    <a:lumMod val="75000"/>
                    <a:lumOff val="25000"/>
                  </a:schemeClr>
                </a:solidFill>
                <a:latin typeface="+mj-lt"/>
              </a:rPr>
              <a:t>Develop the current and next generation of rehabilitation research leaders through our Career Development Program</a:t>
            </a:r>
          </a:p>
          <a:p>
            <a:pPr marL="285750" lvl="0" indent="-285750">
              <a:buFont typeface="Arial" panose="020B0604020202020204" pitchFamily="34" charset="0"/>
              <a:buChar char="•"/>
            </a:pPr>
            <a:r>
              <a:rPr lang="en-US" sz="2000" dirty="0">
                <a:solidFill>
                  <a:schemeClr val="tx1">
                    <a:lumMod val="75000"/>
                    <a:lumOff val="25000"/>
                  </a:schemeClr>
                </a:solidFill>
                <a:latin typeface="+mj-lt"/>
              </a:rPr>
              <a:t>Promote the work of researchers around the world with our vast social media network</a:t>
            </a:r>
          </a:p>
          <a:p>
            <a:pPr marL="285750" lvl="0" indent="-285750">
              <a:buFont typeface="Arial" panose="020B0604020202020204" pitchFamily="34" charset="0"/>
              <a:buChar char="•"/>
            </a:pPr>
            <a:r>
              <a:rPr lang="en-US" sz="2000" dirty="0">
                <a:solidFill>
                  <a:schemeClr val="tx1">
                    <a:lumMod val="75000"/>
                    <a:lumOff val="25000"/>
                  </a:schemeClr>
                </a:solidFill>
                <a:latin typeface="+mj-lt"/>
              </a:rPr>
              <a:t>Expand our Open Access publishing program both in the Archives of PM&amp;R and ARRCT – bringing valuable research to the entire world</a:t>
            </a:r>
          </a:p>
          <a:p>
            <a:pPr marL="285750" lvl="0" indent="-285750">
              <a:buFont typeface="Arial" panose="020B0604020202020204" pitchFamily="34" charset="0"/>
              <a:buChar char="•"/>
            </a:pPr>
            <a:endParaRPr lang="en-US" sz="2000" dirty="0">
              <a:solidFill>
                <a:schemeClr val="tx1">
                  <a:lumMod val="75000"/>
                  <a:lumOff val="25000"/>
                </a:schemeClr>
              </a:solidFill>
              <a:latin typeface="+mj-lt"/>
            </a:endParaRPr>
          </a:p>
        </p:txBody>
      </p:sp>
      <p:sp>
        <p:nvSpPr>
          <p:cNvPr id="2" name="TextBox 1">
            <a:extLst>
              <a:ext uri="{FF2B5EF4-FFF2-40B4-BE49-F238E27FC236}">
                <a16:creationId xmlns:a16="http://schemas.microsoft.com/office/drawing/2014/main" xmlns="" id="{8C6CA599-E726-4938-932E-8E154AACB3AD}"/>
              </a:ext>
            </a:extLst>
          </p:cNvPr>
          <p:cNvSpPr txBox="1"/>
          <p:nvPr/>
        </p:nvSpPr>
        <p:spPr>
          <a:xfrm>
            <a:off x="53010" y="1059120"/>
            <a:ext cx="6587159" cy="523220"/>
          </a:xfrm>
          <a:prstGeom prst="rect">
            <a:avLst/>
          </a:prstGeom>
          <a:noFill/>
        </p:spPr>
        <p:txBody>
          <a:bodyPr wrap="square" rtlCol="0">
            <a:spAutoFit/>
          </a:bodyPr>
          <a:lstStyle/>
          <a:p>
            <a:pPr algn="ctr"/>
            <a:r>
              <a:rPr lang="en-US" sz="2800" b="1" dirty="0">
                <a:solidFill>
                  <a:schemeClr val="tx1">
                    <a:lumMod val="75000"/>
                    <a:lumOff val="25000"/>
                  </a:schemeClr>
                </a:solidFill>
              </a:rPr>
              <a:t>With your support ACRM will continue to:</a:t>
            </a:r>
          </a:p>
        </p:txBody>
      </p:sp>
      <p:sp>
        <p:nvSpPr>
          <p:cNvPr id="3" name="TextBox 2">
            <a:extLst>
              <a:ext uri="{FF2B5EF4-FFF2-40B4-BE49-F238E27FC236}">
                <a16:creationId xmlns:a16="http://schemas.microsoft.com/office/drawing/2014/main" xmlns="" id="{DBE286A9-690F-4338-86B5-45380458BAE6}"/>
              </a:ext>
            </a:extLst>
          </p:cNvPr>
          <p:cNvSpPr txBox="1"/>
          <p:nvPr/>
        </p:nvSpPr>
        <p:spPr>
          <a:xfrm>
            <a:off x="347870" y="5007601"/>
            <a:ext cx="11748051" cy="830997"/>
          </a:xfrm>
          <a:prstGeom prst="rect">
            <a:avLst/>
          </a:prstGeom>
          <a:noFill/>
        </p:spPr>
        <p:txBody>
          <a:bodyPr wrap="square" rtlCol="0">
            <a:spAutoFit/>
          </a:bodyPr>
          <a:lstStyle/>
          <a:p>
            <a:pPr algn="ctr"/>
            <a:r>
              <a:rPr lang="en-US" sz="2400" b="1" dirty="0">
                <a:latin typeface="+mj-lt"/>
              </a:rPr>
              <a:t>Your investment strengthens ACRM and the Institutional Support Program, which strengthens your return and the mission.</a:t>
            </a:r>
          </a:p>
        </p:txBody>
      </p:sp>
      <p:sp>
        <p:nvSpPr>
          <p:cNvPr id="9" name="Rectangle 4">
            <a:extLst>
              <a:ext uri="{FF2B5EF4-FFF2-40B4-BE49-F238E27FC236}">
                <a16:creationId xmlns:a16="http://schemas.microsoft.com/office/drawing/2014/main" xmlns="" id="{832B2670-3087-5040-8A36-993A65707917}"/>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ACRM INSTITUTIONAL SUPPORT PROGRAM</a:t>
            </a:r>
            <a:endParaRPr lang="en-US" altLang="en-US" sz="4000" dirty="0">
              <a:latin typeface="Abadi Extra Light" panose="020B0204020104020204" pitchFamily="34" charset="0"/>
              <a:ea typeface="ヒラギノ角ゴ ProN W6" charset="-128"/>
              <a:sym typeface="Arial Bold" panose="020B0704020202020204" pitchFamily="34" charset="0"/>
            </a:endParaRPr>
          </a:p>
        </p:txBody>
      </p:sp>
      <p:pic>
        <p:nvPicPr>
          <p:cNvPr id="10" name="Picture 9" descr="Text&#10;&#10;Description automatically generated with medium confidence">
            <a:extLst>
              <a:ext uri="{FF2B5EF4-FFF2-40B4-BE49-F238E27FC236}">
                <a16:creationId xmlns:a16="http://schemas.microsoft.com/office/drawing/2014/main" xmlns="" id="{BDF81703-1CD2-4346-9BBD-93068602BE23}"/>
              </a:ext>
            </a:extLst>
          </p:cNvPr>
          <p:cNvPicPr>
            <a:picLocks noChangeAspect="1"/>
          </p:cNvPicPr>
          <p:nvPr/>
        </p:nvPicPr>
        <p:blipFill rotWithShape="1">
          <a:blip r:embed="rId4"/>
          <a:srcRect b="35530"/>
          <a:stretch/>
        </p:blipFill>
        <p:spPr>
          <a:xfrm>
            <a:off x="10096404" y="5977719"/>
            <a:ext cx="1913985" cy="794062"/>
          </a:xfrm>
          <a:prstGeom prst="rect">
            <a:avLst/>
          </a:prstGeom>
        </p:spPr>
      </p:pic>
    </p:spTree>
    <p:extLst>
      <p:ext uri="{BB962C8B-B14F-4D97-AF65-F5344CB8AC3E}">
        <p14:creationId xmlns:p14="http://schemas.microsoft.com/office/powerpoint/2010/main" val="2203817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12</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xmlns="" id="{C29AFAB8-E00B-401C-B596-A56BD9D359D2}"/>
              </a:ext>
            </a:extLst>
          </p:cNvPr>
          <p:cNvSpPr txBox="1"/>
          <p:nvPr/>
        </p:nvSpPr>
        <p:spPr>
          <a:xfrm>
            <a:off x="1739346" y="4504390"/>
            <a:ext cx="9501810" cy="1015663"/>
          </a:xfrm>
          <a:prstGeom prst="rect">
            <a:avLst/>
          </a:prstGeom>
          <a:noFill/>
        </p:spPr>
        <p:txBody>
          <a:bodyPr wrap="square" rtlCol="0">
            <a:spAutoFit/>
          </a:bodyPr>
          <a:lstStyle/>
          <a:p>
            <a:pPr marL="0" marR="0" algn="ctr">
              <a:spcBef>
                <a:spcPts val="600"/>
              </a:spcBef>
              <a:spcAft>
                <a:spcPts val="0"/>
              </a:spcAft>
            </a:pPr>
            <a:r>
              <a:rPr lang="en-US" sz="2000" dirty="0">
                <a:solidFill>
                  <a:srgbClr val="C00000"/>
                </a:solidFill>
                <a:effectLst/>
                <a:latin typeface="+mj-lt"/>
                <a:ea typeface="Times New Roman" panose="02020603050405020304" pitchFamily="18" charset="0"/>
              </a:rPr>
              <a:t>Developed for maximum flexibility, your “VALUE” dollars never expire! </a:t>
            </a:r>
            <a:br>
              <a:rPr lang="en-US" sz="2000" dirty="0">
                <a:solidFill>
                  <a:srgbClr val="C00000"/>
                </a:solidFill>
                <a:effectLst/>
                <a:latin typeface="+mj-lt"/>
                <a:ea typeface="Times New Roman" panose="02020603050405020304" pitchFamily="18" charset="0"/>
              </a:rPr>
            </a:br>
            <a:r>
              <a:rPr lang="en-US" sz="2000" dirty="0">
                <a:solidFill>
                  <a:srgbClr val="C00000"/>
                </a:solidFill>
                <a:effectLst/>
                <a:latin typeface="+mj-lt"/>
                <a:ea typeface="Times New Roman" panose="02020603050405020304" pitchFamily="18" charset="0"/>
              </a:rPr>
              <a:t>Each calendar year (1 JAN – 31 DEC) a minimum of $4,750 must be invested to remain active in the ACRM Institutional Support Program.</a:t>
            </a:r>
            <a:endParaRPr lang="en-US" sz="2000" dirty="0">
              <a:effectLst/>
              <a:latin typeface="+mj-lt"/>
              <a:ea typeface="Times New Roman" panose="02020603050405020304" pitchFamily="18" charset="0"/>
            </a:endParaRPr>
          </a:p>
        </p:txBody>
      </p:sp>
      <p:sp>
        <p:nvSpPr>
          <p:cNvPr id="2" name="TextBox 1">
            <a:extLst>
              <a:ext uri="{FF2B5EF4-FFF2-40B4-BE49-F238E27FC236}">
                <a16:creationId xmlns:a16="http://schemas.microsoft.com/office/drawing/2014/main" xmlns="" id="{8C6CA599-E726-4938-932E-8E154AACB3AD}"/>
              </a:ext>
            </a:extLst>
          </p:cNvPr>
          <p:cNvSpPr txBox="1"/>
          <p:nvPr/>
        </p:nvSpPr>
        <p:spPr>
          <a:xfrm>
            <a:off x="4454386" y="1176523"/>
            <a:ext cx="4071731" cy="369332"/>
          </a:xfrm>
          <a:prstGeom prst="rect">
            <a:avLst/>
          </a:prstGeom>
          <a:noFill/>
        </p:spPr>
        <p:txBody>
          <a:bodyPr wrap="square" rtlCol="0">
            <a:spAutoFit/>
          </a:bodyPr>
          <a:lstStyle/>
          <a:p>
            <a:pPr marL="0" marR="0" algn="just">
              <a:spcBef>
                <a:spcPts val="0"/>
              </a:spcBef>
              <a:spcAft>
                <a:spcPts val="0"/>
              </a:spcAft>
            </a:pPr>
            <a:r>
              <a:rPr lang="en-US" sz="1800" b="1" dirty="0">
                <a:solidFill>
                  <a:srgbClr val="C00000"/>
                </a:solidFill>
                <a:effectLst/>
                <a:latin typeface="+mj-lt"/>
                <a:ea typeface="Times New Roman" panose="02020603050405020304" pitchFamily="18" charset="0"/>
              </a:rPr>
              <a:t>ISP LEVELS &amp; DISCOUNTS – </a:t>
            </a:r>
            <a:r>
              <a:rPr lang="en-US" sz="1800" b="1" dirty="0" smtClean="0">
                <a:solidFill>
                  <a:srgbClr val="C00000"/>
                </a:solidFill>
                <a:effectLst/>
                <a:latin typeface="+mj-lt"/>
                <a:ea typeface="Times New Roman" panose="02020603050405020304" pitchFamily="18" charset="0"/>
              </a:rPr>
              <a:t>2022</a:t>
            </a:r>
            <a:endParaRPr lang="en-US" sz="1800" dirty="0">
              <a:effectLst/>
              <a:latin typeface="+mj-lt"/>
              <a:ea typeface="Times New Roman" panose="02020603050405020304" pitchFamily="18" charset="0"/>
            </a:endParaRPr>
          </a:p>
        </p:txBody>
      </p:sp>
      <p:graphicFrame>
        <p:nvGraphicFramePr>
          <p:cNvPr id="9" name="Table 8">
            <a:extLst>
              <a:ext uri="{FF2B5EF4-FFF2-40B4-BE49-F238E27FC236}">
                <a16:creationId xmlns:a16="http://schemas.microsoft.com/office/drawing/2014/main" xmlns="" id="{52BA1492-B044-4493-8379-28F268E90ED0}"/>
              </a:ext>
            </a:extLst>
          </p:cNvPr>
          <p:cNvGraphicFramePr>
            <a:graphicFrameLocks noGrp="1"/>
          </p:cNvGraphicFramePr>
          <p:nvPr>
            <p:extLst>
              <p:ext uri="{D42A27DB-BD31-4B8C-83A1-F6EECF244321}">
                <p14:modId xmlns:p14="http://schemas.microsoft.com/office/powerpoint/2010/main" val="1625973985"/>
              </p:ext>
            </p:extLst>
          </p:nvPr>
        </p:nvGraphicFramePr>
        <p:xfrm>
          <a:off x="2881518" y="1688721"/>
          <a:ext cx="7217466" cy="2593865"/>
        </p:xfrm>
        <a:graphic>
          <a:graphicData uri="http://schemas.openxmlformats.org/drawingml/2006/table">
            <a:tbl>
              <a:tblPr firstRow="1" firstCol="1" bandRow="1"/>
              <a:tblGrid>
                <a:gridCol w="1897874">
                  <a:extLst>
                    <a:ext uri="{9D8B030D-6E8A-4147-A177-3AD203B41FA5}">
                      <a16:colId xmlns:a16="http://schemas.microsoft.com/office/drawing/2014/main" xmlns="" val="1467047690"/>
                    </a:ext>
                  </a:extLst>
                </a:gridCol>
                <a:gridCol w="1642319">
                  <a:extLst>
                    <a:ext uri="{9D8B030D-6E8A-4147-A177-3AD203B41FA5}">
                      <a16:colId xmlns:a16="http://schemas.microsoft.com/office/drawing/2014/main" xmlns="" val="3009736195"/>
                    </a:ext>
                  </a:extLst>
                </a:gridCol>
                <a:gridCol w="124610">
                  <a:extLst>
                    <a:ext uri="{9D8B030D-6E8A-4147-A177-3AD203B41FA5}">
                      <a16:colId xmlns:a16="http://schemas.microsoft.com/office/drawing/2014/main" xmlns="" val="2765250855"/>
                    </a:ext>
                  </a:extLst>
                </a:gridCol>
                <a:gridCol w="1904747">
                  <a:extLst>
                    <a:ext uri="{9D8B030D-6E8A-4147-A177-3AD203B41FA5}">
                      <a16:colId xmlns:a16="http://schemas.microsoft.com/office/drawing/2014/main" xmlns="" val="3245329337"/>
                    </a:ext>
                  </a:extLst>
                </a:gridCol>
                <a:gridCol w="1647916">
                  <a:extLst>
                    <a:ext uri="{9D8B030D-6E8A-4147-A177-3AD203B41FA5}">
                      <a16:colId xmlns:a16="http://schemas.microsoft.com/office/drawing/2014/main" xmlns="" val="239595984"/>
                    </a:ext>
                  </a:extLst>
                </a:gridCol>
              </a:tblGrid>
              <a:tr h="358135">
                <a:tc>
                  <a:txBody>
                    <a:bodyPr/>
                    <a:lstStyle/>
                    <a:p>
                      <a:pPr marL="0" marR="0" algn="ctr">
                        <a:spcBef>
                          <a:spcPts val="0"/>
                        </a:spcBef>
                        <a:spcAft>
                          <a:spcPts val="0"/>
                        </a:spcAft>
                      </a:pPr>
                      <a:r>
                        <a:rPr lang="en-US" sz="1600" b="1" baseline="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SUPPORT LEVEL</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A5A5A5"/>
                      </a:solidFill>
                      <a:prstDash val="solid"/>
                      <a:round/>
                      <a:headEnd type="none" w="med" len="med"/>
                      <a:tailEnd type="none" w="med" len="med"/>
                    </a:lnB>
                    <a:solidFill>
                      <a:srgbClr val="E41736"/>
                    </a:solidFill>
                  </a:tcPr>
                </a:tc>
                <a:tc>
                  <a:txBody>
                    <a:bodyPr/>
                    <a:lstStyle/>
                    <a:p>
                      <a:pPr marL="0" marR="0" algn="ctr">
                        <a:spcBef>
                          <a:spcPts val="0"/>
                        </a:spcBef>
                        <a:spcAft>
                          <a:spcPts val="0"/>
                        </a:spcAft>
                      </a:pPr>
                      <a:r>
                        <a:rPr lang="en-US" sz="1600" b="1" baseline="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VALUE</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A5A5A5"/>
                      </a:solidFill>
                      <a:prstDash val="solid"/>
                      <a:round/>
                      <a:headEnd type="none" w="med" len="med"/>
                      <a:tailEnd type="none" w="med" len="med"/>
                    </a:lnB>
                    <a:solidFill>
                      <a:srgbClr val="E41736"/>
                    </a:solidFill>
                  </a:tcPr>
                </a:tc>
                <a:tc gridSpan="2">
                  <a:txBody>
                    <a:bodyPr/>
                    <a:lstStyle/>
                    <a:p>
                      <a:pPr marL="0" marR="0" algn="ctr">
                        <a:spcBef>
                          <a:spcPts val="0"/>
                        </a:spcBef>
                        <a:spcAft>
                          <a:spcPts val="0"/>
                        </a:spcAft>
                      </a:pPr>
                      <a:r>
                        <a:rPr lang="en-US" sz="1600" b="1" baseline="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DISCOUNT</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A5A5A5"/>
                      </a:solidFill>
                      <a:prstDash val="solid"/>
                      <a:round/>
                      <a:headEnd type="none" w="med" len="med"/>
                      <a:tailEnd type="none" w="med" len="med"/>
                    </a:lnB>
                    <a:solidFill>
                      <a:srgbClr val="E41736"/>
                    </a:solidFill>
                  </a:tcPr>
                </a:tc>
                <a:tc hMerge="1">
                  <a:txBody>
                    <a:bodyPr/>
                    <a:lstStyle/>
                    <a:p>
                      <a:endParaRPr lang="en-US"/>
                    </a:p>
                  </a:txBody>
                  <a:tcPr/>
                </a:tc>
                <a:tc>
                  <a:txBody>
                    <a:bodyPr/>
                    <a:lstStyle/>
                    <a:p>
                      <a:pPr algn="ctr"/>
                      <a:r>
                        <a:rPr lang="en-US" sz="1600" b="1" baseline="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YOUR COST </a:t>
                      </a:r>
                      <a:r>
                        <a:rPr lang="en-US" sz="1600" i="1" baseline="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ONLY</a:t>
                      </a:r>
                      <a:endParaRPr lang="en-US" dirty="0"/>
                    </a:p>
                  </a:txBody>
                  <a:tcPr marL="68580" marR="6858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A5A5A5"/>
                      </a:solidFill>
                      <a:prstDash val="solid"/>
                      <a:round/>
                      <a:headEnd type="none" w="med" len="med"/>
                      <a:tailEnd type="none" w="med" len="med"/>
                    </a:lnB>
                    <a:solidFill>
                      <a:srgbClr val="E41736"/>
                    </a:solidFill>
                  </a:tcPr>
                </a:tc>
                <a:extLst>
                  <a:ext uri="{0D108BD9-81ED-4DB2-BD59-A6C34878D82A}">
                    <a16:rowId xmlns:a16="http://schemas.microsoft.com/office/drawing/2014/main" xmlns="" val="1423071013"/>
                  </a:ext>
                </a:extLst>
              </a:tr>
              <a:tr h="447146">
                <a:tc>
                  <a:txBody>
                    <a:bodyPr/>
                    <a:lstStyle/>
                    <a:p>
                      <a:pPr marL="182880" marR="0" algn="l">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Cornerstone</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w="12700" cap="flat" cmpd="sng" algn="ctr">
                      <a:solidFill>
                        <a:srgbClr val="A5A5A5"/>
                      </a:solidFill>
                      <a:prstDash val="solid"/>
                      <a:round/>
                      <a:headEnd type="none" w="med" len="med"/>
                      <a:tailEnd type="none" w="med" len="med"/>
                    </a:lnT>
                    <a:lnB>
                      <a:noFill/>
                    </a:lnB>
                    <a:solidFill>
                      <a:srgbClr val="EDEDED"/>
                    </a:solidFill>
                  </a:tcPr>
                </a:tc>
                <a:tc gridSpan="2">
                  <a:txBody>
                    <a:bodyPr/>
                    <a:lstStyle/>
                    <a:p>
                      <a:pPr marL="0" marR="0" algn="ct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A5A5A5"/>
                      </a:solidFill>
                      <a:prstDash val="solid"/>
                      <a:round/>
                      <a:headEnd type="none" w="med" len="med"/>
                      <a:tailEnd type="none" w="med" len="med"/>
                    </a:lnT>
                    <a:lnB>
                      <a:noFill/>
                    </a:lnB>
                    <a:solidFill>
                      <a:srgbClr val="EDEDED"/>
                    </a:solidFill>
                  </a:tcPr>
                </a:tc>
                <a:tc hMerge="1">
                  <a:txBody>
                    <a:bodyPr/>
                    <a:lstStyle/>
                    <a:p>
                      <a:endParaRPr lang="en-US"/>
                    </a:p>
                  </a:txBody>
                  <a:tcPr/>
                </a:tc>
                <a:tc>
                  <a:txBody>
                    <a:bodyPr/>
                    <a:lstStyle/>
                    <a:p>
                      <a:pPr marL="0" marR="0" algn="ct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A5A5A5"/>
                      </a:solidFill>
                      <a:prstDash val="solid"/>
                      <a:round/>
                      <a:headEnd type="none" w="med" len="med"/>
                      <a:tailEnd type="none" w="med" len="med"/>
                    </a:lnT>
                    <a:lnB>
                      <a:noFill/>
                    </a:lnB>
                    <a:solidFill>
                      <a:srgbClr val="EDEDED"/>
                    </a:solidFill>
                  </a:tcPr>
                </a:tc>
                <a:tc>
                  <a:txBody>
                    <a:bodyPr/>
                    <a:lstStyle/>
                    <a:p>
                      <a:pPr marL="0" marR="274320" algn="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$75,000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9050" cap="flat" cmpd="sng" algn="ctr">
                      <a:solidFill>
                        <a:srgbClr val="000000"/>
                      </a:solidFill>
                      <a:prstDash val="solid"/>
                      <a:round/>
                      <a:headEnd type="none" w="med" len="med"/>
                      <a:tailEnd type="none" w="med" len="med"/>
                    </a:lnR>
                    <a:lnT w="12700" cap="flat" cmpd="sng" algn="ctr">
                      <a:solidFill>
                        <a:srgbClr val="A5A5A5"/>
                      </a:solidFill>
                      <a:prstDash val="solid"/>
                      <a:round/>
                      <a:headEnd type="none" w="med" len="med"/>
                      <a:tailEnd type="none" w="med" len="med"/>
                    </a:lnT>
                    <a:lnB>
                      <a:noFill/>
                    </a:lnB>
                    <a:solidFill>
                      <a:srgbClr val="EDEDED"/>
                    </a:solidFill>
                  </a:tcPr>
                </a:tc>
                <a:extLst>
                  <a:ext uri="{0D108BD9-81ED-4DB2-BD59-A6C34878D82A}">
                    <a16:rowId xmlns:a16="http://schemas.microsoft.com/office/drawing/2014/main" xmlns="" val="2356150625"/>
                  </a:ext>
                </a:extLst>
              </a:tr>
              <a:tr h="447146">
                <a:tc>
                  <a:txBody>
                    <a:bodyPr/>
                    <a:lstStyle/>
                    <a:p>
                      <a:pPr marL="182880" marR="0" algn="l">
                        <a:spcBef>
                          <a:spcPts val="0"/>
                        </a:spcBef>
                        <a:spcAft>
                          <a:spcPts val="0"/>
                        </a:spcAft>
                      </a:pPr>
                      <a:r>
                        <a:rPr lang="en-US" sz="1600" baseline="0" dirty="0">
                          <a:solidFill>
                            <a:srgbClr val="7B7B7B"/>
                          </a:solidFill>
                          <a:effectLst/>
                          <a:latin typeface="Calibri" panose="020F0502020204030204" pitchFamily="34" charset="0"/>
                          <a:ea typeface="Times New Roman" panose="02020603050405020304" pitchFamily="18" charset="0"/>
                          <a:cs typeface="Times New Roman" panose="02020603050405020304" pitchFamily="18" charset="0"/>
                        </a:rPr>
                        <a:t>Platinum</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ctr">
                        <a:spcBef>
                          <a:spcPts val="0"/>
                        </a:spcBef>
                        <a:spcAft>
                          <a:spcPts val="0"/>
                        </a:spcAft>
                      </a:pPr>
                      <a:r>
                        <a:rPr lang="en-US" sz="1600" baseline="0" dirty="0">
                          <a:solidFill>
                            <a:srgbClr val="7B7B7B"/>
                          </a:solidFill>
                          <a:effectLst/>
                          <a:latin typeface="Calibri" panose="020F0502020204030204" pitchFamily="34" charset="0"/>
                          <a:ea typeface="Times New Roman" panose="02020603050405020304" pitchFamily="18" charset="0"/>
                          <a:cs typeface="Times New Roman" panose="02020603050405020304" pitchFamily="18" charset="0"/>
                        </a:rPr>
                        <a:t>$50,000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gn="ctr">
                        <a:spcBef>
                          <a:spcPts val="0"/>
                        </a:spcBef>
                        <a:spcAft>
                          <a:spcPts val="0"/>
                        </a:spcAft>
                      </a:pPr>
                      <a:r>
                        <a:rPr lang="en-US" sz="1600" baseline="0" dirty="0">
                          <a:solidFill>
                            <a:srgbClr val="7B7B7B"/>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274320" algn="r">
                        <a:spcBef>
                          <a:spcPts val="0"/>
                        </a:spcBef>
                        <a:spcAft>
                          <a:spcPts val="0"/>
                        </a:spcAft>
                      </a:pPr>
                      <a:r>
                        <a:rPr lang="en-US" sz="1600" baseline="0" dirty="0">
                          <a:solidFill>
                            <a:srgbClr val="7B7B7B"/>
                          </a:solidFill>
                          <a:effectLst/>
                          <a:latin typeface="Calibri" panose="020F0502020204030204" pitchFamily="34" charset="0"/>
                          <a:ea typeface="Times New Roman" panose="02020603050405020304" pitchFamily="18" charset="0"/>
                          <a:cs typeface="Times New Roman" panose="02020603050405020304" pitchFamily="18" charset="0"/>
                        </a:rPr>
                        <a:t>$40,000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864176434"/>
                  </a:ext>
                </a:extLst>
              </a:tr>
              <a:tr h="447146">
                <a:tc>
                  <a:txBody>
                    <a:bodyPr/>
                    <a:lstStyle/>
                    <a:p>
                      <a:pPr marL="182880" marR="0" algn="l">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Gold</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solidFill>
                      <a:srgbClr val="EDEDED"/>
                    </a:solidFill>
                  </a:tcPr>
                </a:tc>
                <a:tc gridSpan="2">
                  <a:txBody>
                    <a:bodyPr/>
                    <a:lstStyle/>
                    <a:p>
                      <a:pPr marL="0" marR="0" algn="ct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$25,000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EDEDED"/>
                    </a:solidFill>
                  </a:tcPr>
                </a:tc>
                <a:tc hMerge="1">
                  <a:txBody>
                    <a:bodyPr/>
                    <a:lstStyle/>
                    <a:p>
                      <a:endParaRPr lang="en-US"/>
                    </a:p>
                  </a:txBody>
                  <a:tcPr/>
                </a:tc>
                <a:tc>
                  <a:txBody>
                    <a:bodyPr/>
                    <a:lstStyle/>
                    <a:p>
                      <a:pPr marL="0" marR="0" algn="ct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EDEDED"/>
                    </a:solidFill>
                  </a:tcPr>
                </a:tc>
                <a:tc>
                  <a:txBody>
                    <a:bodyPr/>
                    <a:lstStyle/>
                    <a:p>
                      <a:pPr marL="0" marR="274320" algn="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$21,250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solidFill>
                      <a:srgbClr val="EDEDED"/>
                    </a:solidFill>
                  </a:tcPr>
                </a:tc>
                <a:extLst>
                  <a:ext uri="{0D108BD9-81ED-4DB2-BD59-A6C34878D82A}">
                    <a16:rowId xmlns:a16="http://schemas.microsoft.com/office/drawing/2014/main" xmlns="" val="2964212775"/>
                  </a:ext>
                </a:extLst>
              </a:tr>
              <a:tr h="447146">
                <a:tc>
                  <a:txBody>
                    <a:bodyPr/>
                    <a:lstStyle/>
                    <a:p>
                      <a:pPr marL="182880" marR="0" algn="l">
                        <a:spcBef>
                          <a:spcPts val="0"/>
                        </a:spcBef>
                        <a:spcAft>
                          <a:spcPts val="0"/>
                        </a:spcAft>
                      </a:pPr>
                      <a:r>
                        <a:rPr lang="en-US" sz="1600" baseline="0" dirty="0">
                          <a:solidFill>
                            <a:srgbClr val="7B7B7B"/>
                          </a:solidFill>
                          <a:effectLst/>
                          <a:latin typeface="Calibri" panose="020F0502020204030204" pitchFamily="34" charset="0"/>
                          <a:ea typeface="Times New Roman" panose="02020603050405020304" pitchFamily="18" charset="0"/>
                          <a:cs typeface="Times New Roman" panose="02020603050405020304" pitchFamily="18" charset="0"/>
                        </a:rPr>
                        <a:t>Silver</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ctr">
                        <a:spcBef>
                          <a:spcPts val="0"/>
                        </a:spcBef>
                        <a:spcAft>
                          <a:spcPts val="0"/>
                        </a:spcAft>
                      </a:pPr>
                      <a:r>
                        <a:rPr lang="en-US" sz="1600" baseline="0" dirty="0">
                          <a:solidFill>
                            <a:srgbClr val="7B7B7B"/>
                          </a:solidFill>
                          <a:effectLst/>
                          <a:latin typeface="Calibri" panose="020F0502020204030204" pitchFamily="34" charset="0"/>
                          <a:ea typeface="Times New Roman" panose="02020603050405020304" pitchFamily="18" charset="0"/>
                          <a:cs typeface="Times New Roman" panose="02020603050405020304" pitchFamily="18" charset="0"/>
                        </a:rPr>
                        <a:t>$15,000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hMerge="1">
                  <a:txBody>
                    <a:bodyPr/>
                    <a:lstStyle/>
                    <a:p>
                      <a:endParaRPr lang="en-US"/>
                    </a:p>
                  </a:txBody>
                  <a:tcPr/>
                </a:tc>
                <a:tc>
                  <a:txBody>
                    <a:bodyPr/>
                    <a:lstStyle/>
                    <a:p>
                      <a:pPr marL="0" marR="0" algn="ctr">
                        <a:spcBef>
                          <a:spcPts val="0"/>
                        </a:spcBef>
                        <a:spcAft>
                          <a:spcPts val="0"/>
                        </a:spcAft>
                      </a:pPr>
                      <a:r>
                        <a:rPr lang="en-US" sz="1600" baseline="0" dirty="0">
                          <a:solidFill>
                            <a:srgbClr val="7B7B7B"/>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274320" algn="r">
                        <a:spcBef>
                          <a:spcPts val="0"/>
                        </a:spcBef>
                        <a:spcAft>
                          <a:spcPts val="0"/>
                        </a:spcAft>
                      </a:pPr>
                      <a:r>
                        <a:rPr lang="en-US" sz="1600" baseline="0" dirty="0">
                          <a:solidFill>
                            <a:srgbClr val="7B7B7B"/>
                          </a:solidFill>
                          <a:effectLst/>
                          <a:latin typeface="Calibri" panose="020F0502020204030204" pitchFamily="34" charset="0"/>
                          <a:ea typeface="Times New Roman" panose="02020603050405020304" pitchFamily="18" charset="0"/>
                          <a:cs typeface="Times New Roman" panose="02020603050405020304" pitchFamily="18" charset="0"/>
                        </a:rPr>
                        <a:t>$13,500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4040787211"/>
                  </a:ext>
                </a:extLst>
              </a:tr>
              <a:tr h="447146">
                <a:tc>
                  <a:txBody>
                    <a:bodyPr/>
                    <a:lstStyle/>
                    <a:p>
                      <a:pPr marL="182880" marR="0" algn="l">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Bronze</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solidFill>
                      <a:srgbClr val="EDEDED"/>
                    </a:solidFill>
                  </a:tcPr>
                </a:tc>
                <a:tc gridSpan="2">
                  <a:txBody>
                    <a:bodyPr/>
                    <a:lstStyle/>
                    <a:p>
                      <a:pPr marL="0" marR="0" algn="ct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$5,000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EDEDED"/>
                    </a:solidFill>
                  </a:tcPr>
                </a:tc>
                <a:tc hMerge="1">
                  <a:txBody>
                    <a:bodyPr/>
                    <a:lstStyle/>
                    <a:p>
                      <a:endParaRPr lang="en-US"/>
                    </a:p>
                  </a:txBody>
                  <a:tcPr/>
                </a:tc>
                <a:tc>
                  <a:txBody>
                    <a:bodyPr/>
                    <a:lstStyle/>
                    <a:p>
                      <a:pPr marL="0" marR="0" algn="ct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EDEDED"/>
                    </a:solidFill>
                  </a:tcPr>
                </a:tc>
                <a:tc>
                  <a:txBody>
                    <a:bodyPr/>
                    <a:lstStyle/>
                    <a:p>
                      <a:pPr marL="0" marR="274320" algn="r">
                        <a:spcBef>
                          <a:spcPts val="0"/>
                        </a:spcBef>
                        <a:spcAft>
                          <a:spcPts val="0"/>
                        </a:spcAft>
                      </a:pPr>
                      <a:r>
                        <a:rPr lang="en-US" sz="1600" baseline="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$4,750</a:t>
                      </a:r>
                      <a:endParaRPr lang="en-US" sz="1600" baseline="0" dirty="0">
                        <a:solidFill>
                          <a:srgbClr val="7B7B7B"/>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xmlns="" val="3337854649"/>
                  </a:ext>
                </a:extLst>
              </a:tr>
            </a:tbl>
          </a:graphicData>
        </a:graphic>
      </p:graphicFrame>
      <p:sp>
        <p:nvSpPr>
          <p:cNvPr id="10" name="Rectangle 4">
            <a:extLst>
              <a:ext uri="{FF2B5EF4-FFF2-40B4-BE49-F238E27FC236}">
                <a16:creationId xmlns:a16="http://schemas.microsoft.com/office/drawing/2014/main" xmlns="" id="{094A2FA2-CC35-AA42-B550-A5AF779A4FB2}"/>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ACRM INSTITUTIONAL SUPPORT PROGRAM </a:t>
            </a:r>
            <a:r>
              <a:rPr lang="en-US" altLang="en-US" sz="4000" dirty="0">
                <a:solidFill>
                  <a:srgbClr val="F3C2B8"/>
                </a:solidFill>
                <a:latin typeface="+mn-lt"/>
                <a:ea typeface="ヒラギノ角ゴ ProN W6" charset="-128"/>
                <a:sym typeface="Arial Bold" panose="020B0704020202020204" pitchFamily="34" charset="0"/>
              </a:rPr>
              <a:t>(ISP)</a:t>
            </a:r>
            <a:endParaRPr lang="en-US" altLang="en-US" sz="4000" dirty="0">
              <a:latin typeface="Abadi Extra Light" panose="020B0204020104020204" pitchFamily="34" charset="0"/>
              <a:ea typeface="ヒラギノ角ゴ ProN W6" charset="-128"/>
              <a:sym typeface="Arial Bold" panose="020B0704020202020204" pitchFamily="34" charset="0"/>
            </a:endParaRPr>
          </a:p>
        </p:txBody>
      </p:sp>
      <p:pic>
        <p:nvPicPr>
          <p:cNvPr id="11" name="Picture 10" descr="Text&#10;&#10;Description automatically generated with medium confidence">
            <a:extLst>
              <a:ext uri="{FF2B5EF4-FFF2-40B4-BE49-F238E27FC236}">
                <a16:creationId xmlns:a16="http://schemas.microsoft.com/office/drawing/2014/main" xmlns="" id="{5599DFA5-0D69-BB49-84B0-7E5BF78C32B2}"/>
              </a:ext>
            </a:extLst>
          </p:cNvPr>
          <p:cNvPicPr>
            <a:picLocks noChangeAspect="1"/>
          </p:cNvPicPr>
          <p:nvPr/>
        </p:nvPicPr>
        <p:blipFill rotWithShape="1">
          <a:blip r:embed="rId4"/>
          <a:srcRect b="35530"/>
          <a:stretch/>
        </p:blipFill>
        <p:spPr>
          <a:xfrm>
            <a:off x="10096404" y="5977719"/>
            <a:ext cx="1913985" cy="794062"/>
          </a:xfrm>
          <a:prstGeom prst="rect">
            <a:avLst/>
          </a:prstGeom>
        </p:spPr>
      </p:pic>
    </p:spTree>
    <p:extLst>
      <p:ext uri="{BB962C8B-B14F-4D97-AF65-F5344CB8AC3E}">
        <p14:creationId xmlns:p14="http://schemas.microsoft.com/office/powerpoint/2010/main" val="1863500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2C7AE4F-525C-4F34-82B6-0D9D0A0F9775}"/>
              </a:ext>
            </a:extLst>
          </p:cNvPr>
          <p:cNvSpPr>
            <a:spLocks noGrp="1"/>
          </p:cNvSpPr>
          <p:nvPr>
            <p:ph type="sldNum" sz="quarter" idx="12"/>
          </p:nvPr>
        </p:nvSpPr>
        <p:spPr/>
        <p:txBody>
          <a:bodyPr/>
          <a:lstStyle/>
          <a:p>
            <a:fld id="{8B7909D6-AF72-A74D-955C-62948750C128}" type="slidenum">
              <a:rPr lang="en-US" smtClean="0"/>
              <a:pPr/>
              <a:t>13</a:t>
            </a:fld>
            <a:endParaRPr lang="en-US" dirty="0"/>
          </a:p>
        </p:txBody>
      </p:sp>
      <p:pic>
        <p:nvPicPr>
          <p:cNvPr id="6" name="Picture 5" descr="Shape&#10;&#10;Description automatically generated">
            <a:extLst>
              <a:ext uri="{FF2B5EF4-FFF2-40B4-BE49-F238E27FC236}">
                <a16:creationId xmlns:a16="http://schemas.microsoft.com/office/drawing/2014/main" xmlns="" id="{823F939E-5BD4-4E19-9E83-56F904B1B111}"/>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xmlns="" id="{8C6CA599-E726-4938-932E-8E154AACB3AD}"/>
              </a:ext>
            </a:extLst>
          </p:cNvPr>
          <p:cNvSpPr txBox="1"/>
          <p:nvPr/>
        </p:nvSpPr>
        <p:spPr>
          <a:xfrm>
            <a:off x="359507" y="1319796"/>
            <a:ext cx="10316308" cy="461665"/>
          </a:xfrm>
          <a:prstGeom prst="rect">
            <a:avLst/>
          </a:prstGeom>
          <a:noFill/>
        </p:spPr>
        <p:txBody>
          <a:bodyPr wrap="square" rtlCol="0">
            <a:spAutoFit/>
          </a:bodyPr>
          <a:lstStyle/>
          <a:p>
            <a:r>
              <a:rPr lang="en-US" altLang="en-US" sz="2400" b="1" dirty="0">
                <a:solidFill>
                  <a:schemeClr val="tx1">
                    <a:lumMod val="75000"/>
                    <a:lumOff val="25000"/>
                  </a:schemeClr>
                </a:solidFill>
                <a:latin typeface="+mj-lt"/>
                <a:ea typeface="ヒラギノ角ゴ ProN W6" charset="-128"/>
                <a:sym typeface="Arial Bold" panose="020B0704020202020204" pitchFamily="34" charset="0"/>
              </a:rPr>
              <a:t>What You Can Receive With Your Investment</a:t>
            </a:r>
            <a:endParaRPr lang="en-US" sz="2400" dirty="0">
              <a:solidFill>
                <a:schemeClr val="tx1">
                  <a:lumMod val="75000"/>
                  <a:lumOff val="25000"/>
                </a:schemeClr>
              </a:solidFill>
              <a:latin typeface="+mj-lt"/>
            </a:endParaRPr>
          </a:p>
        </p:txBody>
      </p:sp>
      <p:sp>
        <p:nvSpPr>
          <p:cNvPr id="9" name="Rectangle 8">
            <a:extLst>
              <a:ext uri="{FF2B5EF4-FFF2-40B4-BE49-F238E27FC236}">
                <a16:creationId xmlns:a16="http://schemas.microsoft.com/office/drawing/2014/main" xmlns="" id="{83F10C8C-F2D8-4F09-8991-BA68AD9E20EF}"/>
              </a:ext>
            </a:extLst>
          </p:cNvPr>
          <p:cNvSpPr/>
          <p:nvPr/>
        </p:nvSpPr>
        <p:spPr>
          <a:xfrm>
            <a:off x="503826" y="1571270"/>
            <a:ext cx="6045466" cy="4130298"/>
          </a:xfrm>
          <a:prstGeom prst="rect">
            <a:avLst/>
          </a:prstGeom>
        </p:spPr>
        <p:txBody>
          <a:bodyPr wrap="square">
            <a:spAutoFit/>
          </a:bodyPr>
          <a:lstStyle/>
          <a:p>
            <a:pPr>
              <a:spcAft>
                <a:spcPts val="0"/>
              </a:spcAft>
            </a:pPr>
            <a:endParaRPr lang="en-US" sz="2400" dirty="0">
              <a:latin typeface="+mj-lt"/>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dirty="0">
                <a:solidFill>
                  <a:schemeClr val="tx1">
                    <a:lumMod val="75000"/>
                    <a:lumOff val="25000"/>
                  </a:schemeClr>
                </a:solidFill>
                <a:latin typeface="+mj-lt"/>
                <a:ea typeface="Times New Roman" panose="02020603050405020304" pitchFamily="18" charset="0"/>
                <a:cs typeface="Calibri" panose="020F0502020204030204" pitchFamily="34" charset="0"/>
              </a:rPr>
              <a:t>Tradeshow Booth — IN-PERSON &amp; VIRTUAL</a:t>
            </a:r>
            <a:endParaRPr lang="en-US"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dirty="0">
                <a:solidFill>
                  <a:schemeClr val="tx1">
                    <a:lumMod val="75000"/>
                    <a:lumOff val="25000"/>
                  </a:schemeClr>
                </a:solidFill>
                <a:latin typeface="+mj-lt"/>
                <a:ea typeface="Times New Roman" panose="02020603050405020304" pitchFamily="18" charset="0"/>
                <a:cs typeface="Calibri" panose="020F0502020204030204" pitchFamily="34" charset="0"/>
              </a:rPr>
              <a:t>ACRM Memberships</a:t>
            </a:r>
            <a:endParaRPr lang="en-US"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dirty="0">
                <a:solidFill>
                  <a:schemeClr val="tx1">
                    <a:lumMod val="75000"/>
                    <a:lumOff val="25000"/>
                  </a:schemeClr>
                </a:solidFill>
                <a:latin typeface="+mj-lt"/>
                <a:ea typeface="Times New Roman" panose="02020603050405020304" pitchFamily="18" charset="0"/>
                <a:cs typeface="Calibri" panose="020F0502020204030204" pitchFamily="34" charset="0"/>
              </a:rPr>
              <a:t>Sponsorships</a:t>
            </a:r>
            <a:endParaRPr lang="en-US"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dirty="0">
                <a:solidFill>
                  <a:schemeClr val="tx1">
                    <a:lumMod val="75000"/>
                    <a:lumOff val="25000"/>
                  </a:schemeClr>
                </a:solidFill>
                <a:latin typeface="+mj-lt"/>
                <a:ea typeface="Times New Roman" panose="02020603050405020304" pitchFamily="18" charset="0"/>
                <a:cs typeface="Calibri" panose="020F0502020204030204" pitchFamily="34" charset="0"/>
              </a:rPr>
              <a:t>Conference Registrations</a:t>
            </a:r>
            <a:endParaRPr lang="en-US"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dirty="0">
                <a:solidFill>
                  <a:schemeClr val="tx1">
                    <a:lumMod val="75000"/>
                    <a:lumOff val="25000"/>
                  </a:schemeClr>
                </a:solidFill>
                <a:latin typeface="+mj-lt"/>
                <a:ea typeface="Times New Roman" panose="02020603050405020304" pitchFamily="18" charset="0"/>
                <a:cs typeface="Calibri" panose="020F0502020204030204" pitchFamily="34" charset="0"/>
              </a:rPr>
              <a:t>Advertising with ACRM and/or its Journals: </a:t>
            </a:r>
            <a:endParaRPr lang="en-US"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1143000" marR="0" lvl="2" indent="-228600">
              <a:lnSpc>
                <a:spcPct val="107000"/>
              </a:lnSpc>
              <a:spcBef>
                <a:spcPts val="0"/>
              </a:spcBef>
              <a:spcAft>
                <a:spcPts val="800"/>
              </a:spcAft>
              <a:buSzPts val="1000"/>
              <a:buFont typeface="Courier New" panose="02070309020205020404" pitchFamily="49" charset="0"/>
              <a:buChar char="o"/>
              <a:tabLst>
                <a:tab pos="1371600" algn="l"/>
              </a:tabLst>
            </a:pPr>
            <a:r>
              <a:rPr lang="en-US" i="1" dirty="0">
                <a:solidFill>
                  <a:schemeClr val="tx1">
                    <a:lumMod val="75000"/>
                    <a:lumOff val="25000"/>
                  </a:schemeClr>
                </a:solidFill>
                <a:latin typeface="+mj-lt"/>
                <a:ea typeface="Times New Roman" panose="02020603050405020304" pitchFamily="18" charset="0"/>
                <a:cs typeface="Calibri" panose="020F0502020204030204" pitchFamily="34" charset="0"/>
              </a:rPr>
              <a:t>Archives of PM&amp;R</a:t>
            </a:r>
            <a:r>
              <a:rPr lang="en-US" dirty="0">
                <a:solidFill>
                  <a:schemeClr val="tx1">
                    <a:lumMod val="75000"/>
                    <a:lumOff val="25000"/>
                  </a:schemeClr>
                </a:solidFill>
                <a:latin typeface="+mj-lt"/>
                <a:ea typeface="Times New Roman" panose="02020603050405020304" pitchFamily="18" charset="0"/>
                <a:cs typeface="Calibri" panose="020F0502020204030204" pitchFamily="34" charset="0"/>
              </a:rPr>
              <a:t> (classified or display advertisements)</a:t>
            </a:r>
            <a:endParaRPr lang="en-US"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1143000" marR="0" lvl="2" indent="-228600">
              <a:lnSpc>
                <a:spcPct val="107000"/>
              </a:lnSpc>
              <a:spcBef>
                <a:spcPts val="0"/>
              </a:spcBef>
              <a:spcAft>
                <a:spcPts val="800"/>
              </a:spcAft>
              <a:buSzPts val="1000"/>
              <a:buFont typeface="Courier New" panose="02070309020205020404" pitchFamily="49" charset="0"/>
              <a:buChar char="o"/>
              <a:tabLst>
                <a:tab pos="1371600" algn="l"/>
              </a:tabLst>
            </a:pPr>
            <a:r>
              <a:rPr lang="en-US" dirty="0">
                <a:solidFill>
                  <a:schemeClr val="tx1">
                    <a:lumMod val="75000"/>
                    <a:lumOff val="25000"/>
                  </a:schemeClr>
                </a:solidFill>
                <a:latin typeface="+mj-lt"/>
                <a:ea typeface="Times New Roman" panose="02020603050405020304" pitchFamily="18" charset="0"/>
                <a:cs typeface="Calibri" panose="020F0502020204030204" pitchFamily="34" charset="0"/>
              </a:rPr>
              <a:t>Advertising on any of the ACRM and Journal websites</a:t>
            </a:r>
            <a:endParaRPr lang="en-US"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1143000" marR="0" lvl="2" indent="-228600">
              <a:lnSpc>
                <a:spcPct val="107000"/>
              </a:lnSpc>
              <a:spcBef>
                <a:spcPts val="0"/>
              </a:spcBef>
              <a:spcAft>
                <a:spcPts val="800"/>
              </a:spcAft>
              <a:buSzPts val="1000"/>
              <a:buFont typeface="Courier New" panose="02070309020205020404" pitchFamily="49" charset="0"/>
              <a:buChar char="o"/>
              <a:tabLst>
                <a:tab pos="1371600" algn="l"/>
              </a:tabLst>
            </a:pPr>
            <a:r>
              <a:rPr lang="en-US" dirty="0">
                <a:solidFill>
                  <a:schemeClr val="tx1">
                    <a:lumMod val="75000"/>
                    <a:lumOff val="25000"/>
                  </a:schemeClr>
                </a:solidFill>
                <a:latin typeface="+mj-lt"/>
                <a:ea typeface="Times New Roman" panose="02020603050405020304" pitchFamily="18" charset="0"/>
                <a:cs typeface="Calibri" panose="020F0502020204030204" pitchFamily="34" charset="0"/>
              </a:rPr>
              <a:t>Advertising in the weekly ACRM eNews</a:t>
            </a:r>
          </a:p>
        </p:txBody>
      </p:sp>
      <p:sp>
        <p:nvSpPr>
          <p:cNvPr id="3" name="TextBox 2">
            <a:extLst>
              <a:ext uri="{FF2B5EF4-FFF2-40B4-BE49-F238E27FC236}">
                <a16:creationId xmlns:a16="http://schemas.microsoft.com/office/drawing/2014/main" xmlns="" id="{206C77BA-0001-4453-A27F-72442AF335B8}"/>
              </a:ext>
            </a:extLst>
          </p:cNvPr>
          <p:cNvSpPr txBox="1"/>
          <p:nvPr/>
        </p:nvSpPr>
        <p:spPr>
          <a:xfrm>
            <a:off x="6883910" y="2006710"/>
            <a:ext cx="4581940" cy="3259418"/>
          </a:xfrm>
          <a:prstGeom prst="rect">
            <a:avLst/>
          </a:prstGeom>
          <a:noFill/>
        </p:spPr>
        <p:txBody>
          <a:bodyPr wrap="square" rtlCol="0">
            <a:spAutoFit/>
          </a:bodyPr>
          <a:lstStyle/>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sz="1800" dirty="0">
                <a:solidFill>
                  <a:schemeClr val="tx1">
                    <a:lumMod val="75000"/>
                    <a:lumOff val="25000"/>
                  </a:schemeClr>
                </a:solidFill>
                <a:latin typeface="+mj-lt"/>
                <a:ea typeface="Times New Roman" panose="02020603050405020304" pitchFamily="18" charset="0"/>
                <a:cs typeface="Calibri" panose="020F0502020204030204" pitchFamily="34" charset="0"/>
              </a:rPr>
              <a:t>Job postings on the Rehab Job Board</a:t>
            </a:r>
            <a:endParaRPr lang="en-US" sz="1800"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sz="1800" dirty="0">
                <a:solidFill>
                  <a:schemeClr val="tx1">
                    <a:lumMod val="75000"/>
                    <a:lumOff val="25000"/>
                  </a:schemeClr>
                </a:solidFill>
                <a:latin typeface="+mj-lt"/>
                <a:ea typeface="Times New Roman" panose="02020603050405020304" pitchFamily="18" charset="0"/>
                <a:cs typeface="Calibri" panose="020F0502020204030204" pitchFamily="34" charset="0"/>
              </a:rPr>
              <a:t>Email Marketing to Rehab Professionals</a:t>
            </a:r>
            <a:endParaRPr lang="en-US" sz="1800"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sz="1800" dirty="0">
                <a:solidFill>
                  <a:schemeClr val="tx1">
                    <a:lumMod val="75000"/>
                    <a:lumOff val="25000"/>
                  </a:schemeClr>
                </a:solidFill>
                <a:latin typeface="+mj-lt"/>
                <a:ea typeface="Times New Roman" panose="02020603050405020304" pitchFamily="18" charset="0"/>
                <a:cs typeface="Calibri" panose="020F0502020204030204" pitchFamily="34" charset="0"/>
              </a:rPr>
              <a:t>Rent the ACRM mailing list</a:t>
            </a:r>
            <a:endParaRPr lang="en-US" sz="1800"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sz="1800" dirty="0">
                <a:solidFill>
                  <a:schemeClr val="tx1">
                    <a:lumMod val="75000"/>
                    <a:lumOff val="25000"/>
                  </a:schemeClr>
                </a:solidFill>
                <a:latin typeface="+mj-lt"/>
                <a:ea typeface="Times New Roman" panose="02020603050405020304" pitchFamily="18" charset="0"/>
                <a:cs typeface="Calibri" panose="020F0502020204030204" pitchFamily="34" charset="0"/>
              </a:rPr>
              <a:t>Sponsored Educational Content including Webinars</a:t>
            </a:r>
            <a:endParaRPr lang="en-US" sz="1800"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sz="1800" dirty="0">
                <a:solidFill>
                  <a:schemeClr val="tx1">
                    <a:lumMod val="75000"/>
                    <a:lumOff val="25000"/>
                  </a:schemeClr>
                </a:solidFill>
                <a:latin typeface="+mj-lt"/>
                <a:ea typeface="Times New Roman" panose="02020603050405020304" pitchFamily="18" charset="0"/>
                <a:cs typeface="Calibri" panose="020F0502020204030204" pitchFamily="34" charset="0"/>
              </a:rPr>
              <a:t>ACRM Cognitive Rehabilitation Manuals or Online Course</a:t>
            </a:r>
            <a:endParaRPr lang="en-US" sz="1800" dirty="0">
              <a:solidFill>
                <a:schemeClr val="tx1">
                  <a:lumMod val="75000"/>
                  <a:lumOff val="25000"/>
                </a:schemeClr>
              </a:solidFill>
              <a:latin typeface="+mj-l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800"/>
              </a:spcAft>
              <a:buSzPts val="1000"/>
              <a:buFont typeface="Wingdings" panose="05000000000000000000" pitchFamily="2" charset="2"/>
              <a:buChar char=""/>
              <a:tabLst>
                <a:tab pos="914400" algn="l"/>
              </a:tabLst>
            </a:pPr>
            <a:r>
              <a:rPr lang="en-US" sz="1800" dirty="0">
                <a:solidFill>
                  <a:schemeClr val="tx1">
                    <a:lumMod val="75000"/>
                    <a:lumOff val="25000"/>
                  </a:schemeClr>
                </a:solidFill>
                <a:latin typeface="+mj-lt"/>
                <a:ea typeface="Times New Roman" panose="02020603050405020304" pitchFamily="18" charset="0"/>
                <a:cs typeface="Calibri" panose="020F0502020204030204" pitchFamily="34" charset="0"/>
              </a:rPr>
              <a:t>Anything listed on ACRM.org/Sales including custom opportunities</a:t>
            </a:r>
            <a:endParaRPr lang="en-US" sz="1800" dirty="0">
              <a:solidFill>
                <a:schemeClr val="tx1">
                  <a:lumMod val="75000"/>
                  <a:lumOff val="25000"/>
                </a:schemeClr>
              </a:solidFill>
              <a:effectLst/>
              <a:latin typeface="+mj-lt"/>
              <a:ea typeface="Calibri" panose="020F0502020204030204" pitchFamily="34" charset="0"/>
              <a:cs typeface="Calibri" panose="020F0502020204030204" pitchFamily="34" charset="0"/>
            </a:endParaRPr>
          </a:p>
        </p:txBody>
      </p:sp>
      <p:sp>
        <p:nvSpPr>
          <p:cNvPr id="8" name="Rectangle 4">
            <a:extLst>
              <a:ext uri="{FF2B5EF4-FFF2-40B4-BE49-F238E27FC236}">
                <a16:creationId xmlns:a16="http://schemas.microsoft.com/office/drawing/2014/main" xmlns="" id="{26A575E1-4BB4-F748-97C4-8E85C4DBDF42}"/>
              </a:ext>
            </a:extLst>
          </p:cNvPr>
          <p:cNvSpPr txBox="1">
            <a:spLocks noChangeArrowheads="1"/>
          </p:cNvSpPr>
          <p:nvPr/>
        </p:nvSpPr>
        <p:spPr bwMode="auto">
          <a:xfrm>
            <a:off x="0" y="170246"/>
            <a:ext cx="12192000" cy="675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38100" tIns="38100" rIns="2539" bIns="3810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3975"/>
            <a:r>
              <a:rPr lang="en-US" altLang="en-US" sz="4000" b="1" dirty="0">
                <a:solidFill>
                  <a:srgbClr val="F3C2B8"/>
                </a:solidFill>
                <a:latin typeface="+mn-lt"/>
                <a:ea typeface="ヒラギノ角ゴ ProN W6" charset="-128"/>
                <a:sym typeface="Arial Bold" panose="020B0704020202020204" pitchFamily="34" charset="0"/>
              </a:rPr>
              <a:t>ACRM INSTITUTIONAL SUPPORT PROGRAM </a:t>
            </a:r>
            <a:r>
              <a:rPr lang="en-US" altLang="en-US" sz="4000" dirty="0">
                <a:solidFill>
                  <a:srgbClr val="F3C2B8"/>
                </a:solidFill>
                <a:latin typeface="+mn-lt"/>
                <a:ea typeface="ヒラギノ角ゴ ProN W6" charset="-128"/>
                <a:sym typeface="Arial Bold" panose="020B0704020202020204" pitchFamily="34" charset="0"/>
              </a:rPr>
              <a:t>(ISP)</a:t>
            </a:r>
            <a:endParaRPr lang="en-US" altLang="en-US" sz="4000" dirty="0">
              <a:latin typeface="Abadi Extra Light" panose="020B0204020104020204" pitchFamily="34" charset="0"/>
              <a:ea typeface="ヒラギノ角ゴ ProN W6" charset="-128"/>
              <a:sym typeface="Arial Bold" panose="020B0704020202020204" pitchFamily="34" charset="0"/>
            </a:endParaRPr>
          </a:p>
        </p:txBody>
      </p:sp>
      <p:pic>
        <p:nvPicPr>
          <p:cNvPr id="10" name="Picture 9" descr="Text&#10;&#10;Description automatically generated with medium confidence">
            <a:extLst>
              <a:ext uri="{FF2B5EF4-FFF2-40B4-BE49-F238E27FC236}">
                <a16:creationId xmlns:a16="http://schemas.microsoft.com/office/drawing/2014/main" xmlns="" id="{EFE444A1-370F-2147-B33A-41047537F363}"/>
              </a:ext>
            </a:extLst>
          </p:cNvPr>
          <p:cNvPicPr>
            <a:picLocks noChangeAspect="1"/>
          </p:cNvPicPr>
          <p:nvPr/>
        </p:nvPicPr>
        <p:blipFill rotWithShape="1">
          <a:blip r:embed="rId4"/>
          <a:srcRect b="35530"/>
          <a:stretch/>
        </p:blipFill>
        <p:spPr>
          <a:xfrm>
            <a:off x="10096404" y="5977719"/>
            <a:ext cx="1913985" cy="794062"/>
          </a:xfrm>
          <a:prstGeom prst="rect">
            <a:avLst/>
          </a:prstGeom>
        </p:spPr>
      </p:pic>
    </p:spTree>
    <p:extLst>
      <p:ext uri="{BB962C8B-B14F-4D97-AF65-F5344CB8AC3E}">
        <p14:creationId xmlns:p14="http://schemas.microsoft.com/office/powerpoint/2010/main" val="203564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CRM_BrandSlides_pptArt_WIDEscreen_size_15Mar19_200ppi_.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descr="Text&#10;&#10;Description automatically generated with medium confidence">
            <a:extLst>
              <a:ext uri="{FF2B5EF4-FFF2-40B4-BE49-F238E27FC236}">
                <a16:creationId xmlns:a16="http://schemas.microsoft.com/office/drawing/2014/main" xmlns="" id="{B3555DE2-8794-2744-AB73-844CBF46B7C1}"/>
              </a:ext>
            </a:extLst>
          </p:cNvPr>
          <p:cNvPicPr>
            <a:picLocks noChangeAspect="1"/>
          </p:cNvPicPr>
          <p:nvPr/>
        </p:nvPicPr>
        <p:blipFill rotWithShape="1">
          <a:blip r:embed="rId3"/>
          <a:srcRect b="35530"/>
          <a:stretch/>
        </p:blipFill>
        <p:spPr>
          <a:xfrm>
            <a:off x="10096404" y="5977719"/>
            <a:ext cx="1913985" cy="794062"/>
          </a:xfrm>
          <a:prstGeom prst="rect">
            <a:avLst/>
          </a:prstGeom>
        </p:spPr>
      </p:pic>
    </p:spTree>
    <p:extLst>
      <p:ext uri="{BB962C8B-B14F-4D97-AF65-F5344CB8AC3E}">
        <p14:creationId xmlns:p14="http://schemas.microsoft.com/office/powerpoint/2010/main" val="2113438045"/>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C99B6F650A21043BC2066535885034E" ma:contentTypeVersion="6" ma:contentTypeDescription="Create a new document." ma:contentTypeScope="" ma:versionID="b7db06ee6c3ffd901b11bdf7373845a8">
  <xsd:schema xmlns:xsd="http://www.w3.org/2001/XMLSchema" xmlns:xs="http://www.w3.org/2001/XMLSchema" xmlns:p="http://schemas.microsoft.com/office/2006/metadata/properties" xmlns:ns2="761c228e-39f8-484f-9bbc-11f1aec472b6" targetNamespace="http://schemas.microsoft.com/office/2006/metadata/properties" ma:root="true" ma:fieldsID="583da38507c11cf76033dbf432861755" ns2:_="">
    <xsd:import namespace="761c228e-39f8-484f-9bbc-11f1aec472b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c228e-39f8-484f-9bbc-11f1aec472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BD4DD5-6E78-446C-877F-2DEEE3D63644}">
  <ds:schemaRefs>
    <ds:schemaRef ds:uri="http://schemas.microsoft.com/sharepoint/v3/contenttype/forms"/>
  </ds:schemaRefs>
</ds:datastoreItem>
</file>

<file path=customXml/itemProps2.xml><?xml version="1.0" encoding="utf-8"?>
<ds:datastoreItem xmlns:ds="http://schemas.openxmlformats.org/officeDocument/2006/customXml" ds:itemID="{3D9243DA-22B4-4700-84D1-9D70163EE49B}">
  <ds:schemaRefs>
    <ds:schemaRef ds:uri="b8629a66-9949-4c72-9c77-1d627821bf1b"/>
    <ds:schemaRef ds:uri="http://purl.org/dc/dcmitype/"/>
    <ds:schemaRef ds:uri="9a5e6bf2-e147-4bae-b5ee-e3f5f2f8fcc9"/>
    <ds:schemaRef ds:uri="http://purl.org/dc/elements/1.1/"/>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59998C2-2C59-4E1C-B763-03CD4DFBD1E1}"/>
</file>

<file path=docProps/app.xml><?xml version="1.0" encoding="utf-8"?>
<Properties xmlns="http://schemas.openxmlformats.org/officeDocument/2006/extended-properties" xmlns:vt="http://schemas.openxmlformats.org/officeDocument/2006/docPropsVTypes">
  <TotalTime>15379</TotalTime>
  <Words>849</Words>
  <Application>Microsoft Office PowerPoint</Application>
  <PresentationFormat>Widescreen</PresentationFormat>
  <Paragraphs>146</Paragraphs>
  <Slides>14</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Abadi Extra Light</vt:lpstr>
      <vt:lpstr>Arial</vt:lpstr>
      <vt:lpstr>Arial Bold</vt:lpstr>
      <vt:lpstr>Calibri</vt:lpstr>
      <vt:lpstr>Calibri Light</vt:lpstr>
      <vt:lpstr>Courier New</vt:lpstr>
      <vt:lpstr>Times New Roman</vt:lpstr>
      <vt:lpstr>Wingdings</vt:lpstr>
      <vt:lpstr>ヒラギノ角ゴ ProN W6</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Evening &amp; Welcome</dc:title>
  <dc:creator>Steve Compos</dc:creator>
  <cp:lastModifiedBy>Glenn Collins</cp:lastModifiedBy>
  <cp:revision>75</cp:revision>
  <dcterms:created xsi:type="dcterms:W3CDTF">2020-08-31T14:26:18Z</dcterms:created>
  <dcterms:modified xsi:type="dcterms:W3CDTF">2022-01-05T03:03:41Z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0x0101001C99B6F650A21043BC2066535885034E</vt:lpwstr>
  </property>
</Properties>
</file>