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61"/>
  </p:notesMasterIdLst>
  <p:sldIdLst>
    <p:sldId id="351" r:id="rId6"/>
    <p:sldId id="1946" r:id="rId7"/>
    <p:sldId id="1933" r:id="rId8"/>
    <p:sldId id="352" r:id="rId9"/>
    <p:sldId id="353" r:id="rId10"/>
    <p:sldId id="356" r:id="rId11"/>
    <p:sldId id="358" r:id="rId12"/>
    <p:sldId id="360" r:id="rId13"/>
    <p:sldId id="361" r:id="rId14"/>
    <p:sldId id="1934" r:id="rId15"/>
    <p:sldId id="1935" r:id="rId16"/>
    <p:sldId id="373" r:id="rId17"/>
    <p:sldId id="261" r:id="rId18"/>
    <p:sldId id="1932" r:id="rId19"/>
    <p:sldId id="375" r:id="rId20"/>
    <p:sldId id="376" r:id="rId21"/>
    <p:sldId id="382" r:id="rId22"/>
    <p:sldId id="440" r:id="rId23"/>
    <p:sldId id="1937" r:id="rId24"/>
    <p:sldId id="390" r:id="rId25"/>
    <p:sldId id="447" r:id="rId26"/>
    <p:sldId id="1938" r:id="rId27"/>
    <p:sldId id="394" r:id="rId28"/>
    <p:sldId id="450" r:id="rId29"/>
    <p:sldId id="1939" r:id="rId30"/>
    <p:sldId id="396" r:id="rId31"/>
    <p:sldId id="451" r:id="rId32"/>
    <p:sldId id="1940" r:id="rId33"/>
    <p:sldId id="398" r:id="rId34"/>
    <p:sldId id="452" r:id="rId35"/>
    <p:sldId id="1941" r:id="rId36"/>
    <p:sldId id="400" r:id="rId37"/>
    <p:sldId id="1942" r:id="rId38"/>
    <p:sldId id="404" r:id="rId39"/>
    <p:sldId id="453" r:id="rId40"/>
    <p:sldId id="454" r:id="rId41"/>
    <p:sldId id="407" r:id="rId42"/>
    <p:sldId id="409" r:id="rId43"/>
    <p:sldId id="412" r:id="rId44"/>
    <p:sldId id="414" r:id="rId45"/>
    <p:sldId id="415" r:id="rId46"/>
    <p:sldId id="416" r:id="rId47"/>
    <p:sldId id="1944" r:id="rId48"/>
    <p:sldId id="1945" r:id="rId49"/>
    <p:sldId id="1943" r:id="rId50"/>
    <p:sldId id="417" r:id="rId51"/>
    <p:sldId id="418" r:id="rId52"/>
    <p:sldId id="455" r:id="rId53"/>
    <p:sldId id="420" r:id="rId54"/>
    <p:sldId id="369" r:id="rId55"/>
    <p:sldId id="421" r:id="rId56"/>
    <p:sldId id="423" r:id="rId57"/>
    <p:sldId id="1725" r:id="rId58"/>
    <p:sldId id="456" r:id="rId59"/>
    <p:sldId id="457"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ill Silberg" initials="BS" lastIdx="12" clrIdx="0">
    <p:extLst>
      <p:ext uri="{19B8F6BF-5375-455C-9EA6-DF929625EA0E}">
        <p15:presenceInfo xmlns:p15="http://schemas.microsoft.com/office/powerpoint/2012/main" userId="S-1-5-21-642843990-3503109507-2988546093-11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408F"/>
    <a:srgbClr val="787878"/>
    <a:srgbClr val="41870B"/>
    <a:srgbClr val="558ED5"/>
    <a:srgbClr val="72A1DC"/>
    <a:srgbClr val="738AA8"/>
    <a:srgbClr val="6481A4"/>
    <a:srgbClr val="08B0FF"/>
    <a:srgbClr val="AFD2DF"/>
    <a:srgbClr val="DE3D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95226" autoAdjust="0"/>
  </p:normalViewPr>
  <p:slideViewPr>
    <p:cSldViewPr snapToGrid="0">
      <p:cViewPr varScale="1">
        <p:scale>
          <a:sx n="76" d="100"/>
          <a:sy n="76" d="100"/>
        </p:scale>
        <p:origin x="13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1.xml"/><Relationship Id="rId61" Type="http://schemas.openxmlformats.org/officeDocument/2006/relationships/notesMaster" Target="notesMasters/notes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Public and Professional Abstracts Posted to PCORI.org</c:v>
                </c:pt>
              </c:strCache>
            </c:strRef>
          </c:tx>
          <c:spPr>
            <a:ln w="38100" cap="rnd">
              <a:solidFill>
                <a:srgbClr val="0092D1"/>
              </a:solidFill>
              <a:round/>
            </a:ln>
            <a:effectLst/>
          </c:spPr>
          <c:marker>
            <c:symbol val="circle"/>
            <c:size val="5"/>
            <c:spPr>
              <a:solidFill>
                <a:srgbClr val="0092D1"/>
              </a:solidFill>
              <a:ln w="38100">
                <a:solidFill>
                  <a:srgbClr val="0092D1"/>
                </a:solidFill>
              </a:ln>
              <a:effectLst/>
            </c:spPr>
          </c:marker>
          <c:dLbls>
            <c:dLbl>
              <c:idx val="7"/>
              <c:tx>
                <c:rich>
                  <a:bodyPr/>
                  <a:lstStyle/>
                  <a:p>
                    <a:fld id="{06889B17-12A8-420F-B66C-450EBF3CFB95}" type="VALUE">
                      <a:rPr lang="en-US" sz="2400" b="1">
                        <a:solidFill>
                          <a:srgbClr val="0092D1"/>
                        </a:solidFill>
                      </a:rPr>
                      <a:pPr/>
                      <a:t>[VALUE]</a:t>
                    </a:fld>
                    <a:endParaRPr lang="en-US"/>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C13-45A6-BE6E-42E0FA9FB063}"/>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July 2017</c:v>
                </c:pt>
                <c:pt idx="1">
                  <c:v>January 2018</c:v>
                </c:pt>
                <c:pt idx="2">
                  <c:v>July 2018</c:v>
                </c:pt>
                <c:pt idx="3">
                  <c:v>January 2019</c:v>
                </c:pt>
                <c:pt idx="4">
                  <c:v>July 2019</c:v>
                </c:pt>
                <c:pt idx="5">
                  <c:v>January 2020</c:v>
                </c:pt>
                <c:pt idx="6">
                  <c:v>July 2020</c:v>
                </c:pt>
                <c:pt idx="7">
                  <c:v>January 2021</c:v>
                </c:pt>
              </c:strCache>
            </c:strRef>
          </c:cat>
          <c:val>
            <c:numRef>
              <c:f>Sheet1!$B$2:$B$9</c:f>
              <c:numCache>
                <c:formatCode>General</c:formatCode>
                <c:ptCount val="8"/>
                <c:pt idx="0">
                  <c:v>1</c:v>
                </c:pt>
                <c:pt idx="1">
                  <c:v>14</c:v>
                </c:pt>
                <c:pt idx="2">
                  <c:v>73</c:v>
                </c:pt>
                <c:pt idx="3">
                  <c:v>154</c:v>
                </c:pt>
                <c:pt idx="4">
                  <c:v>213</c:v>
                </c:pt>
                <c:pt idx="5">
                  <c:v>257</c:v>
                </c:pt>
                <c:pt idx="6">
                  <c:v>295</c:v>
                </c:pt>
                <c:pt idx="7">
                  <c:v>325</c:v>
                </c:pt>
              </c:numCache>
            </c:numRef>
          </c:val>
          <c:smooth val="0"/>
          <c:extLst>
            <c:ext xmlns:c16="http://schemas.microsoft.com/office/drawing/2014/chart" uri="{C3380CC4-5D6E-409C-BE32-E72D297353CC}">
              <c16:uniqueId val="{00000000-527D-4700-B282-C464D524EE0C}"/>
            </c:ext>
          </c:extLst>
        </c:ser>
        <c:dLbls>
          <c:dLblPos val="t"/>
          <c:showLegendKey val="0"/>
          <c:showVal val="1"/>
          <c:showCatName val="0"/>
          <c:showSerName val="0"/>
          <c:showPercent val="0"/>
          <c:showBubbleSize val="0"/>
        </c:dLbls>
        <c:marker val="1"/>
        <c:smooth val="0"/>
        <c:axId val="1462451920"/>
        <c:axId val="1462464816"/>
      </c:lineChart>
      <c:catAx>
        <c:axId val="1462451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2464816"/>
        <c:crosses val="autoZero"/>
        <c:auto val="1"/>
        <c:lblAlgn val="ctr"/>
        <c:lblOffset val="100"/>
        <c:noMultiLvlLbl val="0"/>
      </c:catAx>
      <c:valAx>
        <c:axId val="14624648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 of Abstracts</a:t>
                </a:r>
                <a:r>
                  <a:rPr lang="en-US" baseline="0"/>
                  <a:t> Posted</a:t>
                </a:r>
                <a:endParaRPr lang="en-US"/>
              </a:p>
            </c:rich>
          </c:tx>
          <c:layout>
            <c:manualLayout>
              <c:xMode val="edge"/>
              <c:yMode val="edge"/>
              <c:x val="0"/>
              <c:y val="0.34700484920665231"/>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24519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296ED8-B5E1-41D1-BB07-740E5B174AC2}" type="doc">
      <dgm:prSet loTypeId="urn:microsoft.com/office/officeart/2008/layout/VerticalCurvedList" loCatId="list" qsTypeId="urn:microsoft.com/office/officeart/2005/8/quickstyle/simple2" qsCatId="simple" csTypeId="urn:microsoft.com/office/officeart/2005/8/colors/colorful5" csCatId="colorful" phldr="1"/>
      <dgm:spPr/>
      <dgm:t>
        <a:bodyPr/>
        <a:lstStyle/>
        <a:p>
          <a:endParaRPr lang="en-US"/>
        </a:p>
      </dgm:t>
    </dgm:pt>
    <dgm:pt modelId="{CEC8E5F5-42D4-4766-A924-748E16929C41}">
      <dgm:prSet phldrT="[Text]" custT="1"/>
      <dgm:spPr/>
      <dgm:t>
        <a:bodyPr/>
        <a:lstStyle/>
        <a:p>
          <a:pPr algn="ctr" rtl="0"/>
          <a:r>
            <a:rPr lang="en-US" sz="2400" b="1"/>
            <a:t>Engagement Award: Dissemination Initiative</a:t>
          </a:r>
          <a:br>
            <a:rPr lang="en-US" sz="2400" b="1"/>
          </a:br>
          <a:r>
            <a:rPr lang="en-US" sz="1800"/>
            <a:t>Objective: Support communities and organizations to actively disseminate PCORI-funded research findings</a:t>
          </a:r>
          <a:r>
            <a:rPr lang="en-US" sz="1800" b="0" i="0" u="none" strike="noStrike" cap="none" baseline="0" noProof="0"/>
            <a:t> and/or develop partnerships and</a:t>
          </a:r>
          <a:br>
            <a:rPr lang="en-US" sz="1800" b="0" i="0" u="none" strike="noStrike" cap="none" baseline="0" noProof="0"/>
          </a:br>
          <a:r>
            <a:rPr lang="en-US" sz="1800" b="0" i="0" u="none" strike="noStrike" cap="none" baseline="0" noProof="0"/>
            <a:t>infrastructure to disseminate and implement PCORI-funded research findings</a:t>
          </a:r>
        </a:p>
      </dgm:t>
    </dgm:pt>
    <dgm:pt modelId="{32ACA09D-655E-4741-9370-DF432289AEDF}" type="parTrans" cxnId="{EF24EA94-F0F8-4584-BB9F-1878A9249585}">
      <dgm:prSet/>
      <dgm:spPr/>
      <dgm:t>
        <a:bodyPr/>
        <a:lstStyle/>
        <a:p>
          <a:endParaRPr lang="en-US"/>
        </a:p>
      </dgm:t>
    </dgm:pt>
    <dgm:pt modelId="{B0A006E1-C3C5-4B5A-86FC-38F90E3520A8}" type="sibTrans" cxnId="{EF24EA94-F0F8-4584-BB9F-1878A9249585}">
      <dgm:prSet/>
      <dgm:spPr/>
      <dgm:t>
        <a:bodyPr/>
        <a:lstStyle/>
        <a:p>
          <a:endParaRPr lang="en-US" sz="2800">
            <a:solidFill>
              <a:schemeClr val="tx1"/>
            </a:solidFill>
          </a:endParaRPr>
        </a:p>
      </dgm:t>
    </dgm:pt>
    <dgm:pt modelId="{568E690F-00FE-49C4-92C9-AEDF67CD5FC6}">
      <dgm:prSet phldrT="[Text]" custT="1"/>
      <dgm:spPr/>
      <dgm:t>
        <a:bodyPr/>
        <a:lstStyle/>
        <a:p>
          <a:pPr algn="ctr" rtl="0"/>
          <a:r>
            <a:rPr lang="en-US" sz="2400" b="1"/>
            <a:t>Engagement Award: </a:t>
          </a:r>
          <a:r>
            <a:rPr lang="en-US" sz="2400" b="1">
              <a:latin typeface="Open Sans Bold"/>
            </a:rPr>
            <a:t>Stakeholder</a:t>
          </a:r>
          <a:r>
            <a:rPr lang="en-US" sz="2400" b="1"/>
            <a:t> </a:t>
          </a:r>
          <a:r>
            <a:rPr lang="en-US" sz="2400" b="1">
              <a:latin typeface="Open Sans Bold"/>
            </a:rPr>
            <a:t>Convening </a:t>
          </a:r>
          <a:r>
            <a:rPr lang="en-US" sz="2400" b="1"/>
            <a:t>Support</a:t>
          </a:r>
          <a:br>
            <a:rPr lang="en-US" sz="2400" b="1"/>
          </a:br>
          <a:r>
            <a:rPr lang="en-US" sz="1800"/>
            <a:t>Objective: Convene stakeholders to explore critical issues related to PCOR/CER and/or communicate PCORI-funded research findings to targeted end-users</a:t>
          </a:r>
        </a:p>
      </dgm:t>
    </dgm:pt>
    <dgm:pt modelId="{CF1A7646-423A-4F17-889B-E9BA08197FDC}" type="parTrans" cxnId="{A059658B-706B-4862-9772-41507772F5EE}">
      <dgm:prSet/>
      <dgm:spPr/>
      <dgm:t>
        <a:bodyPr/>
        <a:lstStyle/>
        <a:p>
          <a:endParaRPr lang="en-US"/>
        </a:p>
      </dgm:t>
    </dgm:pt>
    <dgm:pt modelId="{5824985A-B40C-40C9-BBC8-2400379B6EEA}" type="sibTrans" cxnId="{A059658B-706B-4862-9772-41507772F5EE}">
      <dgm:prSet/>
      <dgm:spPr/>
      <dgm:t>
        <a:bodyPr/>
        <a:lstStyle/>
        <a:p>
          <a:endParaRPr lang="en-US"/>
        </a:p>
      </dgm:t>
    </dgm:pt>
    <dgm:pt modelId="{CA0D5B82-2158-4A9B-B197-994FE21203B3}">
      <dgm:prSet phldrT="[Text]" custT="1"/>
      <dgm:spPr/>
      <dgm:t>
        <a:bodyPr/>
        <a:lstStyle/>
        <a:p>
          <a:pPr algn="ctr" rtl="0"/>
          <a:r>
            <a:rPr lang="en-US" sz="2400" b="1"/>
            <a:t>Engagement Award: Capacity Building</a:t>
          </a:r>
          <a:br>
            <a:rPr lang="en-US" sz="2400" b="1"/>
          </a:br>
          <a:r>
            <a:rPr lang="en-US" sz="1800"/>
            <a:t>Objective: Prepare patients and stakeholders to participate as partners in PCOR/CER</a:t>
          </a:r>
        </a:p>
      </dgm:t>
    </dgm:pt>
    <dgm:pt modelId="{50C8E6DE-06BF-4E78-8B69-F2A9A4FF541E}" type="parTrans" cxnId="{01BF441F-8A64-4DDA-A548-1EB1F2EE65EB}">
      <dgm:prSet/>
      <dgm:spPr/>
      <dgm:t>
        <a:bodyPr/>
        <a:lstStyle/>
        <a:p>
          <a:endParaRPr lang="en-US"/>
        </a:p>
      </dgm:t>
    </dgm:pt>
    <dgm:pt modelId="{246D3B3F-A0B4-41D3-AEBA-DA227B32807F}" type="sibTrans" cxnId="{01BF441F-8A64-4DDA-A548-1EB1F2EE65EB}">
      <dgm:prSet/>
      <dgm:spPr/>
      <dgm:t>
        <a:bodyPr/>
        <a:lstStyle/>
        <a:p>
          <a:endParaRPr lang="en-US"/>
        </a:p>
      </dgm:t>
    </dgm:pt>
    <dgm:pt modelId="{56547571-6D8D-4B99-AC00-9AF40DCE0CB7}" type="pres">
      <dgm:prSet presAssocID="{16296ED8-B5E1-41D1-BB07-740E5B174AC2}" presName="Name0" presStyleCnt="0">
        <dgm:presLayoutVars>
          <dgm:chMax val="7"/>
          <dgm:chPref val="7"/>
          <dgm:dir/>
        </dgm:presLayoutVars>
      </dgm:prSet>
      <dgm:spPr/>
    </dgm:pt>
    <dgm:pt modelId="{DD9F1CD1-750F-48CC-A874-7C1EC555AFC3}" type="pres">
      <dgm:prSet presAssocID="{16296ED8-B5E1-41D1-BB07-740E5B174AC2}" presName="Name1" presStyleCnt="0"/>
      <dgm:spPr/>
    </dgm:pt>
    <dgm:pt modelId="{22CC2623-754A-4084-BBFB-EBB17EC5F854}" type="pres">
      <dgm:prSet presAssocID="{16296ED8-B5E1-41D1-BB07-740E5B174AC2}" presName="cycle" presStyleCnt="0"/>
      <dgm:spPr/>
    </dgm:pt>
    <dgm:pt modelId="{848BCA17-6C9E-46BF-A7D4-DC722EEFAF0B}" type="pres">
      <dgm:prSet presAssocID="{16296ED8-B5E1-41D1-BB07-740E5B174AC2}" presName="srcNode" presStyleLbl="node1" presStyleIdx="0" presStyleCnt="3"/>
      <dgm:spPr/>
    </dgm:pt>
    <dgm:pt modelId="{96FF1683-7038-4741-9F1F-35270F6AD2A1}" type="pres">
      <dgm:prSet presAssocID="{16296ED8-B5E1-41D1-BB07-740E5B174AC2}" presName="conn" presStyleLbl="parChTrans1D2" presStyleIdx="0" presStyleCnt="1" custLinFactNeighborX="-845"/>
      <dgm:spPr/>
    </dgm:pt>
    <dgm:pt modelId="{B1E2CA79-F1F7-4506-95EC-F8EB85A6710A}" type="pres">
      <dgm:prSet presAssocID="{16296ED8-B5E1-41D1-BB07-740E5B174AC2}" presName="extraNode" presStyleLbl="node1" presStyleIdx="0" presStyleCnt="3"/>
      <dgm:spPr/>
    </dgm:pt>
    <dgm:pt modelId="{73B6FAA4-FBA0-4488-924E-432BBD46A85F}" type="pres">
      <dgm:prSet presAssocID="{16296ED8-B5E1-41D1-BB07-740E5B174AC2}" presName="dstNode" presStyleLbl="node1" presStyleIdx="0" presStyleCnt="3"/>
      <dgm:spPr/>
    </dgm:pt>
    <dgm:pt modelId="{D36401A0-2358-431E-BBA5-80F05B1C052F}" type="pres">
      <dgm:prSet presAssocID="{CEC8E5F5-42D4-4766-A924-748E16929C41}" presName="text_1" presStyleLbl="node1" presStyleIdx="0" presStyleCnt="3" custScaleX="102157" custScaleY="133657" custLinFactNeighborX="-1570">
        <dgm:presLayoutVars>
          <dgm:bulletEnabled val="1"/>
        </dgm:presLayoutVars>
      </dgm:prSet>
      <dgm:spPr/>
    </dgm:pt>
    <dgm:pt modelId="{32188896-A7D2-4366-A8D2-56611A6EF41C}" type="pres">
      <dgm:prSet presAssocID="{CEC8E5F5-42D4-4766-A924-748E16929C41}" presName="accent_1" presStyleCnt="0"/>
      <dgm:spPr/>
    </dgm:pt>
    <dgm:pt modelId="{4AFC2F80-E064-4AED-AECB-19FFF84F91FA}" type="pres">
      <dgm:prSet presAssocID="{CEC8E5F5-42D4-4766-A924-748E16929C41}" presName="accentRepeatNode" presStyleLbl="solidFgAcc1" presStyleIdx="0" presStyleCnt="3" custScaleX="120181" custScaleY="120181" custLinFactNeighborX="-4556"/>
      <dgm:spPr/>
    </dgm:pt>
    <dgm:pt modelId="{0AA583AD-0AE8-4AB6-868C-AB3168FF4A48}" type="pres">
      <dgm:prSet presAssocID="{568E690F-00FE-49C4-92C9-AEDF67CD5FC6}" presName="text_2" presStyleLbl="node1" presStyleIdx="1" presStyleCnt="3">
        <dgm:presLayoutVars>
          <dgm:bulletEnabled val="1"/>
        </dgm:presLayoutVars>
      </dgm:prSet>
      <dgm:spPr/>
    </dgm:pt>
    <dgm:pt modelId="{7D2DD999-9FA4-442C-88D3-8D7286F147D1}" type="pres">
      <dgm:prSet presAssocID="{568E690F-00FE-49C4-92C9-AEDF67CD5FC6}" presName="accent_2" presStyleCnt="0"/>
      <dgm:spPr/>
    </dgm:pt>
    <dgm:pt modelId="{5D0A1B2C-7928-4471-881B-FFB18000537A}" type="pres">
      <dgm:prSet presAssocID="{568E690F-00FE-49C4-92C9-AEDF67CD5FC6}" presName="accentRepeatNode" presStyleLbl="solidFgAcc1" presStyleIdx="1" presStyleCnt="3" custScaleX="103173" custScaleY="103173" custLinFactNeighborX="-11390"/>
      <dgm:spPr/>
    </dgm:pt>
    <dgm:pt modelId="{AC5DC031-8D78-435D-9618-FE8587BFE935}" type="pres">
      <dgm:prSet presAssocID="{CA0D5B82-2158-4A9B-B197-994FE21203B3}" presName="text_3" presStyleLbl="node1" presStyleIdx="2" presStyleCnt="3">
        <dgm:presLayoutVars>
          <dgm:bulletEnabled val="1"/>
        </dgm:presLayoutVars>
      </dgm:prSet>
      <dgm:spPr/>
    </dgm:pt>
    <dgm:pt modelId="{1DDF3EF1-A44F-459B-9BD5-8C273F4E1539}" type="pres">
      <dgm:prSet presAssocID="{CA0D5B82-2158-4A9B-B197-994FE21203B3}" presName="accent_3" presStyleCnt="0"/>
      <dgm:spPr/>
    </dgm:pt>
    <dgm:pt modelId="{B7257FFC-356C-4380-820D-5E6623D267B7}" type="pres">
      <dgm:prSet presAssocID="{CA0D5B82-2158-4A9B-B197-994FE21203B3}" presName="accentRepeatNode" presStyleLbl="solidFgAcc1" presStyleIdx="2" presStyleCnt="3" custLinFactNeighborX="-11390"/>
      <dgm:spPr/>
    </dgm:pt>
  </dgm:ptLst>
  <dgm:cxnLst>
    <dgm:cxn modelId="{0C95F301-6096-4E15-98FE-912AE870453B}" type="presOf" srcId="{B0A006E1-C3C5-4B5A-86FC-38F90E3520A8}" destId="{96FF1683-7038-4741-9F1F-35270F6AD2A1}" srcOrd="0" destOrd="0" presId="urn:microsoft.com/office/officeart/2008/layout/VerticalCurvedList"/>
    <dgm:cxn modelId="{01BF441F-8A64-4DDA-A548-1EB1F2EE65EB}" srcId="{16296ED8-B5E1-41D1-BB07-740E5B174AC2}" destId="{CA0D5B82-2158-4A9B-B197-994FE21203B3}" srcOrd="2" destOrd="0" parTransId="{50C8E6DE-06BF-4E78-8B69-F2A9A4FF541E}" sibTransId="{246D3B3F-A0B4-41D3-AEBA-DA227B32807F}"/>
    <dgm:cxn modelId="{7A85086E-DD39-480F-A537-3BC26D9D8BDF}" type="presOf" srcId="{568E690F-00FE-49C4-92C9-AEDF67CD5FC6}" destId="{0AA583AD-0AE8-4AB6-868C-AB3168FF4A48}" srcOrd="0" destOrd="0" presId="urn:microsoft.com/office/officeart/2008/layout/VerticalCurvedList"/>
    <dgm:cxn modelId="{E9F34374-060B-479F-8D01-3DC56249931A}" type="presOf" srcId="{16296ED8-B5E1-41D1-BB07-740E5B174AC2}" destId="{56547571-6D8D-4B99-AC00-9AF40DCE0CB7}" srcOrd="0" destOrd="0" presId="urn:microsoft.com/office/officeart/2008/layout/VerticalCurvedList"/>
    <dgm:cxn modelId="{A059658B-706B-4862-9772-41507772F5EE}" srcId="{16296ED8-B5E1-41D1-BB07-740E5B174AC2}" destId="{568E690F-00FE-49C4-92C9-AEDF67CD5FC6}" srcOrd="1" destOrd="0" parTransId="{CF1A7646-423A-4F17-889B-E9BA08197FDC}" sibTransId="{5824985A-B40C-40C9-BBC8-2400379B6EEA}"/>
    <dgm:cxn modelId="{EF24EA94-F0F8-4584-BB9F-1878A9249585}" srcId="{16296ED8-B5E1-41D1-BB07-740E5B174AC2}" destId="{CEC8E5F5-42D4-4766-A924-748E16929C41}" srcOrd="0" destOrd="0" parTransId="{32ACA09D-655E-4741-9370-DF432289AEDF}" sibTransId="{B0A006E1-C3C5-4B5A-86FC-38F90E3520A8}"/>
    <dgm:cxn modelId="{516ACED0-F48E-4ECB-AFC1-90742022368C}" type="presOf" srcId="{CA0D5B82-2158-4A9B-B197-994FE21203B3}" destId="{AC5DC031-8D78-435D-9618-FE8587BFE935}" srcOrd="0" destOrd="0" presId="urn:microsoft.com/office/officeart/2008/layout/VerticalCurvedList"/>
    <dgm:cxn modelId="{E55EBBD8-6F13-46C1-93A2-FEC4D6171170}" type="presOf" srcId="{CEC8E5F5-42D4-4766-A924-748E16929C41}" destId="{D36401A0-2358-431E-BBA5-80F05B1C052F}" srcOrd="0" destOrd="0" presId="urn:microsoft.com/office/officeart/2008/layout/VerticalCurvedList"/>
    <dgm:cxn modelId="{5CD689B7-A7F1-412F-99DA-2E8634C3031F}" type="presParOf" srcId="{56547571-6D8D-4B99-AC00-9AF40DCE0CB7}" destId="{DD9F1CD1-750F-48CC-A874-7C1EC555AFC3}" srcOrd="0" destOrd="0" presId="urn:microsoft.com/office/officeart/2008/layout/VerticalCurvedList"/>
    <dgm:cxn modelId="{D18192AE-36A8-42B7-930D-7BE0CB266615}" type="presParOf" srcId="{DD9F1CD1-750F-48CC-A874-7C1EC555AFC3}" destId="{22CC2623-754A-4084-BBFB-EBB17EC5F854}" srcOrd="0" destOrd="0" presId="urn:microsoft.com/office/officeart/2008/layout/VerticalCurvedList"/>
    <dgm:cxn modelId="{AD541940-B50C-4603-B9DC-0AB2AEB2C8FF}" type="presParOf" srcId="{22CC2623-754A-4084-BBFB-EBB17EC5F854}" destId="{848BCA17-6C9E-46BF-A7D4-DC722EEFAF0B}" srcOrd="0" destOrd="0" presId="urn:microsoft.com/office/officeart/2008/layout/VerticalCurvedList"/>
    <dgm:cxn modelId="{3845C074-9C6D-4333-BDFB-F3B6FDC1BC9A}" type="presParOf" srcId="{22CC2623-754A-4084-BBFB-EBB17EC5F854}" destId="{96FF1683-7038-4741-9F1F-35270F6AD2A1}" srcOrd="1" destOrd="0" presId="urn:microsoft.com/office/officeart/2008/layout/VerticalCurvedList"/>
    <dgm:cxn modelId="{62D526E9-C5BF-491F-9AC7-29C664D3352B}" type="presParOf" srcId="{22CC2623-754A-4084-BBFB-EBB17EC5F854}" destId="{B1E2CA79-F1F7-4506-95EC-F8EB85A6710A}" srcOrd="2" destOrd="0" presId="urn:microsoft.com/office/officeart/2008/layout/VerticalCurvedList"/>
    <dgm:cxn modelId="{676BD473-4BFB-47FB-ACDF-B96F16124797}" type="presParOf" srcId="{22CC2623-754A-4084-BBFB-EBB17EC5F854}" destId="{73B6FAA4-FBA0-4488-924E-432BBD46A85F}" srcOrd="3" destOrd="0" presId="urn:microsoft.com/office/officeart/2008/layout/VerticalCurvedList"/>
    <dgm:cxn modelId="{41318CD0-7153-4846-904F-449149673C50}" type="presParOf" srcId="{DD9F1CD1-750F-48CC-A874-7C1EC555AFC3}" destId="{D36401A0-2358-431E-BBA5-80F05B1C052F}" srcOrd="1" destOrd="0" presId="urn:microsoft.com/office/officeart/2008/layout/VerticalCurvedList"/>
    <dgm:cxn modelId="{5DEC6636-F24C-4287-AAB7-85F1C4CBF77F}" type="presParOf" srcId="{DD9F1CD1-750F-48CC-A874-7C1EC555AFC3}" destId="{32188896-A7D2-4366-A8D2-56611A6EF41C}" srcOrd="2" destOrd="0" presId="urn:microsoft.com/office/officeart/2008/layout/VerticalCurvedList"/>
    <dgm:cxn modelId="{1DCA46AA-2DDB-4C25-B01D-BCF1151EA4AE}" type="presParOf" srcId="{32188896-A7D2-4366-A8D2-56611A6EF41C}" destId="{4AFC2F80-E064-4AED-AECB-19FFF84F91FA}" srcOrd="0" destOrd="0" presId="urn:microsoft.com/office/officeart/2008/layout/VerticalCurvedList"/>
    <dgm:cxn modelId="{BC87036B-8425-4320-A0AA-E2703E8D5516}" type="presParOf" srcId="{DD9F1CD1-750F-48CC-A874-7C1EC555AFC3}" destId="{0AA583AD-0AE8-4AB6-868C-AB3168FF4A48}" srcOrd="3" destOrd="0" presId="urn:microsoft.com/office/officeart/2008/layout/VerticalCurvedList"/>
    <dgm:cxn modelId="{5AD626E4-5996-4503-83A7-9FEFBDDF94D3}" type="presParOf" srcId="{DD9F1CD1-750F-48CC-A874-7C1EC555AFC3}" destId="{7D2DD999-9FA4-442C-88D3-8D7286F147D1}" srcOrd="4" destOrd="0" presId="urn:microsoft.com/office/officeart/2008/layout/VerticalCurvedList"/>
    <dgm:cxn modelId="{23A5D24B-B405-4A44-88C1-62C412B5D242}" type="presParOf" srcId="{7D2DD999-9FA4-442C-88D3-8D7286F147D1}" destId="{5D0A1B2C-7928-4471-881B-FFB18000537A}" srcOrd="0" destOrd="0" presId="urn:microsoft.com/office/officeart/2008/layout/VerticalCurvedList"/>
    <dgm:cxn modelId="{2645BB50-7E8E-4DB2-A46B-5F5EAAD9D981}" type="presParOf" srcId="{DD9F1CD1-750F-48CC-A874-7C1EC555AFC3}" destId="{AC5DC031-8D78-435D-9618-FE8587BFE935}" srcOrd="5" destOrd="0" presId="urn:microsoft.com/office/officeart/2008/layout/VerticalCurvedList"/>
    <dgm:cxn modelId="{D3DDDCD4-656D-46E5-99B4-537F0B44E77F}" type="presParOf" srcId="{DD9F1CD1-750F-48CC-A874-7C1EC555AFC3}" destId="{1DDF3EF1-A44F-459B-9BD5-8C273F4E1539}" srcOrd="6" destOrd="0" presId="urn:microsoft.com/office/officeart/2008/layout/VerticalCurvedList"/>
    <dgm:cxn modelId="{A532F6CC-8F58-4852-AD14-2B7861781D19}" type="presParOf" srcId="{1DDF3EF1-A44F-459B-9BD5-8C273F4E1539}" destId="{B7257FFC-356C-4380-820D-5E6623D267B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FF1683-7038-4741-9F1F-35270F6AD2A1}">
      <dsp:nvSpPr>
        <dsp:cNvPr id="0" name=""/>
        <dsp:cNvSpPr/>
      </dsp:nvSpPr>
      <dsp:spPr>
        <a:xfrm>
          <a:off x="-5750862" y="-881994"/>
          <a:ext cx="6860467" cy="6860467"/>
        </a:xfrm>
        <a:prstGeom prst="blockArc">
          <a:avLst>
            <a:gd name="adj1" fmla="val 18900000"/>
            <a:gd name="adj2" fmla="val 2700000"/>
            <a:gd name="adj3" fmla="val 315"/>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6401A0-2358-431E-BBA5-80F05B1C052F}">
      <dsp:nvSpPr>
        <dsp:cNvPr id="0" name=""/>
        <dsp:cNvSpPr/>
      </dsp:nvSpPr>
      <dsp:spPr>
        <a:xfrm>
          <a:off x="453380" y="338115"/>
          <a:ext cx="10200251" cy="136236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9066" tIns="60960" rIns="60960" bIns="60960" numCol="1" spcCol="1270" anchor="ctr" anchorCtr="0">
          <a:noAutofit/>
        </a:bodyPr>
        <a:lstStyle/>
        <a:p>
          <a:pPr marL="0" lvl="0" indent="0" algn="ctr" defTabSz="1066800" rtl="0">
            <a:lnSpc>
              <a:spcPct val="90000"/>
            </a:lnSpc>
            <a:spcBef>
              <a:spcPct val="0"/>
            </a:spcBef>
            <a:spcAft>
              <a:spcPct val="35000"/>
            </a:spcAft>
            <a:buNone/>
          </a:pPr>
          <a:r>
            <a:rPr lang="en-US" sz="2400" b="1" kern="1200"/>
            <a:t>Engagement Award: Dissemination Initiative</a:t>
          </a:r>
          <a:br>
            <a:rPr lang="en-US" sz="2400" b="1" kern="1200"/>
          </a:br>
          <a:r>
            <a:rPr lang="en-US" sz="1800" kern="1200"/>
            <a:t>Objective: Support communities and organizations to actively disseminate PCORI-funded research findings</a:t>
          </a:r>
          <a:r>
            <a:rPr lang="en-US" sz="1800" b="0" i="0" u="none" strike="noStrike" kern="1200" cap="none" baseline="0" noProof="0"/>
            <a:t> and/or develop partnerships and</a:t>
          </a:r>
          <a:br>
            <a:rPr lang="en-US" sz="1800" b="0" i="0" u="none" strike="noStrike" kern="1200" cap="none" baseline="0" noProof="0"/>
          </a:br>
          <a:r>
            <a:rPr lang="en-US" sz="1800" b="0" i="0" u="none" strike="noStrike" kern="1200" cap="none" baseline="0" noProof="0"/>
            <a:t>infrastructure to disseminate and implement PCORI-funded research findings</a:t>
          </a:r>
        </a:p>
      </dsp:txBody>
      <dsp:txXfrm>
        <a:off x="453380" y="338115"/>
        <a:ext cx="10200251" cy="1362360"/>
      </dsp:txXfrm>
    </dsp:sp>
    <dsp:sp modelId="{4AFC2F80-E064-4AED-AECB-19FFF84F91FA}">
      <dsp:nvSpPr>
        <dsp:cNvPr id="0" name=""/>
        <dsp:cNvSpPr/>
      </dsp:nvSpPr>
      <dsp:spPr>
        <a:xfrm>
          <a:off x="-47794" y="253670"/>
          <a:ext cx="1531249" cy="1531249"/>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A583AD-0AE8-4AB6-868C-AB3168FF4A48}">
      <dsp:nvSpPr>
        <dsp:cNvPr id="0" name=""/>
        <dsp:cNvSpPr/>
      </dsp:nvSpPr>
      <dsp:spPr>
        <a:xfrm>
          <a:off x="1088344" y="2038591"/>
          <a:ext cx="9614363" cy="1019295"/>
        </a:xfrm>
        <a:prstGeom prst="rect">
          <a:avLst/>
        </a:prstGeom>
        <a:solidFill>
          <a:schemeClr val="accent5">
            <a:hueOff val="5498231"/>
            <a:satOff val="-8794"/>
            <a:lumOff val="-7647"/>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9066" tIns="60960" rIns="60960" bIns="60960" numCol="1" spcCol="1270" anchor="ctr" anchorCtr="0">
          <a:noAutofit/>
        </a:bodyPr>
        <a:lstStyle/>
        <a:p>
          <a:pPr marL="0" lvl="0" indent="0" algn="ctr" defTabSz="1066800" rtl="0">
            <a:lnSpc>
              <a:spcPct val="90000"/>
            </a:lnSpc>
            <a:spcBef>
              <a:spcPct val="0"/>
            </a:spcBef>
            <a:spcAft>
              <a:spcPct val="35000"/>
            </a:spcAft>
            <a:buNone/>
          </a:pPr>
          <a:r>
            <a:rPr lang="en-US" sz="2400" b="1" kern="1200"/>
            <a:t>Engagement Award: </a:t>
          </a:r>
          <a:r>
            <a:rPr lang="en-US" sz="2400" b="1" kern="1200">
              <a:latin typeface="Open Sans Bold"/>
            </a:rPr>
            <a:t>Stakeholder</a:t>
          </a:r>
          <a:r>
            <a:rPr lang="en-US" sz="2400" b="1" kern="1200"/>
            <a:t> </a:t>
          </a:r>
          <a:r>
            <a:rPr lang="en-US" sz="2400" b="1" kern="1200">
              <a:latin typeface="Open Sans Bold"/>
            </a:rPr>
            <a:t>Convening </a:t>
          </a:r>
          <a:r>
            <a:rPr lang="en-US" sz="2400" b="1" kern="1200"/>
            <a:t>Support</a:t>
          </a:r>
          <a:br>
            <a:rPr lang="en-US" sz="2400" b="1" kern="1200"/>
          </a:br>
          <a:r>
            <a:rPr lang="en-US" sz="1800" kern="1200"/>
            <a:t>Objective: Convene stakeholders to explore critical issues related to PCOR/CER and/or communicate PCORI-funded research findings to targeted end-users</a:t>
          </a:r>
        </a:p>
      </dsp:txBody>
      <dsp:txXfrm>
        <a:off x="1088344" y="2038591"/>
        <a:ext cx="9614363" cy="1019295"/>
      </dsp:txXfrm>
    </dsp:sp>
    <dsp:sp modelId="{5D0A1B2C-7928-4471-881B-FFB18000537A}">
      <dsp:nvSpPr>
        <dsp:cNvPr id="0" name=""/>
        <dsp:cNvSpPr/>
      </dsp:nvSpPr>
      <dsp:spPr>
        <a:xfrm>
          <a:off x="285948" y="1890965"/>
          <a:ext cx="1314547" cy="1314547"/>
        </a:xfrm>
        <a:prstGeom prst="ellipse">
          <a:avLst/>
        </a:prstGeom>
        <a:solidFill>
          <a:schemeClr val="lt1">
            <a:hueOff val="0"/>
            <a:satOff val="0"/>
            <a:lumOff val="0"/>
            <a:alphaOff val="0"/>
          </a:schemeClr>
        </a:solidFill>
        <a:ln w="12700" cap="flat" cmpd="sng" algn="ctr">
          <a:solidFill>
            <a:schemeClr val="accent5">
              <a:hueOff val="5498231"/>
              <a:satOff val="-8794"/>
              <a:lumOff val="-7647"/>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5DC031-8D78-435D-9618-FE8587BFE935}">
      <dsp:nvSpPr>
        <dsp:cNvPr id="0" name=""/>
        <dsp:cNvSpPr/>
      </dsp:nvSpPr>
      <dsp:spPr>
        <a:xfrm>
          <a:off x="717830" y="3567535"/>
          <a:ext cx="9984877" cy="1019295"/>
        </a:xfrm>
        <a:prstGeom prst="rect">
          <a:avLst/>
        </a:prstGeom>
        <a:solidFill>
          <a:schemeClr val="accent5">
            <a:hueOff val="10996461"/>
            <a:satOff val="-17587"/>
            <a:lumOff val="-1529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9066" tIns="60960" rIns="60960" bIns="60960" numCol="1" spcCol="1270" anchor="ctr" anchorCtr="0">
          <a:noAutofit/>
        </a:bodyPr>
        <a:lstStyle/>
        <a:p>
          <a:pPr marL="0" lvl="0" indent="0" algn="ctr" defTabSz="1066800" rtl="0">
            <a:lnSpc>
              <a:spcPct val="90000"/>
            </a:lnSpc>
            <a:spcBef>
              <a:spcPct val="0"/>
            </a:spcBef>
            <a:spcAft>
              <a:spcPct val="35000"/>
            </a:spcAft>
            <a:buNone/>
          </a:pPr>
          <a:r>
            <a:rPr lang="en-US" sz="2400" b="1" kern="1200"/>
            <a:t>Engagement Award: Capacity Building</a:t>
          </a:r>
          <a:br>
            <a:rPr lang="en-US" sz="2400" b="1" kern="1200"/>
          </a:br>
          <a:r>
            <a:rPr lang="en-US" sz="1800" kern="1200"/>
            <a:t>Objective: Prepare patients and stakeholders to participate as partners in PCOR/CER</a:t>
          </a:r>
        </a:p>
      </dsp:txBody>
      <dsp:txXfrm>
        <a:off x="717830" y="3567535"/>
        <a:ext cx="9984877" cy="1019295"/>
      </dsp:txXfrm>
    </dsp:sp>
    <dsp:sp modelId="{B7257FFC-356C-4380-820D-5E6623D267B7}">
      <dsp:nvSpPr>
        <dsp:cNvPr id="0" name=""/>
        <dsp:cNvSpPr/>
      </dsp:nvSpPr>
      <dsp:spPr>
        <a:xfrm>
          <a:off x="0" y="3440123"/>
          <a:ext cx="1274119" cy="1274119"/>
        </a:xfrm>
        <a:prstGeom prst="ellipse">
          <a:avLst/>
        </a:prstGeom>
        <a:solidFill>
          <a:schemeClr val="lt1">
            <a:hueOff val="0"/>
            <a:satOff val="0"/>
            <a:lumOff val="0"/>
            <a:alphaOff val="0"/>
          </a:schemeClr>
        </a:solidFill>
        <a:ln w="12700" cap="flat" cmpd="sng" algn="ctr">
          <a:solidFill>
            <a:schemeClr val="accent5">
              <a:hueOff val="10996461"/>
              <a:satOff val="-17587"/>
              <a:lumOff val="-15295"/>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502B13-A0B7-4C71-9AD4-7F0D5BDC126E}" type="datetimeFigureOut">
              <a:rPr lang="en-US" smtClean="0"/>
              <a:t>4/30/2021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899050-ADAA-47A6-9D8E-6A7DDA42B30E}" type="slidenum">
              <a:rPr lang="en-US" smtClean="0"/>
              <a:t>‹#›</a:t>
            </a:fld>
            <a:endParaRPr lang="en-US"/>
          </a:p>
        </p:txBody>
      </p:sp>
    </p:spTree>
    <p:extLst>
      <p:ext uri="{BB962C8B-B14F-4D97-AF65-F5344CB8AC3E}">
        <p14:creationId xmlns:p14="http://schemas.microsoft.com/office/powerpoint/2010/main" val="2934636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9</a:t>
            </a:fld>
            <a:endParaRPr lang="en-US" dirty="0"/>
          </a:p>
        </p:txBody>
      </p:sp>
    </p:spTree>
    <p:extLst>
      <p:ext uri="{BB962C8B-B14F-4D97-AF65-F5344CB8AC3E}">
        <p14:creationId xmlns:p14="http://schemas.microsoft.com/office/powerpoint/2010/main" val="2541455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899050-ADAA-47A6-9D8E-6A7DDA42B30E}" type="slidenum">
              <a:rPr lang="en-US" smtClean="0"/>
              <a:t>10</a:t>
            </a:fld>
            <a:endParaRPr lang="en-US" dirty="0"/>
          </a:p>
        </p:txBody>
      </p:sp>
    </p:spTree>
    <p:extLst>
      <p:ext uri="{BB962C8B-B14F-4D97-AF65-F5344CB8AC3E}">
        <p14:creationId xmlns:p14="http://schemas.microsoft.com/office/powerpoint/2010/main" val="1578094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12</a:t>
            </a:fld>
            <a:endParaRPr lang="en-US" dirty="0"/>
          </a:p>
        </p:txBody>
      </p:sp>
    </p:spTree>
    <p:extLst>
      <p:ext uri="{BB962C8B-B14F-4D97-AF65-F5344CB8AC3E}">
        <p14:creationId xmlns:p14="http://schemas.microsoft.com/office/powerpoint/2010/main" val="3459443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Includes ALL AWARDS ever funded by PCORI as of July 2018, namely:</a:t>
            </a:r>
          </a:p>
          <a:p>
            <a:pPr marL="171450" indent="-171450">
              <a:buFontTx/>
              <a:buChar char="-"/>
            </a:pPr>
            <a:r>
              <a:rPr lang="en-US" dirty="0"/>
              <a:t>CER studies</a:t>
            </a:r>
          </a:p>
          <a:p>
            <a:pPr marL="171450" indent="-171450">
              <a:buFontTx/>
              <a:buChar char="-"/>
            </a:pPr>
            <a:r>
              <a:rPr lang="en-US" dirty="0"/>
              <a:t>D&amp;I awards</a:t>
            </a:r>
          </a:p>
          <a:p>
            <a:pPr marL="171450" indent="-171450">
              <a:buFontTx/>
              <a:buChar char="-"/>
            </a:pPr>
            <a:r>
              <a:rPr lang="en-US" dirty="0"/>
              <a:t>Methods studies</a:t>
            </a:r>
          </a:p>
          <a:p>
            <a:pPr marL="171450" indent="-171450">
              <a:buFontTx/>
              <a:buChar char="-"/>
            </a:pPr>
            <a:r>
              <a:rPr lang="en-US" dirty="0"/>
              <a:t>Pilot projects</a:t>
            </a:r>
          </a:p>
          <a:p>
            <a:pPr marL="171450" indent="-171450">
              <a:buFontTx/>
              <a:buChar char="-"/>
            </a:pPr>
            <a:r>
              <a:rPr lang="en-US" dirty="0" err="1"/>
              <a:t>PCORnet</a:t>
            </a:r>
            <a:r>
              <a:rPr lang="en-US"/>
              <a:t> awards</a:t>
            </a:r>
          </a:p>
          <a:p>
            <a:pPr marL="171450" indent="-171450">
              <a:buFontTx/>
              <a:buChar char="-"/>
            </a:pPr>
            <a:r>
              <a:rPr lang="en-US"/>
              <a:t>Engagement awards</a:t>
            </a:r>
          </a:p>
          <a:p>
            <a:pPr marL="0" indent="0">
              <a:buFontTx/>
              <a:buNone/>
            </a:pPr>
            <a:r>
              <a:rPr lang="en-US"/>
              <a:t>State WITHOUT any funding awarded is North Dakota.</a:t>
            </a:r>
          </a:p>
          <a:p>
            <a:pPr marL="0" indent="0">
              <a:buFontTx/>
              <a:buNone/>
            </a:pPr>
            <a:endParaRPr lang="en-US"/>
          </a:p>
          <a:p>
            <a:pPr marL="0" indent="0">
              <a:buFontTx/>
              <a:buNone/>
            </a:pPr>
            <a:r>
              <a:rPr lang="en-US"/>
              <a:t>Data source: E&amp;A Portfolio data, </a:t>
            </a:r>
            <a:r>
              <a:rPr lang="en-US" err="1"/>
              <a:t>QC’d</a:t>
            </a:r>
            <a:r>
              <a:rPr lang="en-US"/>
              <a:t> July 23, 2018</a:t>
            </a:r>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13</a:t>
            </a:fld>
            <a:endParaRPr lang="en-US"/>
          </a:p>
        </p:txBody>
      </p:sp>
    </p:spTree>
    <p:extLst>
      <p:ext uri="{BB962C8B-B14F-4D97-AF65-F5344CB8AC3E}">
        <p14:creationId xmlns:p14="http://schemas.microsoft.com/office/powerpoint/2010/main" val="2925238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C0D4291-39C2-41EA-BD0B-4C09DBC715E8}" type="slidenum">
              <a:rPr lang="en-US" smtClean="0"/>
              <a:pPr>
                <a:defRPr/>
              </a:pPr>
              <a:t>14</a:t>
            </a:fld>
            <a:endParaRPr lang="en-US"/>
          </a:p>
        </p:txBody>
      </p:sp>
    </p:spTree>
    <p:extLst>
      <p:ext uri="{BB962C8B-B14F-4D97-AF65-F5344CB8AC3E}">
        <p14:creationId xmlns:p14="http://schemas.microsoft.com/office/powerpoint/2010/main" val="1067895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15</a:t>
            </a:fld>
            <a:endParaRPr lang="en-US"/>
          </a:p>
        </p:txBody>
      </p:sp>
    </p:spTree>
    <p:extLst>
      <p:ext uri="{BB962C8B-B14F-4D97-AF65-F5344CB8AC3E}">
        <p14:creationId xmlns:p14="http://schemas.microsoft.com/office/powerpoint/2010/main" val="3088643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16</a:t>
            </a:fld>
            <a:endParaRPr lang="en-US"/>
          </a:p>
        </p:txBody>
      </p:sp>
    </p:spTree>
    <p:extLst>
      <p:ext uri="{BB962C8B-B14F-4D97-AF65-F5344CB8AC3E}">
        <p14:creationId xmlns:p14="http://schemas.microsoft.com/office/powerpoint/2010/main" val="355561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17</a:t>
            </a:fld>
            <a:endParaRPr lang="en-US"/>
          </a:p>
        </p:txBody>
      </p:sp>
    </p:spTree>
    <p:extLst>
      <p:ext uri="{BB962C8B-B14F-4D97-AF65-F5344CB8AC3E}">
        <p14:creationId xmlns:p14="http://schemas.microsoft.com/office/powerpoint/2010/main" val="708988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18</a:t>
            </a:fld>
            <a:endParaRPr lang="en-US"/>
          </a:p>
        </p:txBody>
      </p:sp>
    </p:spTree>
    <p:extLst>
      <p:ext uri="{BB962C8B-B14F-4D97-AF65-F5344CB8AC3E}">
        <p14:creationId xmlns:p14="http://schemas.microsoft.com/office/powerpoint/2010/main" val="439409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19</a:t>
            </a:fld>
            <a:endParaRPr lang="en-US"/>
          </a:p>
        </p:txBody>
      </p:sp>
    </p:spTree>
    <p:extLst>
      <p:ext uri="{BB962C8B-B14F-4D97-AF65-F5344CB8AC3E}">
        <p14:creationId xmlns:p14="http://schemas.microsoft.com/office/powerpoint/2010/main" val="1380496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20</a:t>
            </a:fld>
            <a:endParaRPr lang="en-US"/>
          </a:p>
        </p:txBody>
      </p:sp>
    </p:spTree>
    <p:extLst>
      <p:ext uri="{BB962C8B-B14F-4D97-AF65-F5344CB8AC3E}">
        <p14:creationId xmlns:p14="http://schemas.microsoft.com/office/powerpoint/2010/main" val="3002832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899050-ADAA-47A6-9D8E-6A7DDA42B30E}" type="slidenum">
              <a:rPr lang="en-US" smtClean="0"/>
              <a:t>21</a:t>
            </a:fld>
            <a:endParaRPr lang="en-US"/>
          </a:p>
        </p:txBody>
      </p:sp>
    </p:spTree>
    <p:extLst>
      <p:ext uri="{BB962C8B-B14F-4D97-AF65-F5344CB8AC3E}">
        <p14:creationId xmlns:p14="http://schemas.microsoft.com/office/powerpoint/2010/main" val="1087526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899050-ADAA-47A6-9D8E-6A7DDA42B30E}" type="slidenum">
              <a:rPr lang="en-US" smtClean="0"/>
              <a:t>22</a:t>
            </a:fld>
            <a:endParaRPr lang="en-US"/>
          </a:p>
        </p:txBody>
      </p:sp>
    </p:spTree>
    <p:extLst>
      <p:ext uri="{BB962C8B-B14F-4D97-AF65-F5344CB8AC3E}">
        <p14:creationId xmlns:p14="http://schemas.microsoft.com/office/powerpoint/2010/main" val="1125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23</a:t>
            </a:fld>
            <a:endParaRPr lang="en-US"/>
          </a:p>
        </p:txBody>
      </p:sp>
    </p:spTree>
    <p:extLst>
      <p:ext uri="{BB962C8B-B14F-4D97-AF65-F5344CB8AC3E}">
        <p14:creationId xmlns:p14="http://schemas.microsoft.com/office/powerpoint/2010/main" val="2342936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26</a:t>
            </a:fld>
            <a:endParaRPr lang="en-US"/>
          </a:p>
        </p:txBody>
      </p:sp>
    </p:spTree>
    <p:extLst>
      <p:ext uri="{BB962C8B-B14F-4D97-AF65-F5344CB8AC3E}">
        <p14:creationId xmlns:p14="http://schemas.microsoft.com/office/powerpoint/2010/main" val="3394050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29</a:t>
            </a:fld>
            <a:endParaRPr lang="en-US"/>
          </a:p>
        </p:txBody>
      </p:sp>
    </p:spTree>
    <p:extLst>
      <p:ext uri="{BB962C8B-B14F-4D97-AF65-F5344CB8AC3E}">
        <p14:creationId xmlns:p14="http://schemas.microsoft.com/office/powerpoint/2010/main" val="30076347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32</a:t>
            </a:fld>
            <a:endParaRPr lang="en-US"/>
          </a:p>
        </p:txBody>
      </p:sp>
    </p:spTree>
    <p:extLst>
      <p:ext uri="{BB962C8B-B14F-4D97-AF65-F5344CB8AC3E}">
        <p14:creationId xmlns:p14="http://schemas.microsoft.com/office/powerpoint/2010/main" val="2143098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34</a:t>
            </a:fld>
            <a:endParaRPr lang="en-US"/>
          </a:p>
        </p:txBody>
      </p:sp>
    </p:spTree>
    <p:extLst>
      <p:ext uri="{BB962C8B-B14F-4D97-AF65-F5344CB8AC3E}">
        <p14:creationId xmlns:p14="http://schemas.microsoft.com/office/powerpoint/2010/main" val="326149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4313" lvl="1" indent="-214313">
              <a:spcAft>
                <a:spcPts val="600"/>
              </a:spcAft>
              <a:buClr>
                <a:srgbClr val="00B0F0"/>
              </a:buClr>
              <a:buSzPct val="100000"/>
              <a:buFont typeface="Arial" panose="020B0604020202020204" pitchFamily="34" charset="0"/>
              <a:buChar char="•"/>
              <a:tabLst>
                <a:tab pos="342900" algn="l"/>
              </a:tabLst>
              <a:defRPr/>
            </a:pPr>
            <a:r>
              <a:rPr lang="en-US" sz="1200" dirty="0">
                <a:solidFill>
                  <a:schemeClr val="tx1">
                    <a:lumMod val="75000"/>
                    <a:lumOff val="25000"/>
                  </a:schemeClr>
                </a:solidFill>
                <a:cs typeface="Arial" panose="020B0604020202020204" pitchFamily="34" charset="0"/>
              </a:rPr>
              <a:t>Literature search from 1995-2009 identified 66 studies</a:t>
            </a:r>
          </a:p>
          <a:p>
            <a:pPr marL="214313" lvl="1" indent="-214313">
              <a:spcAft>
                <a:spcPts val="600"/>
              </a:spcAft>
              <a:buClr>
                <a:srgbClr val="00B0F0"/>
              </a:buClr>
              <a:buSzPct val="100000"/>
              <a:buFont typeface="Arial" panose="020B0604020202020204" pitchFamily="34" charset="0"/>
              <a:buChar char="•"/>
              <a:tabLst>
                <a:tab pos="342900" algn="l"/>
              </a:tabLst>
              <a:defRPr/>
            </a:pPr>
            <a:r>
              <a:rPr lang="en-US" sz="1200" dirty="0">
                <a:solidFill>
                  <a:schemeClr val="tx1">
                    <a:lumMod val="75000"/>
                    <a:lumOff val="25000"/>
                  </a:schemeClr>
                </a:solidFill>
                <a:cs typeface="Arial" panose="020B0604020202020204" pitchFamily="34" charset="0"/>
              </a:rPr>
              <a:t>Analysis showed patient and public involvement enhanced quality and appropriateness of research</a:t>
            </a:r>
          </a:p>
          <a:p>
            <a:pPr marL="214313" lvl="1" indent="-214313">
              <a:spcAft>
                <a:spcPts val="600"/>
              </a:spcAft>
              <a:buClr>
                <a:srgbClr val="00B0F0"/>
              </a:buClr>
              <a:buSzPct val="100000"/>
              <a:buFont typeface="Arial" panose="020B0604020202020204" pitchFamily="34" charset="0"/>
              <a:buChar char="•"/>
              <a:tabLst>
                <a:tab pos="342900" algn="l"/>
              </a:tabLst>
              <a:defRPr/>
            </a:pPr>
            <a:r>
              <a:rPr lang="en-US" sz="1200" dirty="0">
                <a:solidFill>
                  <a:schemeClr val="tx1">
                    <a:lumMod val="75000"/>
                    <a:lumOff val="25000"/>
                  </a:schemeClr>
                </a:solidFill>
                <a:cs typeface="Arial" panose="020B0604020202020204" pitchFamily="34" charset="0"/>
              </a:rPr>
              <a:t>Impacts were described for all stages of research</a:t>
            </a:r>
          </a:p>
          <a:p>
            <a:pPr marL="214313" lvl="1" indent="-214313">
              <a:spcAft>
                <a:spcPts val="600"/>
              </a:spcAft>
              <a:buClr>
                <a:srgbClr val="00B0F0"/>
              </a:buClr>
              <a:buSzPct val="100000"/>
              <a:buFont typeface="Arial" panose="020B0604020202020204" pitchFamily="34" charset="0"/>
              <a:buChar char="•"/>
              <a:tabLst>
                <a:tab pos="342900" algn="l"/>
              </a:tabLst>
              <a:defRPr/>
            </a:pPr>
            <a:r>
              <a:rPr lang="en-US" sz="1200" dirty="0">
                <a:solidFill>
                  <a:schemeClr val="tx1">
                    <a:lumMod val="75000"/>
                    <a:lumOff val="25000"/>
                  </a:schemeClr>
                </a:solidFill>
                <a:cs typeface="Arial" panose="020B0604020202020204" pitchFamily="34" charset="0"/>
              </a:rPr>
              <a:t>But authors note the evidence base on impact of engagement still needs significant enhancement</a:t>
            </a:r>
            <a:endParaRPr lang="en-US" sz="1200" b="1" dirty="0">
              <a:solidFill>
                <a:schemeClr val="tx1">
                  <a:lumMod val="75000"/>
                  <a:lumOff val="25000"/>
                </a:schemeClr>
              </a:solidFill>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37</a:t>
            </a:fld>
            <a:endParaRPr lang="en-US"/>
          </a:p>
        </p:txBody>
      </p:sp>
    </p:spTree>
    <p:extLst>
      <p:ext uri="{BB962C8B-B14F-4D97-AF65-F5344CB8AC3E}">
        <p14:creationId xmlns:p14="http://schemas.microsoft.com/office/powerpoint/2010/main" val="1116255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searchable, catalogued resource for peer-reviewed literature can help identify </a:t>
            </a:r>
            <a:r>
              <a:rPr lang="en-US" b="1" dirty="0"/>
              <a:t>publications about engagement</a:t>
            </a:r>
          </a:p>
          <a:p>
            <a:pPr>
              <a:buClr>
                <a:schemeClr val="accent2">
                  <a:lumMod val="60000"/>
                  <a:lumOff val="40000"/>
                </a:schemeClr>
              </a:buClr>
            </a:pPr>
            <a:r>
              <a:rPr lang="en-US" sz="2200" dirty="0">
                <a:solidFill>
                  <a:schemeClr val="tx1">
                    <a:lumMod val="75000"/>
                    <a:lumOff val="25000"/>
                  </a:schemeClr>
                </a:solidFill>
              </a:rPr>
              <a:t>It contains over 1,600 articles that include:</a:t>
            </a:r>
          </a:p>
          <a:p>
            <a:pPr lvl="1">
              <a:buClr>
                <a:schemeClr val="bg2"/>
              </a:buClr>
              <a:buFont typeface="Arial" panose="020B0604020202020204" pitchFamily="34" charset="0"/>
              <a:buChar char="•"/>
            </a:pPr>
            <a:r>
              <a:rPr lang="en-US" sz="2200" dirty="0">
                <a:solidFill>
                  <a:schemeClr val="tx1">
                    <a:lumMod val="75000"/>
                    <a:lumOff val="25000"/>
                  </a:schemeClr>
                </a:solidFill>
              </a:rPr>
              <a:t>Examples of engagement in health research</a:t>
            </a:r>
            <a:endParaRPr lang="en-US" sz="2200" dirty="0">
              <a:solidFill>
                <a:schemeClr val="tx1">
                  <a:lumMod val="75000"/>
                  <a:lumOff val="25000"/>
                </a:schemeClr>
              </a:solidFill>
              <a:cs typeface="Calibri"/>
            </a:endParaRPr>
          </a:p>
          <a:p>
            <a:pPr lvl="1">
              <a:buClr>
                <a:schemeClr val="bg2"/>
              </a:buClr>
              <a:buFont typeface="Arial" panose="020B0604020202020204" pitchFamily="34" charset="0"/>
              <a:buChar char="•"/>
            </a:pPr>
            <a:r>
              <a:rPr lang="en-US" sz="2200" dirty="0">
                <a:solidFill>
                  <a:schemeClr val="tx1">
                    <a:lumMod val="75000"/>
                    <a:lumOff val="25000"/>
                  </a:schemeClr>
                </a:solidFill>
              </a:rPr>
              <a:t>Evaluations of engagement in health research</a:t>
            </a:r>
          </a:p>
          <a:p>
            <a:pPr lvl="1">
              <a:buClr>
                <a:schemeClr val="bg2"/>
              </a:buClr>
              <a:buFont typeface="Arial" panose="020B0604020202020204" pitchFamily="34" charset="0"/>
              <a:buChar char="•"/>
            </a:pPr>
            <a:r>
              <a:rPr lang="en-US" sz="2200" dirty="0">
                <a:solidFill>
                  <a:schemeClr val="tx1">
                    <a:lumMod val="75000"/>
                    <a:lumOff val="25000"/>
                  </a:schemeClr>
                </a:solidFill>
              </a:rPr>
              <a:t>Syntheses of engagement methods and impacts</a:t>
            </a:r>
          </a:p>
          <a:p>
            <a:pPr lvl="1">
              <a:spcAft>
                <a:spcPts val="1800"/>
              </a:spcAft>
              <a:buClr>
                <a:schemeClr val="bg2"/>
              </a:buClr>
              <a:buFont typeface="Arial" panose="020B0604020202020204" pitchFamily="34" charset="0"/>
              <a:buChar char="•"/>
            </a:pPr>
            <a:r>
              <a:rPr lang="en-US" sz="2200" dirty="0">
                <a:solidFill>
                  <a:schemeClr val="tx1">
                    <a:lumMod val="75000"/>
                    <a:lumOff val="25000"/>
                  </a:schemeClr>
                </a:solidFill>
              </a:rPr>
              <a:t>Frameworks, editorials, and commentaries on                            engagement in health research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38</a:t>
            </a:fld>
            <a:endParaRPr lang="en-US"/>
          </a:p>
        </p:txBody>
      </p:sp>
    </p:spTree>
    <p:extLst>
      <p:ext uri="{BB962C8B-B14F-4D97-AF65-F5344CB8AC3E}">
        <p14:creationId xmlns:p14="http://schemas.microsoft.com/office/powerpoint/2010/main" val="2524728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Engagement Award program is PCORI’s funding mechanism for </a:t>
            </a:r>
            <a:r>
              <a:rPr lang="en-US" b="1"/>
              <a:t>research support </a:t>
            </a:r>
            <a:r>
              <a:rPr lang="en-US"/>
              <a:t>projects (so not for the actual conduct of research).</a:t>
            </a:r>
          </a:p>
          <a:p>
            <a:endParaRPr lang="en-US"/>
          </a:p>
          <a:p>
            <a:r>
              <a:rPr lang="en-US"/>
              <a:t>I’d like to share with you information about the different competitive funding opportunities we have for dissemination-related activities that may be of interest to you.</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first is a brand new award to support dissemination initiatives.  It’s a an award for up to $300,000, for projects up to two years in duration.  The intent is to support organizations and communities in </a:t>
            </a:r>
            <a:r>
              <a:rPr lang="en-US" sz="1200"/>
              <a:t>actively disseminating PCORI-funded research findings. We want to fund </a:t>
            </a:r>
            <a:r>
              <a:rPr lang="en-US"/>
              <a:t>projects aimed at spreading awareness and increasing knowledge of evidence from PCORI-funded research, targeted directly to patients, clinicians, and others who can use this information to inform their healthcare decisions.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We are looking at you all as “trusted sources” of information for your members.  (As we recently heard) You know how your members like to receive information, how they use it.  So, rather then focusing OUR efforts on trying to get the evidence directly to your members, we’d like to provide funding support to you to do some of this important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Additionally, we have funding for Conferences.  This is a smaller award – up to $50,000 to fund conferences or portions of a conference.  This funding could be used to convene your members around a specific PCORI-funding research finding, with an intent to increase awareness of the evidence, and people’s ability to use and apply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Finally, the third award we have is intended for organizations and communities who </a:t>
            </a:r>
            <a:r>
              <a:rPr lang="en-US" sz="1200" u="sng"/>
              <a:t>do not </a:t>
            </a:r>
            <a:r>
              <a:rPr lang="en-US" sz="1200"/>
              <a:t>have the necessary infrastructure and partnerships in place for dissemination and potential uptake of research findings.  This is funding for those groups to </a:t>
            </a:r>
            <a:r>
              <a:rPr lang="en-US"/>
              <a:t>develop, demonstrate, and evaluate the processes/pathways/mechanisms necessary to incorporate PCOR/CER results into decision-making settings.</a:t>
            </a: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endParaRPr lang="en-US"/>
          </a:p>
        </p:txBody>
      </p:sp>
      <p:sp>
        <p:nvSpPr>
          <p:cNvPr id="4" name="Slide Number Placeholder 3"/>
          <p:cNvSpPr>
            <a:spLocks noGrp="1"/>
          </p:cNvSpPr>
          <p:nvPr>
            <p:ph type="sldNum" sz="quarter" idx="10"/>
          </p:nvPr>
        </p:nvSpPr>
        <p:spPr/>
        <p:txBody>
          <a:bodyPr/>
          <a:lstStyle/>
          <a:p>
            <a:fld id="{09D929D3-F2E1-433E-B8C4-712332E49DA2}" type="slidenum">
              <a:rPr lang="en-US" smtClean="0"/>
              <a:t>39</a:t>
            </a:fld>
            <a:endParaRPr lang="en-US"/>
          </a:p>
        </p:txBody>
      </p:sp>
    </p:spTree>
    <p:extLst>
      <p:ext uri="{BB962C8B-B14F-4D97-AF65-F5344CB8AC3E}">
        <p14:creationId xmlns:p14="http://schemas.microsoft.com/office/powerpoint/2010/main" val="1364320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40</a:t>
            </a:fld>
            <a:endParaRPr lang="en-US"/>
          </a:p>
        </p:txBody>
      </p:sp>
    </p:spTree>
    <p:extLst>
      <p:ext uri="{BB962C8B-B14F-4D97-AF65-F5344CB8AC3E}">
        <p14:creationId xmlns:p14="http://schemas.microsoft.com/office/powerpoint/2010/main" val="22955264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41</a:t>
            </a:fld>
            <a:endParaRPr lang="en-US"/>
          </a:p>
        </p:txBody>
      </p:sp>
    </p:spTree>
    <p:extLst>
      <p:ext uri="{BB962C8B-B14F-4D97-AF65-F5344CB8AC3E}">
        <p14:creationId xmlns:p14="http://schemas.microsoft.com/office/powerpoint/2010/main" val="29547184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42</a:t>
            </a:fld>
            <a:endParaRPr lang="en-US"/>
          </a:p>
        </p:txBody>
      </p:sp>
    </p:spTree>
    <p:extLst>
      <p:ext uri="{BB962C8B-B14F-4D97-AF65-F5344CB8AC3E}">
        <p14:creationId xmlns:p14="http://schemas.microsoft.com/office/powerpoint/2010/main" val="3169043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46</a:t>
            </a:fld>
            <a:endParaRPr lang="en-US"/>
          </a:p>
        </p:txBody>
      </p:sp>
    </p:spTree>
    <p:extLst>
      <p:ext uri="{BB962C8B-B14F-4D97-AF65-F5344CB8AC3E}">
        <p14:creationId xmlns:p14="http://schemas.microsoft.com/office/powerpoint/2010/main" val="2408936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47</a:t>
            </a:fld>
            <a:endParaRPr lang="en-US"/>
          </a:p>
        </p:txBody>
      </p:sp>
    </p:spTree>
    <p:extLst>
      <p:ext uri="{BB962C8B-B14F-4D97-AF65-F5344CB8AC3E}">
        <p14:creationId xmlns:p14="http://schemas.microsoft.com/office/powerpoint/2010/main" val="26067784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48</a:t>
            </a:fld>
            <a:endParaRPr lang="en-US"/>
          </a:p>
        </p:txBody>
      </p:sp>
    </p:spTree>
    <p:extLst>
      <p:ext uri="{BB962C8B-B14F-4D97-AF65-F5344CB8AC3E}">
        <p14:creationId xmlns:p14="http://schemas.microsoft.com/office/powerpoint/2010/main" val="11871450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49</a:t>
            </a:fld>
            <a:endParaRPr lang="en-US"/>
          </a:p>
        </p:txBody>
      </p:sp>
    </p:spTree>
    <p:extLst>
      <p:ext uri="{BB962C8B-B14F-4D97-AF65-F5344CB8AC3E}">
        <p14:creationId xmlns:p14="http://schemas.microsoft.com/office/powerpoint/2010/main" val="34017508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50</a:t>
            </a:fld>
            <a:endParaRPr lang="en-US"/>
          </a:p>
        </p:txBody>
      </p:sp>
    </p:spTree>
    <p:extLst>
      <p:ext uri="{BB962C8B-B14F-4D97-AF65-F5344CB8AC3E}">
        <p14:creationId xmlns:p14="http://schemas.microsoft.com/office/powerpoint/2010/main" val="24054151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51</a:t>
            </a:fld>
            <a:endParaRPr lang="en-US"/>
          </a:p>
        </p:txBody>
      </p:sp>
    </p:spTree>
    <p:extLst>
      <p:ext uri="{BB962C8B-B14F-4D97-AF65-F5344CB8AC3E}">
        <p14:creationId xmlns:p14="http://schemas.microsoft.com/office/powerpoint/2010/main" val="7677125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C0D4291-39C2-41EA-BD0B-4C09DBC715E8}" type="slidenum">
              <a:rPr lang="en-US"/>
              <a:pPr>
                <a:defRPr/>
              </a:pPr>
              <a:t>52</a:t>
            </a:fld>
            <a:endParaRPr lang="en-US"/>
          </a:p>
        </p:txBody>
      </p:sp>
    </p:spTree>
    <p:extLst>
      <p:ext uri="{BB962C8B-B14F-4D97-AF65-F5344CB8AC3E}">
        <p14:creationId xmlns:p14="http://schemas.microsoft.com/office/powerpoint/2010/main" val="37997742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E0298C-F7EB-4B3B-A828-B17565D9B94B}" type="slidenum">
              <a:rPr lang="en-US" smtClean="0"/>
              <a:t>53</a:t>
            </a:fld>
            <a:endParaRPr lang="en-US"/>
          </a:p>
        </p:txBody>
      </p:sp>
    </p:spTree>
    <p:extLst>
      <p:ext uri="{BB962C8B-B14F-4D97-AF65-F5344CB8AC3E}">
        <p14:creationId xmlns:p14="http://schemas.microsoft.com/office/powerpoint/2010/main" val="16195318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3AA938-4A77-47EE-BC66-890140CD78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960" y="0"/>
            <a:ext cx="12210959" cy="6868664"/>
          </a:xfrm>
          <a:prstGeom prst="rect">
            <a:avLst/>
          </a:prstGeom>
        </p:spPr>
      </p:pic>
      <p:cxnSp>
        <p:nvCxnSpPr>
          <p:cNvPr id="11" name="Straight Connector 10">
            <a:extLst>
              <a:ext uri="{FF2B5EF4-FFF2-40B4-BE49-F238E27FC236}">
                <a16:creationId xmlns:a16="http://schemas.microsoft.com/office/drawing/2014/main" id="{D249136D-4537-4984-8FEA-92544F5B45DC}"/>
              </a:ext>
            </a:extLst>
          </p:cNvPr>
          <p:cNvCxnSpPr/>
          <p:nvPr userDrawn="1"/>
        </p:nvCxnSpPr>
        <p:spPr>
          <a:xfrm>
            <a:off x="533988" y="2954937"/>
            <a:ext cx="3975705" cy="0"/>
          </a:xfrm>
          <a:prstGeom prst="line">
            <a:avLst/>
          </a:prstGeom>
          <a:ln w="127000">
            <a:solidFill>
              <a:srgbClr val="08B0FF"/>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3DE34555-E52F-4DED-9841-96B06F2EDFB6}"/>
              </a:ext>
            </a:extLst>
          </p:cNvPr>
          <p:cNvSpPr>
            <a:spLocks noGrp="1"/>
          </p:cNvSpPr>
          <p:nvPr>
            <p:ph type="body" sz="quarter" idx="11" hasCustomPrompt="1"/>
          </p:nvPr>
        </p:nvSpPr>
        <p:spPr>
          <a:xfrm>
            <a:off x="427857" y="0"/>
            <a:ext cx="10515600" cy="2869360"/>
          </a:xfrm>
          <a:prstGeom prst="rect">
            <a:avLst/>
          </a:prstGeom>
        </p:spPr>
        <p:txBody>
          <a:bodyPr bIns="91440" anchor="b"/>
          <a:lstStyle>
            <a:lvl1pPr marL="0" indent="0">
              <a:buNone/>
              <a:defRPr sz="36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It Could Have a Subhead (Title Case)</a:t>
            </a:r>
          </a:p>
        </p:txBody>
      </p:sp>
      <p:sp>
        <p:nvSpPr>
          <p:cNvPr id="16" name="Title 15">
            <a:extLst>
              <a:ext uri="{FF2B5EF4-FFF2-40B4-BE49-F238E27FC236}">
                <a16:creationId xmlns:a16="http://schemas.microsoft.com/office/drawing/2014/main" id="{68DC34E1-D3F6-45B8-AF54-646F2D28F1BE}"/>
              </a:ext>
            </a:extLst>
          </p:cNvPr>
          <p:cNvSpPr>
            <a:spLocks noGrp="1"/>
          </p:cNvSpPr>
          <p:nvPr>
            <p:ph type="title" hasCustomPrompt="1"/>
          </p:nvPr>
        </p:nvSpPr>
        <p:spPr>
          <a:xfrm>
            <a:off x="427856" y="996846"/>
            <a:ext cx="10515600" cy="1325563"/>
          </a:xfrm>
          <a:prstGeom prst="rect">
            <a:avLst/>
          </a:prstGeom>
        </p:spPr>
        <p:txBody>
          <a:bodyPr bIns="91440" anchor="b"/>
          <a:lstStyle>
            <a:lvl1pPr>
              <a:defRPr b="0">
                <a:solidFill>
                  <a:schemeClr val="bg1"/>
                </a:solidFill>
                <a:latin typeface="+mj-lt"/>
              </a:defRPr>
            </a:lvl1pPr>
          </a:lstStyle>
          <a:p>
            <a:r>
              <a:rPr lang="en-US"/>
              <a:t>Click to Add Title (Title Case)</a:t>
            </a:r>
          </a:p>
        </p:txBody>
      </p:sp>
      <p:sp>
        <p:nvSpPr>
          <p:cNvPr id="21" name="Content Placeholder 20">
            <a:extLst>
              <a:ext uri="{FF2B5EF4-FFF2-40B4-BE49-F238E27FC236}">
                <a16:creationId xmlns:a16="http://schemas.microsoft.com/office/drawing/2014/main" id="{B8C36E69-01ED-46EC-A422-961BE4B9B0D8}"/>
              </a:ext>
            </a:extLst>
          </p:cNvPr>
          <p:cNvSpPr>
            <a:spLocks noGrp="1"/>
          </p:cNvSpPr>
          <p:nvPr>
            <p:ph sz="quarter" idx="13" hasCustomPrompt="1"/>
          </p:nvPr>
        </p:nvSpPr>
        <p:spPr>
          <a:xfrm>
            <a:off x="427856" y="4058438"/>
            <a:ext cx="7874000" cy="1519238"/>
          </a:xfrm>
          <a:prstGeom prst="rect">
            <a:avLst/>
          </a:prstGeom>
        </p:spPr>
        <p:txBody>
          <a:bodyPr>
            <a:noAutofit/>
          </a:bodyPr>
          <a:lstStyle>
            <a:lvl1pPr marL="0" indent="0">
              <a:spcBef>
                <a:spcPts val="0"/>
              </a:spcBef>
              <a:buNone/>
              <a:defRPr sz="36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Name and Title</a:t>
            </a:r>
          </a:p>
        </p:txBody>
      </p:sp>
      <p:grpSp>
        <p:nvGrpSpPr>
          <p:cNvPr id="8" name="Group 7">
            <a:extLst>
              <a:ext uri="{FF2B5EF4-FFF2-40B4-BE49-F238E27FC236}">
                <a16:creationId xmlns:a16="http://schemas.microsoft.com/office/drawing/2014/main" id="{BDCD3695-8B61-402A-B8D8-EB7AA5C236E0}"/>
              </a:ext>
            </a:extLst>
          </p:cNvPr>
          <p:cNvGrpSpPr/>
          <p:nvPr userDrawn="1"/>
        </p:nvGrpSpPr>
        <p:grpSpPr>
          <a:xfrm>
            <a:off x="8560847" y="5105683"/>
            <a:ext cx="2116319" cy="1564571"/>
            <a:chOff x="9824163" y="4998551"/>
            <a:chExt cx="2116319" cy="1564571"/>
          </a:xfrm>
        </p:grpSpPr>
        <p:pic>
          <p:nvPicPr>
            <p:cNvPr id="9" name="Picture 8">
              <a:extLst>
                <a:ext uri="{FF2B5EF4-FFF2-40B4-BE49-F238E27FC236}">
                  <a16:creationId xmlns:a16="http://schemas.microsoft.com/office/drawing/2014/main" id="{EF5A97CF-8173-4666-94AE-6652A57063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43751" r="36679" b="9128"/>
            <a:stretch/>
          </p:blipFill>
          <p:spPr>
            <a:xfrm>
              <a:off x="9824163" y="5823527"/>
              <a:ext cx="1203722" cy="594911"/>
            </a:xfrm>
            <a:prstGeom prst="rect">
              <a:avLst/>
            </a:prstGeom>
          </p:spPr>
        </p:pic>
        <p:pic>
          <p:nvPicPr>
            <p:cNvPr id="12" name="Picture 11">
              <a:extLst>
                <a:ext uri="{FF2B5EF4-FFF2-40B4-BE49-F238E27FC236}">
                  <a16:creationId xmlns:a16="http://schemas.microsoft.com/office/drawing/2014/main" id="{50A52CAC-9720-407A-8869-FE82378AEC9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071" t="93635" r="-2826" b="-6724"/>
            <a:stretch/>
          </p:blipFill>
          <p:spPr>
            <a:xfrm>
              <a:off x="9946429" y="6397869"/>
              <a:ext cx="1994053" cy="165253"/>
            </a:xfrm>
            <a:prstGeom prst="rect">
              <a:avLst/>
            </a:prstGeom>
          </p:spPr>
        </p:pic>
        <p:pic>
          <p:nvPicPr>
            <p:cNvPr id="13" name="Picture 12">
              <a:extLst>
                <a:ext uri="{FF2B5EF4-FFF2-40B4-BE49-F238E27FC236}">
                  <a16:creationId xmlns:a16="http://schemas.microsoft.com/office/drawing/2014/main" id="{9D4D703A-94D8-4F04-BFFD-E59A613A3E8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58582" y="4998551"/>
              <a:ext cx="1051360" cy="1360583"/>
            </a:xfrm>
            <a:prstGeom prst="rect">
              <a:avLst/>
            </a:prstGeom>
          </p:spPr>
        </p:pic>
        <p:pic>
          <p:nvPicPr>
            <p:cNvPr id="14" name="Picture 13">
              <a:extLst>
                <a:ext uri="{FF2B5EF4-FFF2-40B4-BE49-F238E27FC236}">
                  <a16:creationId xmlns:a16="http://schemas.microsoft.com/office/drawing/2014/main" id="{6D0171CE-08BA-450D-82E0-74C6FF9AA26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77" t="67311" r="18348" b="17463"/>
            <a:stretch/>
          </p:blipFill>
          <p:spPr>
            <a:xfrm>
              <a:off x="11362998" y="6120982"/>
              <a:ext cx="121185" cy="192233"/>
            </a:xfrm>
            <a:prstGeom prst="rect">
              <a:avLst/>
            </a:prstGeom>
          </p:spPr>
        </p:pic>
      </p:grpSp>
    </p:spTree>
    <p:extLst>
      <p:ext uri="{BB962C8B-B14F-4D97-AF65-F5344CB8AC3E}">
        <p14:creationId xmlns:p14="http://schemas.microsoft.com/office/powerpoint/2010/main" val="3622657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hoto Slant Title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1D71CE6C-A881-4653-9779-88FDF0FA3D5D}"/>
              </a:ext>
            </a:extLst>
          </p:cNvPr>
          <p:cNvSpPr>
            <a:spLocks noGrp="1"/>
          </p:cNvSpPr>
          <p:nvPr>
            <p:ph type="pic" sz="quarter" idx="10"/>
          </p:nvPr>
        </p:nvSpPr>
        <p:spPr>
          <a:xfrm>
            <a:off x="4739813" y="-126484"/>
            <a:ext cx="7597086" cy="7107807"/>
          </a:xfrm>
          <a:custGeom>
            <a:avLst/>
            <a:gdLst>
              <a:gd name="connsiteX0" fmla="*/ 0 w 9655175"/>
              <a:gd name="connsiteY0" fmla="*/ 0 h 6869113"/>
              <a:gd name="connsiteX1" fmla="*/ 9655175 w 9655175"/>
              <a:gd name="connsiteY1" fmla="*/ 0 h 6869113"/>
              <a:gd name="connsiteX2" fmla="*/ 9655175 w 9655175"/>
              <a:gd name="connsiteY2" fmla="*/ 6869113 h 6869113"/>
              <a:gd name="connsiteX3" fmla="*/ 0 w 9655175"/>
              <a:gd name="connsiteY3" fmla="*/ 6869113 h 6869113"/>
              <a:gd name="connsiteX4" fmla="*/ 0 w 9655175"/>
              <a:gd name="connsiteY4" fmla="*/ 0 h 6869113"/>
              <a:gd name="connsiteX0" fmla="*/ 4954137 w 9655175"/>
              <a:gd name="connsiteY0" fmla="*/ 0 h 6882761"/>
              <a:gd name="connsiteX1" fmla="*/ 9655175 w 9655175"/>
              <a:gd name="connsiteY1" fmla="*/ 13648 h 6882761"/>
              <a:gd name="connsiteX2" fmla="*/ 9655175 w 9655175"/>
              <a:gd name="connsiteY2" fmla="*/ 6882761 h 6882761"/>
              <a:gd name="connsiteX3" fmla="*/ 0 w 9655175"/>
              <a:gd name="connsiteY3" fmla="*/ 6882761 h 6882761"/>
              <a:gd name="connsiteX4" fmla="*/ 4954137 w 9655175"/>
              <a:gd name="connsiteY4" fmla="*/ 0 h 6882761"/>
              <a:gd name="connsiteX0" fmla="*/ 2811439 w 7512477"/>
              <a:gd name="connsiteY0" fmla="*/ 0 h 6896409"/>
              <a:gd name="connsiteX1" fmla="*/ 7512477 w 7512477"/>
              <a:gd name="connsiteY1" fmla="*/ 13648 h 6896409"/>
              <a:gd name="connsiteX2" fmla="*/ 7512477 w 7512477"/>
              <a:gd name="connsiteY2" fmla="*/ 6882761 h 6896409"/>
              <a:gd name="connsiteX3" fmla="*/ 0 w 7512477"/>
              <a:gd name="connsiteY3" fmla="*/ 6896409 h 6896409"/>
              <a:gd name="connsiteX4" fmla="*/ 2811439 w 7512477"/>
              <a:gd name="connsiteY4" fmla="*/ 0 h 6896409"/>
              <a:gd name="connsiteX0" fmla="*/ 2852382 w 7512477"/>
              <a:gd name="connsiteY0" fmla="*/ 0 h 6882762"/>
              <a:gd name="connsiteX1" fmla="*/ 7512477 w 7512477"/>
              <a:gd name="connsiteY1" fmla="*/ 1 h 6882762"/>
              <a:gd name="connsiteX2" fmla="*/ 7512477 w 7512477"/>
              <a:gd name="connsiteY2" fmla="*/ 6869114 h 6882762"/>
              <a:gd name="connsiteX3" fmla="*/ 0 w 7512477"/>
              <a:gd name="connsiteY3" fmla="*/ 6882762 h 6882762"/>
              <a:gd name="connsiteX4" fmla="*/ 2852382 w 7512477"/>
              <a:gd name="connsiteY4" fmla="*/ 0 h 6882762"/>
              <a:gd name="connsiteX0" fmla="*/ 2784143 w 7444238"/>
              <a:gd name="connsiteY0" fmla="*/ 0 h 6923705"/>
              <a:gd name="connsiteX1" fmla="*/ 7444238 w 7444238"/>
              <a:gd name="connsiteY1" fmla="*/ 1 h 6923705"/>
              <a:gd name="connsiteX2" fmla="*/ 7444238 w 7444238"/>
              <a:gd name="connsiteY2" fmla="*/ 6869114 h 6923705"/>
              <a:gd name="connsiteX3" fmla="*/ 0 w 7444238"/>
              <a:gd name="connsiteY3" fmla="*/ 6923705 h 6923705"/>
              <a:gd name="connsiteX4" fmla="*/ 2784143 w 7444238"/>
              <a:gd name="connsiteY4" fmla="*/ 0 h 6923705"/>
              <a:gd name="connsiteX0" fmla="*/ 2797791 w 7444238"/>
              <a:gd name="connsiteY0" fmla="*/ 0 h 6951000"/>
              <a:gd name="connsiteX1" fmla="*/ 7444238 w 7444238"/>
              <a:gd name="connsiteY1" fmla="*/ 27296 h 6951000"/>
              <a:gd name="connsiteX2" fmla="*/ 7444238 w 7444238"/>
              <a:gd name="connsiteY2" fmla="*/ 6896409 h 6951000"/>
              <a:gd name="connsiteX3" fmla="*/ 0 w 7444238"/>
              <a:gd name="connsiteY3" fmla="*/ 6951000 h 6951000"/>
              <a:gd name="connsiteX4" fmla="*/ 2797791 w 7444238"/>
              <a:gd name="connsiteY4" fmla="*/ 0 h 6951000"/>
              <a:gd name="connsiteX0" fmla="*/ 2797791 w 7471533"/>
              <a:gd name="connsiteY0" fmla="*/ 13648 h 6964648"/>
              <a:gd name="connsiteX1" fmla="*/ 7471533 w 7471533"/>
              <a:gd name="connsiteY1" fmla="*/ 0 h 6964648"/>
              <a:gd name="connsiteX2" fmla="*/ 7444238 w 7471533"/>
              <a:gd name="connsiteY2" fmla="*/ 6910057 h 6964648"/>
              <a:gd name="connsiteX3" fmla="*/ 0 w 7471533"/>
              <a:gd name="connsiteY3" fmla="*/ 6964648 h 6964648"/>
              <a:gd name="connsiteX4" fmla="*/ 2797791 w 7471533"/>
              <a:gd name="connsiteY4" fmla="*/ 13648 h 6964648"/>
              <a:gd name="connsiteX0" fmla="*/ 2797791 w 7471533"/>
              <a:gd name="connsiteY0" fmla="*/ 13648 h 6964648"/>
              <a:gd name="connsiteX1" fmla="*/ 7471533 w 7471533"/>
              <a:gd name="connsiteY1" fmla="*/ 0 h 6964648"/>
              <a:gd name="connsiteX2" fmla="*/ 7444238 w 7471533"/>
              <a:gd name="connsiteY2" fmla="*/ 6951000 h 6964648"/>
              <a:gd name="connsiteX3" fmla="*/ 0 w 7471533"/>
              <a:gd name="connsiteY3" fmla="*/ 6964648 h 6964648"/>
              <a:gd name="connsiteX4" fmla="*/ 2797791 w 7471533"/>
              <a:gd name="connsiteY4" fmla="*/ 13648 h 6964648"/>
              <a:gd name="connsiteX0" fmla="*/ 2784143 w 7457885"/>
              <a:gd name="connsiteY0" fmla="*/ 13648 h 6964648"/>
              <a:gd name="connsiteX1" fmla="*/ 7457885 w 7457885"/>
              <a:gd name="connsiteY1" fmla="*/ 0 h 6964648"/>
              <a:gd name="connsiteX2" fmla="*/ 7430590 w 7457885"/>
              <a:gd name="connsiteY2" fmla="*/ 6951000 h 6964648"/>
              <a:gd name="connsiteX3" fmla="*/ 0 w 7457885"/>
              <a:gd name="connsiteY3" fmla="*/ 6964648 h 6964648"/>
              <a:gd name="connsiteX4" fmla="*/ 2784143 w 7457885"/>
              <a:gd name="connsiteY4" fmla="*/ 13648 h 6964648"/>
              <a:gd name="connsiteX0" fmla="*/ 2797791 w 7471533"/>
              <a:gd name="connsiteY0" fmla="*/ 13648 h 6991943"/>
              <a:gd name="connsiteX1" fmla="*/ 7471533 w 7471533"/>
              <a:gd name="connsiteY1" fmla="*/ 0 h 6991943"/>
              <a:gd name="connsiteX2" fmla="*/ 7444238 w 7471533"/>
              <a:gd name="connsiteY2" fmla="*/ 6951000 h 6991943"/>
              <a:gd name="connsiteX3" fmla="*/ 0 w 7471533"/>
              <a:gd name="connsiteY3" fmla="*/ 6991943 h 6991943"/>
              <a:gd name="connsiteX4" fmla="*/ 2797791 w 7471533"/>
              <a:gd name="connsiteY4" fmla="*/ 13648 h 6991943"/>
              <a:gd name="connsiteX0" fmla="*/ 2797791 w 7471533"/>
              <a:gd name="connsiteY0" fmla="*/ 13648 h 6951000"/>
              <a:gd name="connsiteX1" fmla="*/ 7471533 w 7471533"/>
              <a:gd name="connsiteY1" fmla="*/ 0 h 6951000"/>
              <a:gd name="connsiteX2" fmla="*/ 7444238 w 7471533"/>
              <a:gd name="connsiteY2" fmla="*/ 6951000 h 6951000"/>
              <a:gd name="connsiteX3" fmla="*/ 0 w 7471533"/>
              <a:gd name="connsiteY3" fmla="*/ 6951000 h 6951000"/>
              <a:gd name="connsiteX4" fmla="*/ 2797791 w 7471533"/>
              <a:gd name="connsiteY4" fmla="*/ 13648 h 6951000"/>
              <a:gd name="connsiteX0" fmla="*/ 2805743 w 7479485"/>
              <a:gd name="connsiteY0" fmla="*/ 13648 h 6958951"/>
              <a:gd name="connsiteX1" fmla="*/ 7479485 w 7479485"/>
              <a:gd name="connsiteY1" fmla="*/ 0 h 6958951"/>
              <a:gd name="connsiteX2" fmla="*/ 7452190 w 7479485"/>
              <a:gd name="connsiteY2" fmla="*/ 6951000 h 6958951"/>
              <a:gd name="connsiteX3" fmla="*/ 0 w 7479485"/>
              <a:gd name="connsiteY3" fmla="*/ 6958951 h 6958951"/>
              <a:gd name="connsiteX4" fmla="*/ 2805743 w 7479485"/>
              <a:gd name="connsiteY4" fmla="*/ 13648 h 6958951"/>
              <a:gd name="connsiteX0" fmla="*/ 2816376 w 7490118"/>
              <a:gd name="connsiteY0" fmla="*/ 13648 h 6980216"/>
              <a:gd name="connsiteX1" fmla="*/ 7490118 w 7490118"/>
              <a:gd name="connsiteY1" fmla="*/ 0 h 6980216"/>
              <a:gd name="connsiteX2" fmla="*/ 7462823 w 7490118"/>
              <a:gd name="connsiteY2" fmla="*/ 6951000 h 6980216"/>
              <a:gd name="connsiteX3" fmla="*/ 0 w 7490118"/>
              <a:gd name="connsiteY3" fmla="*/ 6980216 h 6980216"/>
              <a:gd name="connsiteX4" fmla="*/ 2816376 w 7490118"/>
              <a:gd name="connsiteY4" fmla="*/ 13648 h 6980216"/>
              <a:gd name="connsiteX0" fmla="*/ 2816376 w 7505353"/>
              <a:gd name="connsiteY0" fmla="*/ 13648 h 6980216"/>
              <a:gd name="connsiteX1" fmla="*/ 7490118 w 7505353"/>
              <a:gd name="connsiteY1" fmla="*/ 0 h 6980216"/>
              <a:gd name="connsiteX2" fmla="*/ 7505353 w 7505353"/>
              <a:gd name="connsiteY2" fmla="*/ 6961633 h 6980216"/>
              <a:gd name="connsiteX3" fmla="*/ 0 w 7505353"/>
              <a:gd name="connsiteY3" fmla="*/ 6980216 h 6980216"/>
              <a:gd name="connsiteX4" fmla="*/ 2816376 w 7505353"/>
              <a:gd name="connsiteY4" fmla="*/ 13648 h 6980216"/>
              <a:gd name="connsiteX0" fmla="*/ 2795111 w 7484088"/>
              <a:gd name="connsiteY0" fmla="*/ 13648 h 6969584"/>
              <a:gd name="connsiteX1" fmla="*/ 7468853 w 7484088"/>
              <a:gd name="connsiteY1" fmla="*/ 0 h 6969584"/>
              <a:gd name="connsiteX2" fmla="*/ 7484088 w 7484088"/>
              <a:gd name="connsiteY2" fmla="*/ 6961633 h 6969584"/>
              <a:gd name="connsiteX3" fmla="*/ 0 w 7484088"/>
              <a:gd name="connsiteY3" fmla="*/ 6969584 h 6969584"/>
              <a:gd name="connsiteX4" fmla="*/ 2795111 w 7484088"/>
              <a:gd name="connsiteY4" fmla="*/ 13648 h 6969584"/>
              <a:gd name="connsiteX0" fmla="*/ 2752581 w 7484088"/>
              <a:gd name="connsiteY0" fmla="*/ 0 h 6977201"/>
              <a:gd name="connsiteX1" fmla="*/ 7468853 w 7484088"/>
              <a:gd name="connsiteY1" fmla="*/ 7617 h 6977201"/>
              <a:gd name="connsiteX2" fmla="*/ 7484088 w 7484088"/>
              <a:gd name="connsiteY2" fmla="*/ 6969250 h 6977201"/>
              <a:gd name="connsiteX3" fmla="*/ 0 w 7484088"/>
              <a:gd name="connsiteY3" fmla="*/ 6977201 h 6977201"/>
              <a:gd name="connsiteX4" fmla="*/ 2752581 w 7484088"/>
              <a:gd name="connsiteY4" fmla="*/ 0 h 6977201"/>
              <a:gd name="connsiteX0" fmla="*/ 2784479 w 7484088"/>
              <a:gd name="connsiteY0" fmla="*/ 0 h 6977201"/>
              <a:gd name="connsiteX1" fmla="*/ 7468853 w 7484088"/>
              <a:gd name="connsiteY1" fmla="*/ 7617 h 6977201"/>
              <a:gd name="connsiteX2" fmla="*/ 7484088 w 7484088"/>
              <a:gd name="connsiteY2" fmla="*/ 6969250 h 6977201"/>
              <a:gd name="connsiteX3" fmla="*/ 0 w 7484088"/>
              <a:gd name="connsiteY3" fmla="*/ 6977201 h 6977201"/>
              <a:gd name="connsiteX4" fmla="*/ 2784479 w 7484088"/>
              <a:gd name="connsiteY4" fmla="*/ 0 h 6977201"/>
              <a:gd name="connsiteX0" fmla="*/ 2784479 w 7511857"/>
              <a:gd name="connsiteY0" fmla="*/ 66811 h 7044012"/>
              <a:gd name="connsiteX1" fmla="*/ 7511383 w 7511857"/>
              <a:gd name="connsiteY1" fmla="*/ 0 h 7044012"/>
              <a:gd name="connsiteX2" fmla="*/ 7484088 w 7511857"/>
              <a:gd name="connsiteY2" fmla="*/ 7036061 h 7044012"/>
              <a:gd name="connsiteX3" fmla="*/ 0 w 7511857"/>
              <a:gd name="connsiteY3" fmla="*/ 7044012 h 7044012"/>
              <a:gd name="connsiteX4" fmla="*/ 2784479 w 7511857"/>
              <a:gd name="connsiteY4" fmla="*/ 66811 h 7044012"/>
              <a:gd name="connsiteX0" fmla="*/ 2816377 w 7511857"/>
              <a:gd name="connsiteY0" fmla="*/ 24281 h 7044012"/>
              <a:gd name="connsiteX1" fmla="*/ 7511383 w 7511857"/>
              <a:gd name="connsiteY1" fmla="*/ 0 h 7044012"/>
              <a:gd name="connsiteX2" fmla="*/ 7484088 w 7511857"/>
              <a:gd name="connsiteY2" fmla="*/ 7036061 h 7044012"/>
              <a:gd name="connsiteX3" fmla="*/ 0 w 7511857"/>
              <a:gd name="connsiteY3" fmla="*/ 7044012 h 7044012"/>
              <a:gd name="connsiteX4" fmla="*/ 2816377 w 7511857"/>
              <a:gd name="connsiteY4" fmla="*/ 24281 h 7044012"/>
              <a:gd name="connsiteX0" fmla="*/ 2816377 w 7511857"/>
              <a:gd name="connsiteY0" fmla="*/ 66812 h 7044012"/>
              <a:gd name="connsiteX1" fmla="*/ 7511383 w 7511857"/>
              <a:gd name="connsiteY1" fmla="*/ 0 h 7044012"/>
              <a:gd name="connsiteX2" fmla="*/ 7484088 w 7511857"/>
              <a:gd name="connsiteY2" fmla="*/ 7036061 h 7044012"/>
              <a:gd name="connsiteX3" fmla="*/ 0 w 7511857"/>
              <a:gd name="connsiteY3" fmla="*/ 7044012 h 7044012"/>
              <a:gd name="connsiteX4" fmla="*/ 2816377 w 7511857"/>
              <a:gd name="connsiteY4" fmla="*/ 66812 h 7044012"/>
              <a:gd name="connsiteX0" fmla="*/ 2858907 w 7511857"/>
              <a:gd name="connsiteY0" fmla="*/ 3017 h 7044012"/>
              <a:gd name="connsiteX1" fmla="*/ 7511383 w 7511857"/>
              <a:gd name="connsiteY1" fmla="*/ 0 h 7044012"/>
              <a:gd name="connsiteX2" fmla="*/ 7484088 w 7511857"/>
              <a:gd name="connsiteY2" fmla="*/ 7036061 h 7044012"/>
              <a:gd name="connsiteX3" fmla="*/ 0 w 7511857"/>
              <a:gd name="connsiteY3" fmla="*/ 7044012 h 7044012"/>
              <a:gd name="connsiteX4" fmla="*/ 2858907 w 7511857"/>
              <a:gd name="connsiteY4" fmla="*/ 3017 h 7044012"/>
              <a:gd name="connsiteX0" fmla="*/ 2869539 w 7522489"/>
              <a:gd name="connsiteY0" fmla="*/ 3017 h 7107807"/>
              <a:gd name="connsiteX1" fmla="*/ 7522015 w 7522489"/>
              <a:gd name="connsiteY1" fmla="*/ 0 h 7107807"/>
              <a:gd name="connsiteX2" fmla="*/ 7494720 w 7522489"/>
              <a:gd name="connsiteY2" fmla="*/ 7036061 h 7107807"/>
              <a:gd name="connsiteX3" fmla="*/ 0 w 7522489"/>
              <a:gd name="connsiteY3" fmla="*/ 7107807 h 7107807"/>
              <a:gd name="connsiteX4" fmla="*/ 2869539 w 7522489"/>
              <a:gd name="connsiteY4" fmla="*/ 3017 h 7107807"/>
              <a:gd name="connsiteX0" fmla="*/ 2869539 w 7547883"/>
              <a:gd name="connsiteY0" fmla="*/ 3017 h 7107807"/>
              <a:gd name="connsiteX1" fmla="*/ 7522015 w 7547883"/>
              <a:gd name="connsiteY1" fmla="*/ 0 h 7107807"/>
              <a:gd name="connsiteX2" fmla="*/ 7547883 w 7547883"/>
              <a:gd name="connsiteY2" fmla="*/ 7099857 h 7107807"/>
              <a:gd name="connsiteX3" fmla="*/ 0 w 7547883"/>
              <a:gd name="connsiteY3" fmla="*/ 7107807 h 7107807"/>
              <a:gd name="connsiteX4" fmla="*/ 2869539 w 7547883"/>
              <a:gd name="connsiteY4" fmla="*/ 3017 h 7107807"/>
              <a:gd name="connsiteX0" fmla="*/ 2869539 w 7554912"/>
              <a:gd name="connsiteY0" fmla="*/ 3017 h 7107807"/>
              <a:gd name="connsiteX1" fmla="*/ 7553913 w 7554912"/>
              <a:gd name="connsiteY1" fmla="*/ 0 h 7107807"/>
              <a:gd name="connsiteX2" fmla="*/ 7547883 w 7554912"/>
              <a:gd name="connsiteY2" fmla="*/ 7099857 h 7107807"/>
              <a:gd name="connsiteX3" fmla="*/ 0 w 7554912"/>
              <a:gd name="connsiteY3" fmla="*/ 7107807 h 7107807"/>
              <a:gd name="connsiteX4" fmla="*/ 2869539 w 7554912"/>
              <a:gd name="connsiteY4" fmla="*/ 3017 h 7107807"/>
              <a:gd name="connsiteX0" fmla="*/ 2869539 w 7596754"/>
              <a:gd name="connsiteY0" fmla="*/ 3017 h 7107807"/>
              <a:gd name="connsiteX1" fmla="*/ 7596443 w 7596754"/>
              <a:gd name="connsiteY1" fmla="*/ 0 h 7107807"/>
              <a:gd name="connsiteX2" fmla="*/ 7547883 w 7596754"/>
              <a:gd name="connsiteY2" fmla="*/ 7099857 h 7107807"/>
              <a:gd name="connsiteX3" fmla="*/ 0 w 7596754"/>
              <a:gd name="connsiteY3" fmla="*/ 7107807 h 7107807"/>
              <a:gd name="connsiteX4" fmla="*/ 2869539 w 7596754"/>
              <a:gd name="connsiteY4" fmla="*/ 3017 h 7107807"/>
              <a:gd name="connsiteX0" fmla="*/ 2869539 w 7597086"/>
              <a:gd name="connsiteY0" fmla="*/ 3017 h 7107807"/>
              <a:gd name="connsiteX1" fmla="*/ 7596443 w 7597086"/>
              <a:gd name="connsiteY1" fmla="*/ 0 h 7107807"/>
              <a:gd name="connsiteX2" fmla="*/ 7579781 w 7597086"/>
              <a:gd name="connsiteY2" fmla="*/ 7089225 h 7107807"/>
              <a:gd name="connsiteX3" fmla="*/ 0 w 7597086"/>
              <a:gd name="connsiteY3" fmla="*/ 7107807 h 7107807"/>
              <a:gd name="connsiteX4" fmla="*/ 2869539 w 7597086"/>
              <a:gd name="connsiteY4" fmla="*/ 3017 h 7107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7086" h="7107807">
                <a:moveTo>
                  <a:pt x="2869539" y="3017"/>
                </a:moveTo>
                <a:lnTo>
                  <a:pt x="7596443" y="0"/>
                </a:lnTo>
                <a:cubicBezTo>
                  <a:pt x="7601521" y="2320544"/>
                  <a:pt x="7574703" y="4768681"/>
                  <a:pt x="7579781" y="7089225"/>
                </a:cubicBezTo>
                <a:lnTo>
                  <a:pt x="0" y="7107807"/>
                </a:lnTo>
                <a:lnTo>
                  <a:pt x="2869539" y="3017"/>
                </a:lnTo>
                <a:close/>
              </a:path>
            </a:pathLst>
          </a:custGeom>
          <a:ln w="101600">
            <a:gradFill>
              <a:gsLst>
                <a:gs pos="0">
                  <a:srgbClr val="92D050"/>
                </a:gs>
                <a:gs pos="37000">
                  <a:srgbClr val="00B050"/>
                </a:gs>
                <a:gs pos="70000">
                  <a:srgbClr val="277D9E"/>
                </a:gs>
                <a:gs pos="100000">
                  <a:srgbClr val="00B0F0"/>
                </a:gs>
              </a:gsLst>
              <a:lin ang="16200000" scaled="0"/>
            </a:gradFill>
          </a:ln>
          <a:effectLst/>
        </p:spPr>
        <p:style>
          <a:lnRef idx="1">
            <a:schemeClr val="accent1"/>
          </a:lnRef>
          <a:fillRef idx="0">
            <a:schemeClr val="accent1"/>
          </a:fillRef>
          <a:effectRef idx="0">
            <a:schemeClr val="accent1"/>
          </a:effectRef>
          <a:fontRef idx="minor">
            <a:schemeClr val="tx1"/>
          </a:fontRef>
        </p:style>
        <p:txBody>
          <a:bodyPr/>
          <a:lstStyle/>
          <a:p>
            <a:r>
              <a:rPr lang="en-US"/>
              <a:t>Click icon to add picture</a:t>
            </a:r>
          </a:p>
        </p:txBody>
      </p:sp>
      <p:pic>
        <p:nvPicPr>
          <p:cNvPr id="4" name="Picture 3">
            <a:extLst>
              <a:ext uri="{FF2B5EF4-FFF2-40B4-BE49-F238E27FC236}">
                <a16:creationId xmlns:a16="http://schemas.microsoft.com/office/drawing/2014/main" id="{8A37A8DF-4A7A-4D0F-8679-E93C426D125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612"/>
          <a:stretch/>
        </p:blipFill>
        <p:spPr>
          <a:xfrm>
            <a:off x="0" y="5091620"/>
            <a:ext cx="2521598" cy="1200067"/>
          </a:xfrm>
          <a:prstGeom prst="rect">
            <a:avLst/>
          </a:prstGeom>
        </p:spPr>
      </p:pic>
      <p:cxnSp>
        <p:nvCxnSpPr>
          <p:cNvPr id="7" name="Straight Connector 6">
            <a:extLst>
              <a:ext uri="{FF2B5EF4-FFF2-40B4-BE49-F238E27FC236}">
                <a16:creationId xmlns:a16="http://schemas.microsoft.com/office/drawing/2014/main" id="{6DC66A04-3D32-48BC-A3DC-9AB87560EE01}"/>
              </a:ext>
            </a:extLst>
          </p:cNvPr>
          <p:cNvCxnSpPr/>
          <p:nvPr userDrawn="1"/>
        </p:nvCxnSpPr>
        <p:spPr>
          <a:xfrm>
            <a:off x="227214" y="1634467"/>
            <a:ext cx="2718486" cy="0"/>
          </a:xfrm>
          <a:prstGeom prst="line">
            <a:avLst/>
          </a:prstGeom>
          <a:ln w="76200">
            <a:solidFill>
              <a:srgbClr val="08B0FF"/>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40104BD-FB50-48F3-85AA-0AFF8B4BBAFF}"/>
              </a:ext>
            </a:extLst>
          </p:cNvPr>
          <p:cNvSpPr txBox="1"/>
          <p:nvPr userDrawn="1"/>
        </p:nvSpPr>
        <p:spPr>
          <a:xfrm>
            <a:off x="751" y="6326058"/>
            <a:ext cx="2536553" cy="261610"/>
          </a:xfrm>
          <a:prstGeom prst="rect">
            <a:avLst/>
          </a:prstGeom>
          <a:noFill/>
          <a:ln>
            <a:noFill/>
          </a:ln>
        </p:spPr>
        <p:txBody>
          <a:bodyPr wrap="square" rtlCol="0">
            <a:spAutoFit/>
          </a:bodyPr>
          <a:lstStyle/>
          <a:p>
            <a:r>
              <a:rPr lang="en-US" sz="1100">
                <a:solidFill>
                  <a:srgbClr val="083B83"/>
                </a:solidFill>
                <a:latin typeface="MetaOT-Norm" panose="020B0504030101020102" pitchFamily="34" charset="0"/>
              </a:rPr>
              <a:t>     www.pcori.org</a:t>
            </a:r>
          </a:p>
        </p:txBody>
      </p:sp>
      <p:sp>
        <p:nvSpPr>
          <p:cNvPr id="20" name="Text Placeholder 19">
            <a:extLst>
              <a:ext uri="{FF2B5EF4-FFF2-40B4-BE49-F238E27FC236}">
                <a16:creationId xmlns:a16="http://schemas.microsoft.com/office/drawing/2014/main" id="{F55CF08C-4A00-4C35-9C1F-5857A5862437}"/>
              </a:ext>
            </a:extLst>
          </p:cNvPr>
          <p:cNvSpPr>
            <a:spLocks noGrp="1"/>
          </p:cNvSpPr>
          <p:nvPr>
            <p:ph type="body" sz="quarter" idx="11" hasCustomPrompt="1"/>
          </p:nvPr>
        </p:nvSpPr>
        <p:spPr>
          <a:xfrm>
            <a:off x="0" y="0"/>
            <a:ext cx="7251405" cy="1635125"/>
          </a:xfrm>
          <a:prstGeom prst="rect">
            <a:avLst/>
          </a:prstGeom>
        </p:spPr>
        <p:txBody>
          <a:bodyPr wrap="square" lIns="0" tIns="0" rIns="0" bIns="182880" anchor="b" anchorCtr="0"/>
          <a:lstStyle>
            <a:lvl1pPr marL="233363" indent="0">
              <a:lnSpc>
                <a:spcPct val="90000"/>
              </a:lnSpc>
              <a:spcBef>
                <a:spcPts val="0"/>
              </a:spcBef>
              <a:defRPr sz="2800">
                <a:solidFill>
                  <a:schemeClr val="accent2"/>
                </a:solidFill>
                <a:latin typeface="+mj-lt"/>
              </a:defRPr>
            </a:lvl1pPr>
          </a:lstStyle>
          <a:p>
            <a:pPr lvl="0"/>
            <a:r>
              <a:rPr lang="en-US"/>
              <a:t>Slide Deck Title Here</a:t>
            </a:r>
          </a:p>
        </p:txBody>
      </p:sp>
      <p:sp>
        <p:nvSpPr>
          <p:cNvPr id="22" name="Text Placeholder 21">
            <a:extLst>
              <a:ext uri="{FF2B5EF4-FFF2-40B4-BE49-F238E27FC236}">
                <a16:creationId xmlns:a16="http://schemas.microsoft.com/office/drawing/2014/main" id="{07D504D6-46A4-470E-BF3B-8AE7D3933A8B}"/>
              </a:ext>
            </a:extLst>
          </p:cNvPr>
          <p:cNvSpPr>
            <a:spLocks noGrp="1"/>
          </p:cNvSpPr>
          <p:nvPr>
            <p:ph type="body" sz="quarter" idx="12" hasCustomPrompt="1"/>
          </p:nvPr>
        </p:nvSpPr>
        <p:spPr>
          <a:xfrm>
            <a:off x="0" y="1668839"/>
            <a:ext cx="6507163" cy="1839536"/>
          </a:xfrm>
          <a:prstGeom prst="rect">
            <a:avLst/>
          </a:prstGeom>
        </p:spPr>
        <p:txBody>
          <a:bodyPr tIns="182880"/>
          <a:lstStyle>
            <a:lvl1pPr marL="169863" indent="0">
              <a:lnSpc>
                <a:spcPct val="90000"/>
              </a:lnSpc>
              <a:spcBef>
                <a:spcPts val="0"/>
              </a:spcBef>
              <a:defRPr>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Subhead/Date</a:t>
            </a:r>
          </a:p>
        </p:txBody>
      </p:sp>
      <p:sp>
        <p:nvSpPr>
          <p:cNvPr id="24" name="Text Placeholder 23">
            <a:extLst>
              <a:ext uri="{FF2B5EF4-FFF2-40B4-BE49-F238E27FC236}">
                <a16:creationId xmlns:a16="http://schemas.microsoft.com/office/drawing/2014/main" id="{0FBC3291-2776-4337-BC38-FCF9AA900CCB}"/>
              </a:ext>
            </a:extLst>
          </p:cNvPr>
          <p:cNvSpPr>
            <a:spLocks noGrp="1"/>
          </p:cNvSpPr>
          <p:nvPr>
            <p:ph type="body" sz="quarter" idx="13" hasCustomPrompt="1"/>
          </p:nvPr>
        </p:nvSpPr>
        <p:spPr>
          <a:xfrm>
            <a:off x="0" y="3508375"/>
            <a:ext cx="5572125" cy="1468438"/>
          </a:xfrm>
          <a:prstGeom prst="rect">
            <a:avLst/>
          </a:prstGeom>
        </p:spPr>
        <p:txBody>
          <a:bodyPr/>
          <a:lstStyle>
            <a:lvl1pPr marL="117475" indent="0">
              <a:lnSpc>
                <a:spcPct val="100000"/>
              </a:lnSpc>
              <a:spcBef>
                <a:spcPts val="0"/>
              </a:spcBef>
              <a:defRPr sz="200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Name and Title</a:t>
            </a:r>
          </a:p>
        </p:txBody>
      </p:sp>
    </p:spTree>
    <p:extLst>
      <p:ext uri="{BB962C8B-B14F-4D97-AF65-F5344CB8AC3E}">
        <p14:creationId xmlns:p14="http://schemas.microsoft.com/office/powerpoint/2010/main" val="1908549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Slide -- #">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80B6527-4617-4175-995B-0CD4B93BF322}"/>
              </a:ext>
            </a:extLst>
          </p:cNvPr>
          <p:cNvCxnSpPr>
            <a:cxnSpLocks/>
          </p:cNvCxnSpPr>
          <p:nvPr userDrawn="1"/>
        </p:nvCxnSpPr>
        <p:spPr>
          <a:xfrm>
            <a:off x="2103661" y="2688260"/>
            <a:ext cx="3975705" cy="0"/>
          </a:xfrm>
          <a:prstGeom prst="line">
            <a:avLst/>
          </a:prstGeom>
          <a:ln w="127000">
            <a:solidFill>
              <a:srgbClr val="08B0FF"/>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1948CC1-B6E8-43D0-A5D2-D73ECF636FE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7204"/>
          <a:stretch/>
        </p:blipFill>
        <p:spPr>
          <a:xfrm>
            <a:off x="8193504" y="-68070"/>
            <a:ext cx="3998496" cy="6961239"/>
          </a:xfrm>
          <a:prstGeom prst="rect">
            <a:avLst/>
          </a:prstGeom>
          <a:effectLst>
            <a:outerShdw blurRad="76200" dist="76200" dir="10800000" algn="r" rotWithShape="0">
              <a:prstClr val="black">
                <a:alpha val="40000"/>
              </a:prstClr>
            </a:outerShdw>
          </a:effectLst>
        </p:spPr>
      </p:pic>
      <p:sp>
        <p:nvSpPr>
          <p:cNvPr id="9" name="Content Placeholder 8">
            <a:extLst>
              <a:ext uri="{FF2B5EF4-FFF2-40B4-BE49-F238E27FC236}">
                <a16:creationId xmlns:a16="http://schemas.microsoft.com/office/drawing/2014/main" id="{6F5FD728-3D51-4F69-9028-85A4C85785F5}"/>
              </a:ext>
            </a:extLst>
          </p:cNvPr>
          <p:cNvSpPr>
            <a:spLocks noGrp="1"/>
          </p:cNvSpPr>
          <p:nvPr>
            <p:ph sz="quarter" idx="10" hasCustomPrompt="1"/>
          </p:nvPr>
        </p:nvSpPr>
        <p:spPr>
          <a:xfrm>
            <a:off x="0" y="0"/>
            <a:ext cx="8193088" cy="2612571"/>
          </a:xfrm>
          <a:prstGeom prst="rect">
            <a:avLst/>
          </a:prstGeom>
        </p:spPr>
        <p:txBody>
          <a:bodyPr bIns="182880" anchor="b" anchorCtr="0">
            <a:normAutofit/>
          </a:bodyPr>
          <a:lstStyle>
            <a:lvl1pPr marL="0" indent="0" algn="ctr">
              <a:buNone/>
              <a:defRPr sz="4400" b="1"/>
            </a:lvl1pPr>
          </a:lstStyle>
          <a:p>
            <a:pPr lvl="0"/>
            <a:r>
              <a:rPr lang="en-US"/>
              <a:t>Section #</a:t>
            </a:r>
          </a:p>
        </p:txBody>
      </p:sp>
      <p:sp>
        <p:nvSpPr>
          <p:cNvPr id="10" name="Content Placeholder 8">
            <a:extLst>
              <a:ext uri="{FF2B5EF4-FFF2-40B4-BE49-F238E27FC236}">
                <a16:creationId xmlns:a16="http://schemas.microsoft.com/office/drawing/2014/main" id="{CCECC6DA-C123-4B91-8445-1DB2B6C767D4}"/>
              </a:ext>
            </a:extLst>
          </p:cNvPr>
          <p:cNvSpPr>
            <a:spLocks noGrp="1"/>
          </p:cNvSpPr>
          <p:nvPr>
            <p:ph sz="quarter" idx="11" hasCustomPrompt="1"/>
          </p:nvPr>
        </p:nvSpPr>
        <p:spPr>
          <a:xfrm>
            <a:off x="0" y="2974010"/>
            <a:ext cx="8193088" cy="3883990"/>
          </a:xfrm>
          <a:prstGeom prst="rect">
            <a:avLst/>
          </a:prstGeom>
        </p:spPr>
        <p:txBody>
          <a:bodyPr tIns="0">
            <a:normAutofit/>
          </a:bodyPr>
          <a:lstStyle>
            <a:lvl1pPr marL="0" indent="0" algn="ctr">
              <a:buNone/>
              <a:defRPr sz="4400" b="0"/>
            </a:lvl1pPr>
          </a:lstStyle>
          <a:p>
            <a:pPr lvl="0"/>
            <a:r>
              <a:rPr lang="en-US"/>
              <a:t>Title</a:t>
            </a:r>
          </a:p>
        </p:txBody>
      </p:sp>
    </p:spTree>
    <p:extLst>
      <p:ext uri="{BB962C8B-B14F-4D97-AF65-F5344CB8AC3E}">
        <p14:creationId xmlns:p14="http://schemas.microsoft.com/office/powerpoint/2010/main" val="643754180"/>
      </p:ext>
    </p:extLst>
  </p:cSld>
  <p:clrMapOvr>
    <a:masterClrMapping/>
  </p:clrMapOvr>
  <p:extLst>
    <p:ext uri="{DCECCB84-F9BA-43D5-87BE-67443E8EF086}">
      <p15:sldGuideLst xmlns:p15="http://schemas.microsoft.com/office/powerpoint/2012/main">
        <p15:guide id="1" orient="horz" pos="2160">
          <p15:clr>
            <a:srgbClr val="FBAE40"/>
          </p15:clr>
        </p15:guide>
        <p15:guide id="2" pos="259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Slide -- Name/Title">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80B6527-4617-4175-995B-0CD4B93BF322}"/>
              </a:ext>
            </a:extLst>
          </p:cNvPr>
          <p:cNvCxnSpPr>
            <a:cxnSpLocks/>
          </p:cNvCxnSpPr>
          <p:nvPr userDrawn="1"/>
        </p:nvCxnSpPr>
        <p:spPr>
          <a:xfrm>
            <a:off x="2103661" y="2688260"/>
            <a:ext cx="3975705" cy="0"/>
          </a:xfrm>
          <a:prstGeom prst="line">
            <a:avLst/>
          </a:prstGeom>
          <a:ln w="127000">
            <a:solidFill>
              <a:srgbClr val="08B0FF"/>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1948CC1-B6E8-43D0-A5D2-D73ECF636FE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7204"/>
          <a:stretch/>
        </p:blipFill>
        <p:spPr>
          <a:xfrm>
            <a:off x="8193504" y="-68070"/>
            <a:ext cx="3998496" cy="6961239"/>
          </a:xfrm>
          <a:prstGeom prst="rect">
            <a:avLst/>
          </a:prstGeom>
          <a:effectLst>
            <a:outerShdw blurRad="76200" dist="76200" dir="10800000" algn="r" rotWithShape="0">
              <a:prstClr val="black">
                <a:alpha val="40000"/>
              </a:prstClr>
            </a:outerShdw>
          </a:effectLst>
        </p:spPr>
      </p:pic>
      <p:sp>
        <p:nvSpPr>
          <p:cNvPr id="9" name="Content Placeholder 8">
            <a:extLst>
              <a:ext uri="{FF2B5EF4-FFF2-40B4-BE49-F238E27FC236}">
                <a16:creationId xmlns:a16="http://schemas.microsoft.com/office/drawing/2014/main" id="{6F5FD728-3D51-4F69-9028-85A4C85785F5}"/>
              </a:ext>
            </a:extLst>
          </p:cNvPr>
          <p:cNvSpPr>
            <a:spLocks noGrp="1"/>
          </p:cNvSpPr>
          <p:nvPr>
            <p:ph sz="quarter" idx="10" hasCustomPrompt="1"/>
          </p:nvPr>
        </p:nvSpPr>
        <p:spPr>
          <a:xfrm>
            <a:off x="0" y="0"/>
            <a:ext cx="8193088" cy="2612571"/>
          </a:xfrm>
          <a:prstGeom prst="rect">
            <a:avLst/>
          </a:prstGeom>
        </p:spPr>
        <p:txBody>
          <a:bodyPr bIns="182880" anchor="b" anchorCtr="0">
            <a:normAutofit/>
          </a:bodyPr>
          <a:lstStyle>
            <a:lvl1pPr marL="0" indent="0" algn="ctr">
              <a:buNone/>
              <a:defRPr sz="4400" b="1"/>
            </a:lvl1pPr>
          </a:lstStyle>
          <a:p>
            <a:pPr lvl="0"/>
            <a:r>
              <a:rPr lang="en-US"/>
              <a:t>Section Title or #</a:t>
            </a:r>
          </a:p>
        </p:txBody>
      </p:sp>
      <p:sp>
        <p:nvSpPr>
          <p:cNvPr id="10" name="Content Placeholder 8">
            <a:extLst>
              <a:ext uri="{FF2B5EF4-FFF2-40B4-BE49-F238E27FC236}">
                <a16:creationId xmlns:a16="http://schemas.microsoft.com/office/drawing/2014/main" id="{CCECC6DA-C123-4B91-8445-1DB2B6C767D4}"/>
              </a:ext>
            </a:extLst>
          </p:cNvPr>
          <p:cNvSpPr>
            <a:spLocks noGrp="1"/>
          </p:cNvSpPr>
          <p:nvPr>
            <p:ph sz="quarter" idx="11" hasCustomPrompt="1"/>
          </p:nvPr>
        </p:nvSpPr>
        <p:spPr>
          <a:xfrm>
            <a:off x="0" y="2974009"/>
            <a:ext cx="8193088" cy="816531"/>
          </a:xfrm>
          <a:prstGeom prst="rect">
            <a:avLst/>
          </a:prstGeom>
        </p:spPr>
        <p:txBody>
          <a:bodyPr tIns="0">
            <a:normAutofit/>
          </a:bodyPr>
          <a:lstStyle>
            <a:lvl1pPr marL="0" indent="0" algn="ctr">
              <a:buNone/>
              <a:defRPr sz="4400" b="0"/>
            </a:lvl1pPr>
          </a:lstStyle>
          <a:p>
            <a:pPr lvl="0"/>
            <a:r>
              <a:rPr lang="en-US"/>
              <a:t>Name</a:t>
            </a:r>
          </a:p>
        </p:txBody>
      </p:sp>
      <p:sp>
        <p:nvSpPr>
          <p:cNvPr id="8" name="Content Placeholder 8">
            <a:extLst>
              <a:ext uri="{FF2B5EF4-FFF2-40B4-BE49-F238E27FC236}">
                <a16:creationId xmlns:a16="http://schemas.microsoft.com/office/drawing/2014/main" id="{2E93090C-7FC4-4733-967C-8A8A425CB170}"/>
              </a:ext>
            </a:extLst>
          </p:cNvPr>
          <p:cNvSpPr>
            <a:spLocks noGrp="1"/>
          </p:cNvSpPr>
          <p:nvPr>
            <p:ph sz="quarter" idx="12" hasCustomPrompt="1"/>
          </p:nvPr>
        </p:nvSpPr>
        <p:spPr>
          <a:xfrm>
            <a:off x="0" y="3613534"/>
            <a:ext cx="8193088" cy="3244468"/>
          </a:xfrm>
          <a:prstGeom prst="rect">
            <a:avLst/>
          </a:prstGeom>
        </p:spPr>
        <p:txBody>
          <a:bodyPr tIns="0">
            <a:normAutofit/>
          </a:bodyPr>
          <a:lstStyle>
            <a:lvl1pPr marL="0" indent="0" algn="ctr">
              <a:buNone/>
              <a:defRPr sz="3600" b="0"/>
            </a:lvl1pPr>
          </a:lstStyle>
          <a:p>
            <a:pPr lvl="0"/>
            <a:r>
              <a:rPr lang="en-US"/>
              <a:t>Name</a:t>
            </a:r>
          </a:p>
        </p:txBody>
      </p:sp>
    </p:spTree>
    <p:extLst>
      <p:ext uri="{BB962C8B-B14F-4D97-AF65-F5344CB8AC3E}">
        <p14:creationId xmlns:p14="http://schemas.microsoft.com/office/powerpoint/2010/main" val="321986520"/>
      </p:ext>
    </p:extLst>
  </p:cSld>
  <p:clrMapOvr>
    <a:masterClrMapping/>
  </p:clrMapOvr>
  <p:extLst>
    <p:ext uri="{DCECCB84-F9BA-43D5-87BE-67443E8EF086}">
      <p15:sldGuideLst xmlns:p15="http://schemas.microsoft.com/office/powerpoint/2012/main">
        <p15:guide id="1" orient="horz" pos="2160">
          <p15:clr>
            <a:srgbClr val="FBAE40"/>
          </p15:clr>
        </p15:guide>
        <p15:guide id="2" pos="259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1ADE74B-0A13-488D-AF43-388862362BD4}"/>
              </a:ext>
            </a:extLst>
          </p:cNvPr>
          <p:cNvSpPr>
            <a:spLocks noGrp="1"/>
          </p:cNvSpPr>
          <p:nvPr>
            <p:ph type="sldNum" sz="quarter" idx="12"/>
          </p:nvPr>
        </p:nvSpPr>
        <p:spPr>
          <a:xfrm>
            <a:off x="9448800" y="6492875"/>
            <a:ext cx="2743200" cy="365125"/>
          </a:xfrm>
        </p:spPr>
        <p:txBody>
          <a:bodyPr/>
          <a:lstStyle/>
          <a:p>
            <a:fld id="{2C10B610-381F-432D-A853-6CC0B0380E78}" type="slidenum">
              <a:rPr lang="en-US" smtClean="0"/>
              <a:t>‹#›</a:t>
            </a:fld>
            <a:endParaRPr lang="en-US"/>
          </a:p>
        </p:txBody>
      </p:sp>
      <p:pic>
        <p:nvPicPr>
          <p:cNvPr id="6" name="Picture 5">
            <a:extLst>
              <a:ext uri="{FF2B5EF4-FFF2-40B4-BE49-F238E27FC236}">
                <a16:creationId xmlns:a16="http://schemas.microsoft.com/office/drawing/2014/main" id="{D9514ABD-2113-4762-AFDE-69273447AD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837"/>
            <a:ext cx="12192000" cy="1524000"/>
          </a:xfrm>
          <a:prstGeom prst="rect">
            <a:avLst/>
          </a:prstGeom>
        </p:spPr>
      </p:pic>
      <p:cxnSp>
        <p:nvCxnSpPr>
          <p:cNvPr id="9" name="Straight Connector 8">
            <a:extLst>
              <a:ext uri="{FF2B5EF4-FFF2-40B4-BE49-F238E27FC236}">
                <a16:creationId xmlns:a16="http://schemas.microsoft.com/office/drawing/2014/main" id="{6681C648-7BC5-456C-AD84-7B0B26650534}"/>
              </a:ext>
            </a:extLst>
          </p:cNvPr>
          <p:cNvCxnSpPr>
            <a:cxnSpLocks/>
          </p:cNvCxnSpPr>
          <p:nvPr userDrawn="1"/>
        </p:nvCxnSpPr>
        <p:spPr>
          <a:xfrm>
            <a:off x="-24714" y="1550053"/>
            <a:ext cx="12257903" cy="0"/>
          </a:xfrm>
          <a:prstGeom prst="line">
            <a:avLst/>
          </a:prstGeom>
          <a:ln w="101600">
            <a:gradFill>
              <a:gsLst>
                <a:gs pos="0">
                  <a:srgbClr val="92D050"/>
                </a:gs>
                <a:gs pos="37000">
                  <a:srgbClr val="00B050"/>
                </a:gs>
                <a:gs pos="70000">
                  <a:srgbClr val="277D9E"/>
                </a:gs>
                <a:gs pos="100000">
                  <a:srgbClr val="00B0F0"/>
                </a:gs>
              </a:gsLst>
              <a:lin ang="0" scaled="0"/>
            </a:gradFill>
          </a:ln>
        </p:spPr>
        <p:style>
          <a:lnRef idx="1">
            <a:schemeClr val="accent1"/>
          </a:lnRef>
          <a:fillRef idx="0">
            <a:schemeClr val="accent1"/>
          </a:fillRef>
          <a:effectRef idx="0">
            <a:schemeClr val="accent1"/>
          </a:effectRef>
          <a:fontRef idx="minor">
            <a:schemeClr val="tx1"/>
          </a:fontRef>
        </p:style>
      </p:cxnSp>
      <p:sp>
        <p:nvSpPr>
          <p:cNvPr id="13" name="Content Placeholder 11">
            <a:extLst>
              <a:ext uri="{FF2B5EF4-FFF2-40B4-BE49-F238E27FC236}">
                <a16:creationId xmlns:a16="http://schemas.microsoft.com/office/drawing/2014/main" id="{DAE8B271-DB40-4DC4-B820-536946B55E86}"/>
              </a:ext>
            </a:extLst>
          </p:cNvPr>
          <p:cNvSpPr>
            <a:spLocks noGrp="1"/>
          </p:cNvSpPr>
          <p:nvPr>
            <p:ph sz="quarter" idx="13"/>
          </p:nvPr>
        </p:nvSpPr>
        <p:spPr>
          <a:xfrm>
            <a:off x="331787" y="0"/>
            <a:ext cx="9717087" cy="1517163"/>
          </a:xfrm>
          <a:prstGeom prst="rect">
            <a:avLst/>
          </a:prstGeom>
        </p:spPr>
        <p:txBody>
          <a:bodyPr bIns="0" anchor="ctr" anchorCtr="0">
            <a:noAutofit/>
          </a:bodyPr>
          <a:lstStyle>
            <a:lvl1pPr marL="0" indent="0">
              <a:spcBef>
                <a:spcPts val="0"/>
              </a:spcBef>
              <a:buNone/>
              <a:defRPr sz="3600" b="1">
                <a:solidFill>
                  <a:schemeClr val="bg1"/>
                </a:solidFill>
                <a:latin typeface="+mn-lt"/>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Edit Master text styles</a:t>
            </a:r>
          </a:p>
        </p:txBody>
      </p:sp>
      <p:sp>
        <p:nvSpPr>
          <p:cNvPr id="7" name="Text Placeholder 17">
            <a:extLst>
              <a:ext uri="{FF2B5EF4-FFF2-40B4-BE49-F238E27FC236}">
                <a16:creationId xmlns:a16="http://schemas.microsoft.com/office/drawing/2014/main" id="{05B111D8-17FF-4499-87F5-96F55A687F38}"/>
              </a:ext>
            </a:extLst>
          </p:cNvPr>
          <p:cNvSpPr>
            <a:spLocks noGrp="1"/>
          </p:cNvSpPr>
          <p:nvPr>
            <p:ph type="body" sz="quarter" idx="15"/>
          </p:nvPr>
        </p:nvSpPr>
        <p:spPr>
          <a:xfrm>
            <a:off x="331788" y="1800225"/>
            <a:ext cx="11517312" cy="4692650"/>
          </a:xfrm>
          <a:prstGeom prst="rect">
            <a:avLst/>
          </a:prstGeom>
        </p:spPr>
        <p:txBody>
          <a:bodyPr lIns="0" rIns="0"/>
          <a:lstStyle>
            <a:lvl1pPr marL="457200" indent="-342900">
              <a:buClr>
                <a:srgbClr val="00B0F0"/>
              </a:buClr>
              <a:buFont typeface="Arial" panose="020B0604020202020204" pitchFamily="34" charset="0"/>
              <a:buChar char="•"/>
              <a:defRPr>
                <a:solidFill>
                  <a:schemeClr val="tx1">
                    <a:lumMod val="75000"/>
                    <a:lumOff val="25000"/>
                  </a:schemeClr>
                </a:solidFill>
              </a:defRPr>
            </a:lvl1pPr>
            <a:lvl2pPr marL="742950" indent="-228600">
              <a:buClr>
                <a:schemeClr val="accent2">
                  <a:lumMod val="60000"/>
                  <a:lumOff val="40000"/>
                </a:schemeClr>
              </a:buClr>
              <a:buFont typeface="Arial" panose="020B0604020202020204" pitchFamily="34" charset="0"/>
              <a:buChar char="•"/>
              <a:defRPr>
                <a:solidFill>
                  <a:schemeClr val="tx1">
                    <a:lumMod val="75000"/>
                    <a:lumOff val="25000"/>
                  </a:schemeClr>
                </a:solidFill>
              </a:defRPr>
            </a:lvl2pPr>
            <a:lvl3pPr marL="1257300" indent="-228600">
              <a:buClr>
                <a:schemeClr val="bg2"/>
              </a:buClr>
              <a:defRPr>
                <a:solidFill>
                  <a:schemeClr val="tx1">
                    <a:lumMod val="75000"/>
                    <a:lumOff val="25000"/>
                  </a:schemeClr>
                </a:solidFill>
              </a:defRPr>
            </a:lvl3pPr>
            <a:lvl4pPr marL="1714500" indent="-228600">
              <a:buClr>
                <a:schemeClr val="accent6"/>
              </a:buClr>
              <a:defRPr>
                <a:solidFill>
                  <a:schemeClr val="tx1">
                    <a:lumMod val="75000"/>
                    <a:lumOff val="25000"/>
                  </a:schemeClr>
                </a:solidFill>
              </a:defRPr>
            </a:lvl4pPr>
            <a:lvl5pPr marL="2171700" indent="-228600">
              <a:buClr>
                <a:schemeClr val="accent4"/>
              </a:buClr>
              <a:defRPr>
                <a:solidFill>
                  <a:schemeClr val="tx1">
                    <a:lumMod val="75000"/>
                    <a:lumOff val="25000"/>
                  </a:schemeClr>
                </a:solidFill>
              </a:defRPr>
            </a:lvl5pPr>
            <a:lvl6pPr marL="2628900" indent="-228600">
              <a:defRPr>
                <a:solidFill>
                  <a:schemeClr val="tx1">
                    <a:lumMod val="75000"/>
                    <a:lumOff val="25000"/>
                  </a:schemeClr>
                </a:solidFill>
              </a:defRPr>
            </a:lvl6pPr>
          </a:lstStyle>
          <a:p>
            <a:pPr lvl="0"/>
            <a:r>
              <a:rPr lang="en-US"/>
              <a:t>Edit Master text styles</a:t>
            </a:r>
          </a:p>
          <a:p>
            <a:pPr lvl="1"/>
            <a:r>
              <a:rPr lang="en-US"/>
              <a:t>Second level</a:t>
            </a:r>
          </a:p>
          <a:p>
            <a:pPr lvl="2"/>
            <a:r>
              <a:rPr lang="en-US"/>
              <a:t>Third level</a:t>
            </a:r>
          </a:p>
          <a:p>
            <a:pPr lvl="3"/>
            <a:r>
              <a:rPr lang="en-US"/>
              <a:t>Fourth level	</a:t>
            </a:r>
          </a:p>
          <a:p>
            <a:pPr lvl="4"/>
            <a:r>
              <a:rPr lang="en-US"/>
              <a:t>Fifth level</a:t>
            </a:r>
          </a:p>
        </p:txBody>
      </p:sp>
    </p:spTree>
    <p:extLst>
      <p:ext uri="{BB962C8B-B14F-4D97-AF65-F5344CB8AC3E}">
        <p14:creationId xmlns:p14="http://schemas.microsoft.com/office/powerpoint/2010/main" val="3904004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_Chart_Media">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1ADE74B-0A13-488D-AF43-388862362BD4}"/>
              </a:ext>
            </a:extLst>
          </p:cNvPr>
          <p:cNvSpPr>
            <a:spLocks noGrp="1"/>
          </p:cNvSpPr>
          <p:nvPr>
            <p:ph type="sldNum" sz="quarter" idx="12"/>
          </p:nvPr>
        </p:nvSpPr>
        <p:spPr>
          <a:xfrm>
            <a:off x="9448800" y="6492875"/>
            <a:ext cx="2743200" cy="365125"/>
          </a:xfrm>
        </p:spPr>
        <p:txBody>
          <a:bodyPr/>
          <a:lstStyle/>
          <a:p>
            <a:fld id="{2C10B610-381F-432D-A853-6CC0B0380E78}" type="slidenum">
              <a:rPr lang="en-US" smtClean="0"/>
              <a:t>‹#›</a:t>
            </a:fld>
            <a:endParaRPr lang="en-US"/>
          </a:p>
        </p:txBody>
      </p:sp>
      <p:pic>
        <p:nvPicPr>
          <p:cNvPr id="6" name="Picture 5">
            <a:extLst>
              <a:ext uri="{FF2B5EF4-FFF2-40B4-BE49-F238E27FC236}">
                <a16:creationId xmlns:a16="http://schemas.microsoft.com/office/drawing/2014/main" id="{D9514ABD-2113-4762-AFDE-69273447AD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837"/>
            <a:ext cx="12192000" cy="1524000"/>
          </a:xfrm>
          <a:prstGeom prst="rect">
            <a:avLst/>
          </a:prstGeom>
        </p:spPr>
      </p:pic>
      <p:cxnSp>
        <p:nvCxnSpPr>
          <p:cNvPr id="9" name="Straight Connector 8">
            <a:extLst>
              <a:ext uri="{FF2B5EF4-FFF2-40B4-BE49-F238E27FC236}">
                <a16:creationId xmlns:a16="http://schemas.microsoft.com/office/drawing/2014/main" id="{6681C648-7BC5-456C-AD84-7B0B26650534}"/>
              </a:ext>
            </a:extLst>
          </p:cNvPr>
          <p:cNvCxnSpPr>
            <a:cxnSpLocks/>
          </p:cNvCxnSpPr>
          <p:nvPr userDrawn="1"/>
        </p:nvCxnSpPr>
        <p:spPr>
          <a:xfrm>
            <a:off x="-24714" y="1550053"/>
            <a:ext cx="12257903" cy="0"/>
          </a:xfrm>
          <a:prstGeom prst="line">
            <a:avLst/>
          </a:prstGeom>
          <a:ln w="101600">
            <a:gradFill>
              <a:gsLst>
                <a:gs pos="0">
                  <a:srgbClr val="92D050"/>
                </a:gs>
                <a:gs pos="37000">
                  <a:srgbClr val="00B050"/>
                </a:gs>
                <a:gs pos="70000">
                  <a:srgbClr val="277D9E"/>
                </a:gs>
                <a:gs pos="100000">
                  <a:srgbClr val="00B0F0"/>
                </a:gs>
              </a:gsLst>
              <a:lin ang="0" scaled="0"/>
            </a:gradFill>
          </a:ln>
        </p:spPr>
        <p:style>
          <a:lnRef idx="1">
            <a:schemeClr val="accent1"/>
          </a:lnRef>
          <a:fillRef idx="0">
            <a:schemeClr val="accent1"/>
          </a:fillRef>
          <a:effectRef idx="0">
            <a:schemeClr val="accent1"/>
          </a:effectRef>
          <a:fontRef idx="minor">
            <a:schemeClr val="tx1"/>
          </a:fontRef>
        </p:style>
      </p:cxnSp>
      <p:sp>
        <p:nvSpPr>
          <p:cNvPr id="13" name="Content Placeholder 11">
            <a:extLst>
              <a:ext uri="{FF2B5EF4-FFF2-40B4-BE49-F238E27FC236}">
                <a16:creationId xmlns:a16="http://schemas.microsoft.com/office/drawing/2014/main" id="{DAE8B271-DB40-4DC4-B820-536946B55E86}"/>
              </a:ext>
            </a:extLst>
          </p:cNvPr>
          <p:cNvSpPr>
            <a:spLocks noGrp="1"/>
          </p:cNvSpPr>
          <p:nvPr>
            <p:ph sz="quarter" idx="13"/>
          </p:nvPr>
        </p:nvSpPr>
        <p:spPr>
          <a:xfrm>
            <a:off x="331787" y="0"/>
            <a:ext cx="9717087" cy="1517163"/>
          </a:xfrm>
          <a:prstGeom prst="rect">
            <a:avLst/>
          </a:prstGeom>
        </p:spPr>
        <p:txBody>
          <a:bodyPr bIns="0" anchor="ctr" anchorCtr="0">
            <a:noAutofit/>
          </a:bodyPr>
          <a:lstStyle>
            <a:lvl1pPr marL="0" indent="0">
              <a:spcBef>
                <a:spcPts val="0"/>
              </a:spcBef>
              <a:buNone/>
              <a:defRPr sz="3600" b="1">
                <a:solidFill>
                  <a:schemeClr val="bg1"/>
                </a:solidFill>
                <a:latin typeface="+mn-lt"/>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Edit Master text styles</a:t>
            </a:r>
          </a:p>
        </p:txBody>
      </p:sp>
      <p:sp>
        <p:nvSpPr>
          <p:cNvPr id="7" name="Text Placeholder 17">
            <a:extLst>
              <a:ext uri="{FF2B5EF4-FFF2-40B4-BE49-F238E27FC236}">
                <a16:creationId xmlns:a16="http://schemas.microsoft.com/office/drawing/2014/main" id="{FA72BAEE-A422-49D1-B957-7EAB193B77C7}"/>
              </a:ext>
            </a:extLst>
          </p:cNvPr>
          <p:cNvSpPr>
            <a:spLocks noGrp="1"/>
          </p:cNvSpPr>
          <p:nvPr>
            <p:ph type="body" sz="quarter" idx="15"/>
          </p:nvPr>
        </p:nvSpPr>
        <p:spPr>
          <a:xfrm>
            <a:off x="331788" y="1800225"/>
            <a:ext cx="11517312" cy="4692650"/>
          </a:xfrm>
          <a:prstGeom prst="rect">
            <a:avLst/>
          </a:prstGeom>
        </p:spPr>
        <p:txBody>
          <a:bodyPr lIns="0" rIns="0"/>
          <a:lstStyle>
            <a:lvl1pPr marL="457200" indent="-342900">
              <a:buClr>
                <a:srgbClr val="00B0F0"/>
              </a:buClr>
              <a:buFont typeface="Arial" panose="020B0604020202020204" pitchFamily="34" charset="0"/>
              <a:buChar char="•"/>
              <a:defRPr>
                <a:solidFill>
                  <a:schemeClr val="tx1">
                    <a:lumMod val="75000"/>
                    <a:lumOff val="25000"/>
                  </a:schemeClr>
                </a:solidFill>
              </a:defRPr>
            </a:lvl1pPr>
            <a:lvl2pPr marL="742950" indent="-228600">
              <a:buClr>
                <a:schemeClr val="accent2">
                  <a:lumMod val="60000"/>
                  <a:lumOff val="40000"/>
                </a:schemeClr>
              </a:buClr>
              <a:buFont typeface="Arial" panose="020B0604020202020204" pitchFamily="34" charset="0"/>
              <a:buChar char="•"/>
              <a:defRPr>
                <a:solidFill>
                  <a:schemeClr val="tx1">
                    <a:lumMod val="75000"/>
                    <a:lumOff val="25000"/>
                  </a:schemeClr>
                </a:solidFill>
              </a:defRPr>
            </a:lvl2pPr>
            <a:lvl3pPr marL="1257300" indent="-228600">
              <a:buClr>
                <a:schemeClr val="bg2"/>
              </a:buClr>
              <a:defRPr>
                <a:solidFill>
                  <a:schemeClr val="tx1">
                    <a:lumMod val="75000"/>
                    <a:lumOff val="25000"/>
                  </a:schemeClr>
                </a:solidFill>
              </a:defRPr>
            </a:lvl3pPr>
            <a:lvl4pPr marL="1714500" indent="-228600">
              <a:buClr>
                <a:schemeClr val="accent6"/>
              </a:buClr>
              <a:defRPr>
                <a:solidFill>
                  <a:schemeClr val="tx1">
                    <a:lumMod val="75000"/>
                    <a:lumOff val="25000"/>
                  </a:schemeClr>
                </a:solidFill>
              </a:defRPr>
            </a:lvl4pPr>
            <a:lvl5pPr marL="2171700" indent="-228600">
              <a:buClr>
                <a:schemeClr val="accent4"/>
              </a:buClr>
              <a:defRPr>
                <a:solidFill>
                  <a:schemeClr val="tx1">
                    <a:lumMod val="75000"/>
                    <a:lumOff val="25000"/>
                  </a:schemeClr>
                </a:solidFill>
              </a:defRPr>
            </a:lvl5pPr>
            <a:lvl6pPr marL="2628900" indent="-228600">
              <a:defRPr>
                <a:solidFill>
                  <a:schemeClr val="tx1">
                    <a:lumMod val="75000"/>
                    <a:lumOff val="25000"/>
                  </a:schemeClr>
                </a:solidFill>
              </a:defRPr>
            </a:lvl6pPr>
          </a:lstStyle>
          <a:p>
            <a:pPr lvl="0"/>
            <a:r>
              <a:rPr lang="en-US"/>
              <a:t>Edit Master text styles</a:t>
            </a:r>
          </a:p>
          <a:p>
            <a:pPr lvl="1"/>
            <a:r>
              <a:rPr lang="en-US"/>
              <a:t>Second level</a:t>
            </a:r>
          </a:p>
          <a:p>
            <a:pPr lvl="2"/>
            <a:r>
              <a:rPr lang="en-US"/>
              <a:t>Third level</a:t>
            </a:r>
          </a:p>
          <a:p>
            <a:pPr lvl="3"/>
            <a:r>
              <a:rPr lang="en-US"/>
              <a:t>Fourth level	</a:t>
            </a:r>
          </a:p>
          <a:p>
            <a:pPr lvl="4"/>
            <a:r>
              <a:rPr lang="en-US"/>
              <a:t>Fifth level</a:t>
            </a:r>
          </a:p>
        </p:txBody>
      </p:sp>
      <p:sp>
        <p:nvSpPr>
          <p:cNvPr id="3" name="Content Placeholder 2">
            <a:extLst>
              <a:ext uri="{FF2B5EF4-FFF2-40B4-BE49-F238E27FC236}">
                <a16:creationId xmlns:a16="http://schemas.microsoft.com/office/drawing/2014/main" id="{E77DC3E2-F0D7-487B-BB43-CE75F896AB4B}"/>
              </a:ext>
            </a:extLst>
          </p:cNvPr>
          <p:cNvSpPr>
            <a:spLocks noGrp="1"/>
          </p:cNvSpPr>
          <p:nvPr>
            <p:ph sz="quarter" idx="16"/>
          </p:nvPr>
        </p:nvSpPr>
        <p:spPr>
          <a:xfrm>
            <a:off x="6096000" y="1800225"/>
            <a:ext cx="5753100" cy="3508375"/>
          </a:xfrm>
          <a:prstGeom prst="rect">
            <a:avLst/>
          </a:prstGeom>
        </p:spPr>
        <p:txBody>
          <a:bodyPr/>
          <a:lstStyle>
            <a:lvl1pPr marL="800100" indent="-342900">
              <a:buClr>
                <a:srgbClr val="00B0F0"/>
              </a:buClr>
              <a:buFont typeface="Arial" panose="020B0604020202020204" pitchFamily="34" charset="0"/>
              <a:buChar char="•"/>
              <a:defRPr/>
            </a:lvl1pPr>
            <a:lvl2pPr marL="1257300" indent="-342900">
              <a:buClr>
                <a:schemeClr val="accent2">
                  <a:lumMod val="60000"/>
                  <a:lumOff val="40000"/>
                </a:schemeClr>
              </a:buClr>
              <a:buFont typeface="Arial" panose="020B0604020202020204" pitchFamily="34" charset="0"/>
              <a:buChar char="•"/>
              <a:defRPr/>
            </a:lvl2pPr>
            <a:lvl3pPr marL="1714500" indent="-342900">
              <a:buClr>
                <a:schemeClr val="bg2"/>
              </a:buClr>
              <a:buFont typeface="Arial" panose="020B0604020202020204" pitchFamily="34" charset="0"/>
              <a:buChar char="•"/>
              <a:defRPr/>
            </a:lvl3pPr>
            <a:lvl4pPr marL="2171700" indent="-342900">
              <a:buClr>
                <a:schemeClr val="accent6"/>
              </a:buClr>
              <a:buFont typeface="Arial" panose="020B0604020202020204" pitchFamily="34" charset="0"/>
              <a:buChar char="•"/>
              <a:defRPr/>
            </a:lvl4pPr>
            <a:lvl5pPr marL="2628900" indent="-342900">
              <a:buClr>
                <a:schemeClr val="accent4"/>
              </a:buClr>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9938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with Subhea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1ADE74B-0A13-488D-AF43-388862362BD4}"/>
              </a:ext>
            </a:extLst>
          </p:cNvPr>
          <p:cNvSpPr>
            <a:spLocks noGrp="1"/>
          </p:cNvSpPr>
          <p:nvPr>
            <p:ph type="sldNum" sz="quarter" idx="12"/>
          </p:nvPr>
        </p:nvSpPr>
        <p:spPr>
          <a:xfrm>
            <a:off x="9448800" y="6492875"/>
            <a:ext cx="2743200" cy="365125"/>
          </a:xfrm>
        </p:spPr>
        <p:txBody>
          <a:bodyPr/>
          <a:lstStyle/>
          <a:p>
            <a:fld id="{2C10B610-381F-432D-A853-6CC0B0380E78}" type="slidenum">
              <a:rPr lang="en-US" smtClean="0"/>
              <a:t>‹#›</a:t>
            </a:fld>
            <a:endParaRPr lang="en-US"/>
          </a:p>
        </p:txBody>
      </p:sp>
      <p:pic>
        <p:nvPicPr>
          <p:cNvPr id="6" name="Picture 5">
            <a:extLst>
              <a:ext uri="{FF2B5EF4-FFF2-40B4-BE49-F238E27FC236}">
                <a16:creationId xmlns:a16="http://schemas.microsoft.com/office/drawing/2014/main" id="{D9514ABD-2113-4762-AFDE-69273447AD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837"/>
            <a:ext cx="12192000" cy="1524000"/>
          </a:xfrm>
          <a:prstGeom prst="rect">
            <a:avLst/>
          </a:prstGeom>
        </p:spPr>
      </p:pic>
      <p:cxnSp>
        <p:nvCxnSpPr>
          <p:cNvPr id="9" name="Straight Connector 8">
            <a:extLst>
              <a:ext uri="{FF2B5EF4-FFF2-40B4-BE49-F238E27FC236}">
                <a16:creationId xmlns:a16="http://schemas.microsoft.com/office/drawing/2014/main" id="{6681C648-7BC5-456C-AD84-7B0B26650534}"/>
              </a:ext>
            </a:extLst>
          </p:cNvPr>
          <p:cNvCxnSpPr>
            <a:cxnSpLocks/>
          </p:cNvCxnSpPr>
          <p:nvPr userDrawn="1"/>
        </p:nvCxnSpPr>
        <p:spPr>
          <a:xfrm>
            <a:off x="-24714" y="1550053"/>
            <a:ext cx="12257903" cy="0"/>
          </a:xfrm>
          <a:prstGeom prst="line">
            <a:avLst/>
          </a:prstGeom>
          <a:ln w="101600">
            <a:gradFill>
              <a:gsLst>
                <a:gs pos="0">
                  <a:srgbClr val="92D050"/>
                </a:gs>
                <a:gs pos="37000">
                  <a:srgbClr val="00B050"/>
                </a:gs>
                <a:gs pos="70000">
                  <a:srgbClr val="277D9E"/>
                </a:gs>
                <a:gs pos="100000">
                  <a:srgbClr val="00B0F0"/>
                </a:gs>
              </a:gsLst>
              <a:lin ang="0" scaled="0"/>
            </a:gradFill>
          </a:ln>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a16="http://schemas.microsoft.com/office/drawing/2014/main" id="{272E8E7B-DFFC-4EF2-BE00-586EDBC425DF}"/>
              </a:ext>
            </a:extLst>
          </p:cNvPr>
          <p:cNvSpPr>
            <a:spLocks noGrp="1"/>
          </p:cNvSpPr>
          <p:nvPr>
            <p:ph sz="quarter" idx="13"/>
          </p:nvPr>
        </p:nvSpPr>
        <p:spPr>
          <a:xfrm>
            <a:off x="331787" y="-6837"/>
            <a:ext cx="9717087" cy="802874"/>
          </a:xfrm>
          <a:prstGeom prst="rect">
            <a:avLst/>
          </a:prstGeom>
        </p:spPr>
        <p:txBody>
          <a:bodyPr bIns="0" anchor="b" anchorCtr="0">
            <a:noAutofit/>
          </a:bodyPr>
          <a:lstStyle>
            <a:lvl1pPr marL="0" indent="0">
              <a:buNone/>
              <a:defRPr sz="3600" b="1">
                <a:solidFill>
                  <a:schemeClr val="bg1"/>
                </a:solidFill>
                <a:latin typeface="+mn-lt"/>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Edit Master text styles</a:t>
            </a:r>
          </a:p>
        </p:txBody>
      </p:sp>
      <p:sp>
        <p:nvSpPr>
          <p:cNvPr id="13" name="Content Placeholder 11">
            <a:extLst>
              <a:ext uri="{FF2B5EF4-FFF2-40B4-BE49-F238E27FC236}">
                <a16:creationId xmlns:a16="http://schemas.microsoft.com/office/drawing/2014/main" id="{1FFAEB1A-FBA2-45D3-A91A-702E97FCD144}"/>
              </a:ext>
            </a:extLst>
          </p:cNvPr>
          <p:cNvSpPr>
            <a:spLocks noGrp="1"/>
          </p:cNvSpPr>
          <p:nvPr>
            <p:ph sz="quarter" idx="14"/>
          </p:nvPr>
        </p:nvSpPr>
        <p:spPr>
          <a:xfrm>
            <a:off x="331787" y="796036"/>
            <a:ext cx="9717087" cy="721127"/>
          </a:xfrm>
          <a:prstGeom prst="rect">
            <a:avLst/>
          </a:prstGeom>
        </p:spPr>
        <p:txBody>
          <a:bodyPr tIns="0">
            <a:noAutofit/>
          </a:bodyPr>
          <a:lstStyle>
            <a:lvl1pPr marL="0" indent="0">
              <a:buNone/>
              <a:defRPr sz="36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Edit Master text styles</a:t>
            </a:r>
          </a:p>
        </p:txBody>
      </p:sp>
      <p:sp>
        <p:nvSpPr>
          <p:cNvPr id="10" name="Text Placeholder 17">
            <a:extLst>
              <a:ext uri="{FF2B5EF4-FFF2-40B4-BE49-F238E27FC236}">
                <a16:creationId xmlns:a16="http://schemas.microsoft.com/office/drawing/2014/main" id="{27A10218-B2C2-4396-A29C-9FD6C2816E5B}"/>
              </a:ext>
            </a:extLst>
          </p:cNvPr>
          <p:cNvSpPr>
            <a:spLocks noGrp="1"/>
          </p:cNvSpPr>
          <p:nvPr>
            <p:ph type="body" sz="quarter" idx="15"/>
          </p:nvPr>
        </p:nvSpPr>
        <p:spPr>
          <a:xfrm>
            <a:off x="331788" y="1800225"/>
            <a:ext cx="11517312" cy="4692650"/>
          </a:xfrm>
          <a:prstGeom prst="rect">
            <a:avLst/>
          </a:prstGeom>
        </p:spPr>
        <p:txBody>
          <a:bodyPr lIns="0" rIns="0"/>
          <a:lstStyle>
            <a:lvl1pPr marL="457200" indent="-342900">
              <a:buClr>
                <a:srgbClr val="00B0F0"/>
              </a:buClr>
              <a:buFont typeface="Arial" panose="020B0604020202020204" pitchFamily="34" charset="0"/>
              <a:buChar char="•"/>
              <a:defRPr>
                <a:solidFill>
                  <a:schemeClr val="tx1">
                    <a:lumMod val="75000"/>
                    <a:lumOff val="25000"/>
                  </a:schemeClr>
                </a:solidFill>
              </a:defRPr>
            </a:lvl1pPr>
            <a:lvl2pPr marL="742950" indent="-228600">
              <a:buClr>
                <a:schemeClr val="accent2">
                  <a:lumMod val="60000"/>
                  <a:lumOff val="40000"/>
                </a:schemeClr>
              </a:buClr>
              <a:buFont typeface="Arial" panose="020B0604020202020204" pitchFamily="34" charset="0"/>
              <a:buChar char="•"/>
              <a:defRPr>
                <a:solidFill>
                  <a:schemeClr val="tx1">
                    <a:lumMod val="75000"/>
                    <a:lumOff val="25000"/>
                  </a:schemeClr>
                </a:solidFill>
              </a:defRPr>
            </a:lvl2pPr>
            <a:lvl3pPr marL="1257300" indent="-228600">
              <a:buClr>
                <a:schemeClr val="bg2"/>
              </a:buClr>
              <a:defRPr>
                <a:solidFill>
                  <a:schemeClr val="tx1">
                    <a:lumMod val="75000"/>
                    <a:lumOff val="25000"/>
                  </a:schemeClr>
                </a:solidFill>
              </a:defRPr>
            </a:lvl3pPr>
            <a:lvl4pPr marL="1714500" indent="-228600">
              <a:buClr>
                <a:schemeClr val="accent6"/>
              </a:buClr>
              <a:defRPr>
                <a:solidFill>
                  <a:schemeClr val="tx1">
                    <a:lumMod val="75000"/>
                    <a:lumOff val="25000"/>
                  </a:schemeClr>
                </a:solidFill>
              </a:defRPr>
            </a:lvl4pPr>
            <a:lvl5pPr marL="2171700" indent="-228600">
              <a:buClr>
                <a:schemeClr val="accent4"/>
              </a:buClr>
              <a:defRPr>
                <a:solidFill>
                  <a:schemeClr val="tx1">
                    <a:lumMod val="75000"/>
                    <a:lumOff val="25000"/>
                  </a:schemeClr>
                </a:solidFill>
              </a:defRPr>
            </a:lvl5pPr>
            <a:lvl6pPr marL="2628900" indent="-228600">
              <a:defRPr>
                <a:solidFill>
                  <a:schemeClr val="tx1">
                    <a:lumMod val="75000"/>
                    <a:lumOff val="25000"/>
                  </a:schemeClr>
                </a:solidFill>
              </a:defRPr>
            </a:lvl6pPr>
          </a:lstStyle>
          <a:p>
            <a:pPr lvl="0"/>
            <a:r>
              <a:rPr lang="en-US"/>
              <a:t>Edit Master text styles</a:t>
            </a:r>
          </a:p>
          <a:p>
            <a:pPr lvl="1"/>
            <a:r>
              <a:rPr lang="en-US"/>
              <a:t>Second level</a:t>
            </a:r>
          </a:p>
          <a:p>
            <a:pPr lvl="2"/>
            <a:r>
              <a:rPr lang="en-US"/>
              <a:t>Third level</a:t>
            </a:r>
          </a:p>
          <a:p>
            <a:pPr lvl="3"/>
            <a:r>
              <a:rPr lang="en-US"/>
              <a:t>Fourth level	</a:t>
            </a:r>
          </a:p>
          <a:p>
            <a:pPr lvl="4"/>
            <a:r>
              <a:rPr lang="en-US"/>
              <a:t>Fifth level</a:t>
            </a:r>
          </a:p>
        </p:txBody>
      </p:sp>
    </p:spTree>
    <p:extLst>
      <p:ext uri="{BB962C8B-B14F-4D97-AF65-F5344CB8AC3E}">
        <p14:creationId xmlns:p14="http://schemas.microsoft.com/office/powerpoint/2010/main" val="1562431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_Subhead_Chart_Media">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1ADE74B-0A13-488D-AF43-388862362BD4}"/>
              </a:ext>
            </a:extLst>
          </p:cNvPr>
          <p:cNvSpPr>
            <a:spLocks noGrp="1"/>
          </p:cNvSpPr>
          <p:nvPr>
            <p:ph type="sldNum" sz="quarter" idx="12"/>
          </p:nvPr>
        </p:nvSpPr>
        <p:spPr>
          <a:xfrm>
            <a:off x="9448800" y="6492875"/>
            <a:ext cx="2743200" cy="365125"/>
          </a:xfrm>
        </p:spPr>
        <p:txBody>
          <a:bodyPr/>
          <a:lstStyle/>
          <a:p>
            <a:fld id="{2C10B610-381F-432D-A853-6CC0B0380E78}" type="slidenum">
              <a:rPr lang="en-US" smtClean="0"/>
              <a:t>‹#›</a:t>
            </a:fld>
            <a:endParaRPr lang="en-US"/>
          </a:p>
        </p:txBody>
      </p:sp>
      <p:pic>
        <p:nvPicPr>
          <p:cNvPr id="6" name="Picture 5">
            <a:extLst>
              <a:ext uri="{FF2B5EF4-FFF2-40B4-BE49-F238E27FC236}">
                <a16:creationId xmlns:a16="http://schemas.microsoft.com/office/drawing/2014/main" id="{D9514ABD-2113-4762-AFDE-69273447AD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837"/>
            <a:ext cx="12192000" cy="1524000"/>
          </a:xfrm>
          <a:prstGeom prst="rect">
            <a:avLst/>
          </a:prstGeom>
        </p:spPr>
      </p:pic>
      <p:cxnSp>
        <p:nvCxnSpPr>
          <p:cNvPr id="9" name="Straight Connector 8">
            <a:extLst>
              <a:ext uri="{FF2B5EF4-FFF2-40B4-BE49-F238E27FC236}">
                <a16:creationId xmlns:a16="http://schemas.microsoft.com/office/drawing/2014/main" id="{6681C648-7BC5-456C-AD84-7B0B26650534}"/>
              </a:ext>
            </a:extLst>
          </p:cNvPr>
          <p:cNvCxnSpPr>
            <a:cxnSpLocks/>
          </p:cNvCxnSpPr>
          <p:nvPr userDrawn="1"/>
        </p:nvCxnSpPr>
        <p:spPr>
          <a:xfrm>
            <a:off x="-24714" y="1550053"/>
            <a:ext cx="12257903" cy="0"/>
          </a:xfrm>
          <a:prstGeom prst="line">
            <a:avLst/>
          </a:prstGeom>
          <a:ln w="101600">
            <a:gradFill>
              <a:gsLst>
                <a:gs pos="0">
                  <a:srgbClr val="92D050"/>
                </a:gs>
                <a:gs pos="37000">
                  <a:srgbClr val="00B050"/>
                </a:gs>
                <a:gs pos="70000">
                  <a:srgbClr val="277D9E"/>
                </a:gs>
                <a:gs pos="100000">
                  <a:srgbClr val="00B0F0"/>
                </a:gs>
              </a:gsLst>
              <a:lin ang="0" scaled="0"/>
            </a:gradFill>
          </a:ln>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a16="http://schemas.microsoft.com/office/drawing/2014/main" id="{272E8E7B-DFFC-4EF2-BE00-586EDBC425DF}"/>
              </a:ext>
            </a:extLst>
          </p:cNvPr>
          <p:cNvSpPr>
            <a:spLocks noGrp="1"/>
          </p:cNvSpPr>
          <p:nvPr>
            <p:ph sz="quarter" idx="13"/>
          </p:nvPr>
        </p:nvSpPr>
        <p:spPr>
          <a:xfrm>
            <a:off x="331787" y="-6837"/>
            <a:ext cx="9717087" cy="802874"/>
          </a:xfrm>
          <a:prstGeom prst="rect">
            <a:avLst/>
          </a:prstGeom>
        </p:spPr>
        <p:txBody>
          <a:bodyPr bIns="0" anchor="b" anchorCtr="0">
            <a:noAutofit/>
          </a:bodyPr>
          <a:lstStyle>
            <a:lvl1pPr marL="0" indent="0">
              <a:buNone/>
              <a:defRPr sz="3600" b="1">
                <a:solidFill>
                  <a:schemeClr val="bg1"/>
                </a:solidFill>
                <a:latin typeface="+mn-lt"/>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Edit Master text styles</a:t>
            </a:r>
          </a:p>
        </p:txBody>
      </p:sp>
      <p:sp>
        <p:nvSpPr>
          <p:cNvPr id="13" name="Content Placeholder 11">
            <a:extLst>
              <a:ext uri="{FF2B5EF4-FFF2-40B4-BE49-F238E27FC236}">
                <a16:creationId xmlns:a16="http://schemas.microsoft.com/office/drawing/2014/main" id="{1FFAEB1A-FBA2-45D3-A91A-702E97FCD144}"/>
              </a:ext>
            </a:extLst>
          </p:cNvPr>
          <p:cNvSpPr>
            <a:spLocks noGrp="1"/>
          </p:cNvSpPr>
          <p:nvPr>
            <p:ph sz="quarter" idx="14"/>
          </p:nvPr>
        </p:nvSpPr>
        <p:spPr>
          <a:xfrm>
            <a:off x="331787" y="796036"/>
            <a:ext cx="9717087" cy="721127"/>
          </a:xfrm>
          <a:prstGeom prst="rect">
            <a:avLst/>
          </a:prstGeom>
        </p:spPr>
        <p:txBody>
          <a:bodyPr tIns="0">
            <a:noAutofit/>
          </a:bodyPr>
          <a:lstStyle>
            <a:lvl1pPr marL="0" indent="0">
              <a:buNone/>
              <a:defRPr sz="36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Edit Master text styles</a:t>
            </a:r>
          </a:p>
        </p:txBody>
      </p:sp>
      <p:sp>
        <p:nvSpPr>
          <p:cNvPr id="21" name="Text Placeholder 17">
            <a:extLst>
              <a:ext uri="{FF2B5EF4-FFF2-40B4-BE49-F238E27FC236}">
                <a16:creationId xmlns:a16="http://schemas.microsoft.com/office/drawing/2014/main" id="{1920A7AA-79FE-4CE7-AC7E-E98219BF0FC7}"/>
              </a:ext>
            </a:extLst>
          </p:cNvPr>
          <p:cNvSpPr>
            <a:spLocks noGrp="1"/>
          </p:cNvSpPr>
          <p:nvPr>
            <p:ph type="body" sz="quarter" idx="15"/>
          </p:nvPr>
        </p:nvSpPr>
        <p:spPr>
          <a:xfrm>
            <a:off x="331788" y="1800225"/>
            <a:ext cx="11517312" cy="4692650"/>
          </a:xfrm>
          <a:prstGeom prst="rect">
            <a:avLst/>
          </a:prstGeom>
        </p:spPr>
        <p:txBody>
          <a:bodyPr lIns="0" rIns="0"/>
          <a:lstStyle>
            <a:lvl1pPr marL="457200" indent="-342900">
              <a:buClr>
                <a:srgbClr val="00B0F0"/>
              </a:buClr>
              <a:buFont typeface="Arial" panose="020B0604020202020204" pitchFamily="34" charset="0"/>
              <a:buChar char="•"/>
              <a:defRPr>
                <a:solidFill>
                  <a:schemeClr val="tx1">
                    <a:lumMod val="75000"/>
                    <a:lumOff val="25000"/>
                  </a:schemeClr>
                </a:solidFill>
              </a:defRPr>
            </a:lvl1pPr>
            <a:lvl2pPr marL="742950" indent="-228600">
              <a:buClr>
                <a:schemeClr val="accent2">
                  <a:lumMod val="60000"/>
                  <a:lumOff val="40000"/>
                </a:schemeClr>
              </a:buClr>
              <a:buFont typeface="Arial" panose="020B0604020202020204" pitchFamily="34" charset="0"/>
              <a:buChar char="•"/>
              <a:defRPr>
                <a:solidFill>
                  <a:schemeClr val="tx1">
                    <a:lumMod val="75000"/>
                    <a:lumOff val="25000"/>
                  </a:schemeClr>
                </a:solidFill>
              </a:defRPr>
            </a:lvl2pPr>
            <a:lvl3pPr marL="1257300" indent="-228600">
              <a:buClr>
                <a:schemeClr val="bg2"/>
              </a:buClr>
              <a:defRPr>
                <a:solidFill>
                  <a:schemeClr val="tx1">
                    <a:lumMod val="75000"/>
                    <a:lumOff val="25000"/>
                  </a:schemeClr>
                </a:solidFill>
              </a:defRPr>
            </a:lvl3pPr>
            <a:lvl4pPr marL="1714500" indent="-228600">
              <a:buClr>
                <a:schemeClr val="accent6"/>
              </a:buClr>
              <a:defRPr>
                <a:solidFill>
                  <a:schemeClr val="tx1">
                    <a:lumMod val="75000"/>
                    <a:lumOff val="25000"/>
                  </a:schemeClr>
                </a:solidFill>
              </a:defRPr>
            </a:lvl4pPr>
            <a:lvl5pPr marL="2171700" indent="-228600">
              <a:buClr>
                <a:schemeClr val="accent4"/>
              </a:buClr>
              <a:defRPr>
                <a:solidFill>
                  <a:schemeClr val="tx1">
                    <a:lumMod val="75000"/>
                    <a:lumOff val="25000"/>
                  </a:schemeClr>
                </a:solidFill>
              </a:defRPr>
            </a:lvl5pPr>
            <a:lvl6pPr marL="2628900" indent="-228600">
              <a:defRPr>
                <a:solidFill>
                  <a:schemeClr val="tx1">
                    <a:lumMod val="75000"/>
                    <a:lumOff val="25000"/>
                  </a:schemeClr>
                </a:solidFill>
              </a:defRPr>
            </a:lvl6pPr>
          </a:lstStyle>
          <a:p>
            <a:pPr lvl="0"/>
            <a:r>
              <a:rPr lang="en-US"/>
              <a:t>Edit Master text styles</a:t>
            </a:r>
          </a:p>
          <a:p>
            <a:pPr lvl="1"/>
            <a:r>
              <a:rPr lang="en-US"/>
              <a:t>Second level</a:t>
            </a:r>
          </a:p>
          <a:p>
            <a:pPr lvl="2"/>
            <a:r>
              <a:rPr lang="en-US"/>
              <a:t>Third level</a:t>
            </a:r>
          </a:p>
          <a:p>
            <a:pPr lvl="3"/>
            <a:r>
              <a:rPr lang="en-US"/>
              <a:t>Fourth level	</a:t>
            </a:r>
          </a:p>
          <a:p>
            <a:pPr lvl="4"/>
            <a:r>
              <a:rPr lang="en-US"/>
              <a:t>Fifth level</a:t>
            </a:r>
          </a:p>
        </p:txBody>
      </p:sp>
      <p:sp>
        <p:nvSpPr>
          <p:cNvPr id="10" name="Content Placeholder 2">
            <a:extLst>
              <a:ext uri="{FF2B5EF4-FFF2-40B4-BE49-F238E27FC236}">
                <a16:creationId xmlns:a16="http://schemas.microsoft.com/office/drawing/2014/main" id="{F8B3A16A-3C07-4469-BC2D-ECFE055C33EF}"/>
              </a:ext>
            </a:extLst>
          </p:cNvPr>
          <p:cNvSpPr>
            <a:spLocks noGrp="1"/>
          </p:cNvSpPr>
          <p:nvPr>
            <p:ph sz="quarter" idx="16"/>
          </p:nvPr>
        </p:nvSpPr>
        <p:spPr>
          <a:xfrm>
            <a:off x="6096000" y="1800225"/>
            <a:ext cx="5753100" cy="3508375"/>
          </a:xfrm>
          <a:prstGeom prst="rect">
            <a:avLst/>
          </a:prstGeom>
        </p:spPr>
        <p:txBody>
          <a:bodyPr/>
          <a:lstStyle>
            <a:lvl1pPr marL="800100" indent="-342900">
              <a:buClr>
                <a:srgbClr val="00B0F0"/>
              </a:buClr>
              <a:buFont typeface="Arial" panose="020B0604020202020204" pitchFamily="34" charset="0"/>
              <a:buChar char="•"/>
              <a:defRPr/>
            </a:lvl1pPr>
            <a:lvl2pPr marL="1257300" indent="-342900">
              <a:buClr>
                <a:schemeClr val="accent2">
                  <a:lumMod val="60000"/>
                  <a:lumOff val="40000"/>
                </a:schemeClr>
              </a:buClr>
              <a:buFont typeface="Arial" panose="020B0604020202020204" pitchFamily="34" charset="0"/>
              <a:buChar char="•"/>
              <a:defRPr/>
            </a:lvl2pPr>
            <a:lvl3pPr marL="1714500" indent="-342900">
              <a:buClr>
                <a:schemeClr val="bg2"/>
              </a:buClr>
              <a:buFont typeface="Arial" panose="020B0604020202020204" pitchFamily="34" charset="0"/>
              <a:buChar char="•"/>
              <a:defRPr/>
            </a:lvl3pPr>
            <a:lvl4pPr marL="2171700" indent="-342900">
              <a:buClr>
                <a:schemeClr val="accent6"/>
              </a:buClr>
              <a:buFont typeface="Arial" panose="020B0604020202020204" pitchFamily="34" charset="0"/>
              <a:buChar char="•"/>
              <a:defRPr/>
            </a:lvl4pPr>
            <a:lvl5pPr marL="2628900" indent="-342900">
              <a:buClr>
                <a:schemeClr val="accent4"/>
              </a:buClr>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3229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arrow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3E06780-E3EA-4F2B-8255-A0F6C3B863A6}"/>
              </a:ext>
            </a:extLst>
          </p:cNvPr>
          <p:cNvSpPr/>
          <p:nvPr userDrawn="1"/>
        </p:nvSpPr>
        <p:spPr>
          <a:xfrm>
            <a:off x="-24714" y="-6837"/>
            <a:ext cx="11434242" cy="836494"/>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1ADE74B-0A13-488D-AF43-388862362BD4}"/>
              </a:ext>
            </a:extLst>
          </p:cNvPr>
          <p:cNvSpPr>
            <a:spLocks noGrp="1"/>
          </p:cNvSpPr>
          <p:nvPr>
            <p:ph type="sldNum" sz="quarter" idx="12"/>
          </p:nvPr>
        </p:nvSpPr>
        <p:spPr>
          <a:xfrm>
            <a:off x="9448800" y="6492875"/>
            <a:ext cx="2743200" cy="365125"/>
          </a:xfrm>
        </p:spPr>
        <p:txBody>
          <a:bodyPr/>
          <a:lstStyle/>
          <a:p>
            <a:fld id="{2C10B610-381F-432D-A853-6CC0B0380E78}" type="slidenum">
              <a:rPr lang="en-US" smtClean="0"/>
              <a:t>‹#›</a:t>
            </a:fld>
            <a:endParaRPr lang="en-US"/>
          </a:p>
        </p:txBody>
      </p:sp>
      <p:pic>
        <p:nvPicPr>
          <p:cNvPr id="6" name="Picture 5">
            <a:extLst>
              <a:ext uri="{FF2B5EF4-FFF2-40B4-BE49-F238E27FC236}">
                <a16:creationId xmlns:a16="http://schemas.microsoft.com/office/drawing/2014/main" id="{D9514ABD-2113-4762-AFDE-69273447AD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3413"/>
          <a:stretch/>
        </p:blipFill>
        <p:spPr>
          <a:xfrm>
            <a:off x="11081982" y="-6837"/>
            <a:ext cx="1110018" cy="836494"/>
          </a:xfrm>
          <a:prstGeom prst="rect">
            <a:avLst/>
          </a:prstGeom>
        </p:spPr>
      </p:pic>
      <p:cxnSp>
        <p:nvCxnSpPr>
          <p:cNvPr id="9" name="Straight Connector 8">
            <a:extLst>
              <a:ext uri="{FF2B5EF4-FFF2-40B4-BE49-F238E27FC236}">
                <a16:creationId xmlns:a16="http://schemas.microsoft.com/office/drawing/2014/main" id="{6681C648-7BC5-456C-AD84-7B0B26650534}"/>
              </a:ext>
            </a:extLst>
          </p:cNvPr>
          <p:cNvCxnSpPr>
            <a:cxnSpLocks/>
          </p:cNvCxnSpPr>
          <p:nvPr userDrawn="1"/>
        </p:nvCxnSpPr>
        <p:spPr>
          <a:xfrm>
            <a:off x="-24714" y="867664"/>
            <a:ext cx="12257903" cy="0"/>
          </a:xfrm>
          <a:prstGeom prst="line">
            <a:avLst/>
          </a:prstGeom>
          <a:ln w="101600">
            <a:gradFill>
              <a:gsLst>
                <a:gs pos="0">
                  <a:srgbClr val="92D050"/>
                </a:gs>
                <a:gs pos="37000">
                  <a:srgbClr val="00B050"/>
                </a:gs>
                <a:gs pos="70000">
                  <a:srgbClr val="277D9E"/>
                </a:gs>
                <a:gs pos="100000">
                  <a:srgbClr val="00B0F0"/>
                </a:gs>
              </a:gsLst>
              <a:lin ang="0" scaled="0"/>
            </a:gradFill>
          </a:ln>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a16="http://schemas.microsoft.com/office/drawing/2014/main" id="{272E8E7B-DFFC-4EF2-BE00-586EDBC425DF}"/>
              </a:ext>
            </a:extLst>
          </p:cNvPr>
          <p:cNvSpPr>
            <a:spLocks noGrp="1"/>
          </p:cNvSpPr>
          <p:nvPr>
            <p:ph sz="quarter" idx="13" hasCustomPrompt="1"/>
          </p:nvPr>
        </p:nvSpPr>
        <p:spPr>
          <a:xfrm>
            <a:off x="331788" y="-6837"/>
            <a:ext cx="9717087" cy="836493"/>
          </a:xfrm>
          <a:prstGeom prst="rect">
            <a:avLst/>
          </a:prstGeom>
        </p:spPr>
        <p:txBody>
          <a:bodyPr bIns="0" anchor="ctr" anchorCtr="0">
            <a:noAutofit/>
          </a:bodyPr>
          <a:lstStyle>
            <a:lvl1pPr marL="0" indent="0">
              <a:buNone/>
              <a:defRPr sz="3600" b="1">
                <a:solidFill>
                  <a:schemeClr val="bg1"/>
                </a:solidFill>
                <a:latin typeface="+mn-lt"/>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Narrow Header Example (Use Sparingly)</a:t>
            </a:r>
          </a:p>
        </p:txBody>
      </p:sp>
      <p:sp>
        <p:nvSpPr>
          <p:cNvPr id="10" name="Text Placeholder 17">
            <a:extLst>
              <a:ext uri="{FF2B5EF4-FFF2-40B4-BE49-F238E27FC236}">
                <a16:creationId xmlns:a16="http://schemas.microsoft.com/office/drawing/2014/main" id="{53ECEC70-B68E-44F3-884F-B6FF05D92D93}"/>
              </a:ext>
            </a:extLst>
          </p:cNvPr>
          <p:cNvSpPr>
            <a:spLocks noGrp="1"/>
          </p:cNvSpPr>
          <p:nvPr>
            <p:ph type="body" sz="quarter" idx="15"/>
          </p:nvPr>
        </p:nvSpPr>
        <p:spPr>
          <a:xfrm>
            <a:off x="345581" y="1119113"/>
            <a:ext cx="11517312" cy="5373757"/>
          </a:xfrm>
          <a:prstGeom prst="rect">
            <a:avLst/>
          </a:prstGeom>
        </p:spPr>
        <p:txBody>
          <a:bodyPr lIns="0" rIns="0"/>
          <a:lstStyle>
            <a:lvl1pPr marL="457200" indent="-342900">
              <a:buClr>
                <a:srgbClr val="00B0F0"/>
              </a:buClr>
              <a:buFont typeface="Arial" panose="020B0604020202020204" pitchFamily="34" charset="0"/>
              <a:buChar char="•"/>
              <a:defRPr>
                <a:solidFill>
                  <a:schemeClr val="tx1">
                    <a:lumMod val="75000"/>
                    <a:lumOff val="25000"/>
                  </a:schemeClr>
                </a:solidFill>
              </a:defRPr>
            </a:lvl1pPr>
            <a:lvl2pPr marL="742950" indent="-228600">
              <a:buClr>
                <a:schemeClr val="accent2">
                  <a:lumMod val="60000"/>
                  <a:lumOff val="40000"/>
                </a:schemeClr>
              </a:buClr>
              <a:buFont typeface="Arial" panose="020B0604020202020204" pitchFamily="34" charset="0"/>
              <a:buChar char="•"/>
              <a:defRPr>
                <a:solidFill>
                  <a:schemeClr val="tx1">
                    <a:lumMod val="75000"/>
                    <a:lumOff val="25000"/>
                  </a:schemeClr>
                </a:solidFill>
              </a:defRPr>
            </a:lvl2pPr>
            <a:lvl3pPr marL="1257300" indent="-228600">
              <a:buClr>
                <a:schemeClr val="bg2"/>
              </a:buClr>
              <a:defRPr>
                <a:solidFill>
                  <a:schemeClr val="tx1">
                    <a:lumMod val="75000"/>
                    <a:lumOff val="25000"/>
                  </a:schemeClr>
                </a:solidFill>
              </a:defRPr>
            </a:lvl3pPr>
            <a:lvl4pPr marL="1714500" indent="-228600">
              <a:buClr>
                <a:schemeClr val="accent6"/>
              </a:buClr>
              <a:defRPr>
                <a:solidFill>
                  <a:schemeClr val="tx1">
                    <a:lumMod val="75000"/>
                    <a:lumOff val="25000"/>
                  </a:schemeClr>
                </a:solidFill>
              </a:defRPr>
            </a:lvl4pPr>
            <a:lvl5pPr marL="2171700" indent="-228600">
              <a:buClr>
                <a:schemeClr val="accent4"/>
              </a:buClr>
              <a:defRPr>
                <a:solidFill>
                  <a:schemeClr val="tx1">
                    <a:lumMod val="75000"/>
                    <a:lumOff val="25000"/>
                  </a:schemeClr>
                </a:solidFill>
              </a:defRPr>
            </a:lvl5pPr>
            <a:lvl6pPr marL="2628900" indent="-228600">
              <a:defRPr>
                <a:solidFill>
                  <a:schemeClr val="tx1">
                    <a:lumMod val="75000"/>
                    <a:lumOff val="25000"/>
                  </a:schemeClr>
                </a:solidFill>
              </a:defRPr>
            </a:lvl6pPr>
          </a:lstStyle>
          <a:p>
            <a:pPr lvl="0"/>
            <a:r>
              <a:rPr lang="en-US"/>
              <a:t>Edit Master text styles</a:t>
            </a:r>
          </a:p>
          <a:p>
            <a:pPr lvl="1"/>
            <a:r>
              <a:rPr lang="en-US"/>
              <a:t>Second level</a:t>
            </a:r>
          </a:p>
          <a:p>
            <a:pPr lvl="2"/>
            <a:r>
              <a:rPr lang="en-US"/>
              <a:t>Third level</a:t>
            </a:r>
          </a:p>
          <a:p>
            <a:pPr lvl="3"/>
            <a:r>
              <a:rPr lang="en-US"/>
              <a:t>Fourth level	</a:t>
            </a:r>
          </a:p>
          <a:p>
            <a:pPr lvl="4"/>
            <a:r>
              <a:rPr lang="en-US"/>
              <a:t>Fifth level</a:t>
            </a:r>
          </a:p>
        </p:txBody>
      </p:sp>
    </p:spTree>
    <p:extLst>
      <p:ext uri="{BB962C8B-B14F-4D97-AF65-F5344CB8AC3E}">
        <p14:creationId xmlns:p14="http://schemas.microsoft.com/office/powerpoint/2010/main" val="379164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rrow Header_Chart_Medi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3E06780-E3EA-4F2B-8255-A0F6C3B863A6}"/>
              </a:ext>
            </a:extLst>
          </p:cNvPr>
          <p:cNvSpPr/>
          <p:nvPr userDrawn="1"/>
        </p:nvSpPr>
        <p:spPr>
          <a:xfrm>
            <a:off x="-24714" y="-6837"/>
            <a:ext cx="11434242" cy="836494"/>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1ADE74B-0A13-488D-AF43-388862362BD4}"/>
              </a:ext>
            </a:extLst>
          </p:cNvPr>
          <p:cNvSpPr>
            <a:spLocks noGrp="1"/>
          </p:cNvSpPr>
          <p:nvPr>
            <p:ph type="sldNum" sz="quarter" idx="12"/>
          </p:nvPr>
        </p:nvSpPr>
        <p:spPr>
          <a:xfrm>
            <a:off x="9448800" y="6492875"/>
            <a:ext cx="2743200" cy="365125"/>
          </a:xfrm>
        </p:spPr>
        <p:txBody>
          <a:bodyPr/>
          <a:lstStyle/>
          <a:p>
            <a:fld id="{2C10B610-381F-432D-A853-6CC0B0380E78}" type="slidenum">
              <a:rPr lang="en-US" smtClean="0"/>
              <a:t>‹#›</a:t>
            </a:fld>
            <a:endParaRPr lang="en-US"/>
          </a:p>
        </p:txBody>
      </p:sp>
      <p:pic>
        <p:nvPicPr>
          <p:cNvPr id="6" name="Picture 5">
            <a:extLst>
              <a:ext uri="{FF2B5EF4-FFF2-40B4-BE49-F238E27FC236}">
                <a16:creationId xmlns:a16="http://schemas.microsoft.com/office/drawing/2014/main" id="{D9514ABD-2113-4762-AFDE-69273447AD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3413"/>
          <a:stretch/>
        </p:blipFill>
        <p:spPr>
          <a:xfrm>
            <a:off x="11081982" y="-6837"/>
            <a:ext cx="1110018" cy="836494"/>
          </a:xfrm>
          <a:prstGeom prst="rect">
            <a:avLst/>
          </a:prstGeom>
        </p:spPr>
      </p:pic>
      <p:cxnSp>
        <p:nvCxnSpPr>
          <p:cNvPr id="9" name="Straight Connector 8">
            <a:extLst>
              <a:ext uri="{FF2B5EF4-FFF2-40B4-BE49-F238E27FC236}">
                <a16:creationId xmlns:a16="http://schemas.microsoft.com/office/drawing/2014/main" id="{6681C648-7BC5-456C-AD84-7B0B26650534}"/>
              </a:ext>
            </a:extLst>
          </p:cNvPr>
          <p:cNvCxnSpPr>
            <a:cxnSpLocks/>
          </p:cNvCxnSpPr>
          <p:nvPr userDrawn="1"/>
        </p:nvCxnSpPr>
        <p:spPr>
          <a:xfrm>
            <a:off x="-24714" y="867664"/>
            <a:ext cx="12257903" cy="0"/>
          </a:xfrm>
          <a:prstGeom prst="line">
            <a:avLst/>
          </a:prstGeom>
          <a:ln w="101600">
            <a:gradFill>
              <a:gsLst>
                <a:gs pos="0">
                  <a:srgbClr val="92D050"/>
                </a:gs>
                <a:gs pos="37000">
                  <a:srgbClr val="00B050"/>
                </a:gs>
                <a:gs pos="70000">
                  <a:srgbClr val="277D9E"/>
                </a:gs>
                <a:gs pos="100000">
                  <a:srgbClr val="00B0F0"/>
                </a:gs>
              </a:gsLst>
              <a:lin ang="0" scaled="0"/>
            </a:gradFill>
          </a:ln>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a16="http://schemas.microsoft.com/office/drawing/2014/main" id="{272E8E7B-DFFC-4EF2-BE00-586EDBC425DF}"/>
              </a:ext>
            </a:extLst>
          </p:cNvPr>
          <p:cNvSpPr>
            <a:spLocks noGrp="1"/>
          </p:cNvSpPr>
          <p:nvPr>
            <p:ph sz="quarter" idx="13" hasCustomPrompt="1"/>
          </p:nvPr>
        </p:nvSpPr>
        <p:spPr>
          <a:xfrm>
            <a:off x="331788" y="-6837"/>
            <a:ext cx="9717087" cy="836493"/>
          </a:xfrm>
          <a:prstGeom prst="rect">
            <a:avLst/>
          </a:prstGeom>
        </p:spPr>
        <p:txBody>
          <a:bodyPr bIns="0" anchor="ctr" anchorCtr="0">
            <a:noAutofit/>
          </a:bodyPr>
          <a:lstStyle>
            <a:lvl1pPr marL="0" indent="0">
              <a:buNone/>
              <a:defRPr sz="3600" b="1">
                <a:solidFill>
                  <a:schemeClr val="bg1"/>
                </a:solidFill>
                <a:latin typeface="+mn-lt"/>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Narrow Header Example (Use Sparingly)</a:t>
            </a:r>
          </a:p>
        </p:txBody>
      </p:sp>
      <p:sp>
        <p:nvSpPr>
          <p:cNvPr id="8" name="Text Placeholder 17">
            <a:extLst>
              <a:ext uri="{FF2B5EF4-FFF2-40B4-BE49-F238E27FC236}">
                <a16:creationId xmlns:a16="http://schemas.microsoft.com/office/drawing/2014/main" id="{723DE557-E8E2-47E0-BD96-4FB4C5B5FCF8}"/>
              </a:ext>
            </a:extLst>
          </p:cNvPr>
          <p:cNvSpPr>
            <a:spLocks noGrp="1"/>
          </p:cNvSpPr>
          <p:nvPr>
            <p:ph type="body" sz="quarter" idx="16"/>
          </p:nvPr>
        </p:nvSpPr>
        <p:spPr>
          <a:xfrm>
            <a:off x="331788" y="1119116"/>
            <a:ext cx="11517312" cy="5335741"/>
          </a:xfrm>
          <a:prstGeom prst="rect">
            <a:avLst/>
          </a:prstGeom>
        </p:spPr>
        <p:txBody>
          <a:bodyPr lIns="0" rIns="0"/>
          <a:lstStyle>
            <a:lvl1pPr marL="457200" indent="-342900">
              <a:buClr>
                <a:srgbClr val="00B0F0"/>
              </a:buClr>
              <a:buFont typeface="Arial" panose="020B0604020202020204" pitchFamily="34" charset="0"/>
              <a:buChar char="•"/>
              <a:defRPr>
                <a:solidFill>
                  <a:schemeClr val="tx1">
                    <a:lumMod val="75000"/>
                    <a:lumOff val="25000"/>
                  </a:schemeClr>
                </a:solidFill>
              </a:defRPr>
            </a:lvl1pPr>
            <a:lvl2pPr marL="742950" indent="-228600">
              <a:buClr>
                <a:schemeClr val="accent2">
                  <a:lumMod val="60000"/>
                  <a:lumOff val="40000"/>
                </a:schemeClr>
              </a:buClr>
              <a:buFont typeface="Arial" panose="020B0604020202020204" pitchFamily="34" charset="0"/>
              <a:buChar char="•"/>
              <a:defRPr>
                <a:solidFill>
                  <a:schemeClr val="tx1">
                    <a:lumMod val="75000"/>
                    <a:lumOff val="25000"/>
                  </a:schemeClr>
                </a:solidFill>
              </a:defRPr>
            </a:lvl2pPr>
            <a:lvl3pPr marL="1257300" indent="-228600">
              <a:buClr>
                <a:schemeClr val="bg2"/>
              </a:buClr>
              <a:defRPr>
                <a:solidFill>
                  <a:schemeClr val="tx1">
                    <a:lumMod val="75000"/>
                    <a:lumOff val="25000"/>
                  </a:schemeClr>
                </a:solidFill>
              </a:defRPr>
            </a:lvl3pPr>
            <a:lvl4pPr marL="1714500" indent="-228600">
              <a:buClr>
                <a:schemeClr val="accent6"/>
              </a:buClr>
              <a:defRPr>
                <a:solidFill>
                  <a:schemeClr val="tx1">
                    <a:lumMod val="75000"/>
                    <a:lumOff val="25000"/>
                  </a:schemeClr>
                </a:solidFill>
              </a:defRPr>
            </a:lvl4pPr>
            <a:lvl5pPr marL="2171700" indent="-228600">
              <a:buClr>
                <a:schemeClr val="accent4"/>
              </a:buClr>
              <a:defRPr>
                <a:solidFill>
                  <a:schemeClr val="tx1">
                    <a:lumMod val="75000"/>
                    <a:lumOff val="25000"/>
                  </a:schemeClr>
                </a:solidFill>
              </a:defRPr>
            </a:lvl5pPr>
            <a:lvl6pPr marL="2628900" indent="-228600">
              <a:defRPr>
                <a:solidFill>
                  <a:schemeClr val="tx1">
                    <a:lumMod val="75000"/>
                    <a:lumOff val="25000"/>
                  </a:schemeClr>
                </a:solidFill>
              </a:defRPr>
            </a:lvl6pPr>
          </a:lstStyle>
          <a:p>
            <a:pPr lvl="0"/>
            <a:r>
              <a:rPr lang="en-US"/>
              <a:t>Edit Master text styles</a:t>
            </a:r>
          </a:p>
          <a:p>
            <a:pPr lvl="1"/>
            <a:r>
              <a:rPr lang="en-US"/>
              <a:t>Second level</a:t>
            </a:r>
          </a:p>
          <a:p>
            <a:pPr lvl="2"/>
            <a:r>
              <a:rPr lang="en-US"/>
              <a:t>Third level</a:t>
            </a:r>
          </a:p>
          <a:p>
            <a:pPr lvl="3"/>
            <a:r>
              <a:rPr lang="en-US"/>
              <a:t>Fourth level	</a:t>
            </a:r>
          </a:p>
          <a:p>
            <a:pPr lvl="4"/>
            <a:r>
              <a:rPr lang="en-US"/>
              <a:t>Fifth level</a:t>
            </a:r>
          </a:p>
        </p:txBody>
      </p:sp>
      <p:sp>
        <p:nvSpPr>
          <p:cNvPr id="10" name="Content Placeholder 2">
            <a:extLst>
              <a:ext uri="{FF2B5EF4-FFF2-40B4-BE49-F238E27FC236}">
                <a16:creationId xmlns:a16="http://schemas.microsoft.com/office/drawing/2014/main" id="{3D25FD4E-C091-45AF-855A-2EB170914CAF}"/>
              </a:ext>
            </a:extLst>
          </p:cNvPr>
          <p:cNvSpPr>
            <a:spLocks noGrp="1"/>
          </p:cNvSpPr>
          <p:nvPr>
            <p:ph sz="quarter" idx="17"/>
          </p:nvPr>
        </p:nvSpPr>
        <p:spPr>
          <a:xfrm>
            <a:off x="6090444" y="1119116"/>
            <a:ext cx="5753100" cy="3508375"/>
          </a:xfrm>
          <a:prstGeom prst="rect">
            <a:avLst/>
          </a:prstGeom>
        </p:spPr>
        <p:txBody>
          <a:bodyPr/>
          <a:lstStyle>
            <a:lvl1pPr marL="800100" indent="-342900">
              <a:buClr>
                <a:srgbClr val="00B0F0"/>
              </a:buClr>
              <a:buFont typeface="Arial" panose="020B0604020202020204" pitchFamily="34" charset="0"/>
              <a:buChar char="•"/>
              <a:defRPr/>
            </a:lvl1pPr>
            <a:lvl2pPr marL="1257300" indent="-342900">
              <a:buClr>
                <a:schemeClr val="accent2">
                  <a:lumMod val="60000"/>
                  <a:lumOff val="40000"/>
                </a:schemeClr>
              </a:buClr>
              <a:buFont typeface="Arial" panose="020B0604020202020204" pitchFamily="34" charset="0"/>
              <a:buChar char="•"/>
              <a:defRPr/>
            </a:lvl2pPr>
            <a:lvl3pPr marL="1714500" indent="-342900">
              <a:buClr>
                <a:schemeClr val="bg2"/>
              </a:buClr>
              <a:buFont typeface="Arial" panose="020B0604020202020204" pitchFamily="34" charset="0"/>
              <a:buChar char="•"/>
              <a:defRPr/>
            </a:lvl3pPr>
            <a:lvl4pPr marL="2171700" indent="-342900">
              <a:buClr>
                <a:schemeClr val="accent6"/>
              </a:buClr>
              <a:buFont typeface="Arial" panose="020B0604020202020204" pitchFamily="34" charset="0"/>
              <a:buChar char="•"/>
              <a:defRPr/>
            </a:lvl4pPr>
            <a:lvl5pPr marL="2628900" indent="-342900">
              <a:buClr>
                <a:schemeClr val="accent4"/>
              </a:buClr>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4113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Text Columns with Headings with Subhea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930247A-EDE3-4BCA-AB5A-23D32326F5B3}"/>
              </a:ext>
            </a:extLst>
          </p:cNvPr>
          <p:cNvSpPr>
            <a:spLocks noGrp="1"/>
          </p:cNvSpPr>
          <p:nvPr>
            <p:ph type="body" idx="1"/>
          </p:nvPr>
        </p:nvSpPr>
        <p:spPr>
          <a:xfrm>
            <a:off x="839788" y="1681163"/>
            <a:ext cx="5157787" cy="823912"/>
          </a:xfrm>
          <a:prstGeom prst="rect">
            <a:avLst/>
          </a:prstGeom>
        </p:spPr>
        <p:txBody>
          <a:bodyPr anchor="b"/>
          <a:lstStyle>
            <a:lvl1pPr marL="0" indent="0">
              <a:spcBef>
                <a:spcPts val="0"/>
              </a:spcBef>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5" name="Text Placeholder 4">
            <a:extLst>
              <a:ext uri="{FF2B5EF4-FFF2-40B4-BE49-F238E27FC236}">
                <a16:creationId xmlns:a16="http://schemas.microsoft.com/office/drawing/2014/main" id="{9B17DD45-93D6-4F19-B23E-A24F520FD5A2}"/>
              </a:ext>
            </a:extLst>
          </p:cNvPr>
          <p:cNvSpPr>
            <a:spLocks noGrp="1"/>
          </p:cNvSpPr>
          <p:nvPr>
            <p:ph type="body" sz="quarter" idx="3"/>
          </p:nvPr>
        </p:nvSpPr>
        <p:spPr>
          <a:xfrm>
            <a:off x="6172200" y="1681163"/>
            <a:ext cx="5183188" cy="823912"/>
          </a:xfrm>
          <a:prstGeom prst="rect">
            <a:avLst/>
          </a:prstGeom>
        </p:spPr>
        <p:txBody>
          <a:bodyPr anchor="b"/>
          <a:lstStyle>
            <a:lvl1pPr marL="0" indent="0">
              <a:spcBef>
                <a:spcPts val="0"/>
              </a:spcBef>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Slide Number Placeholder 4">
            <a:extLst>
              <a:ext uri="{FF2B5EF4-FFF2-40B4-BE49-F238E27FC236}">
                <a16:creationId xmlns:a16="http://schemas.microsoft.com/office/drawing/2014/main" id="{CA56C292-3DBC-4EFE-B2C9-A70E8FE44C35}"/>
              </a:ext>
            </a:extLst>
          </p:cNvPr>
          <p:cNvSpPr>
            <a:spLocks noGrp="1"/>
          </p:cNvSpPr>
          <p:nvPr>
            <p:ph type="sldNum" sz="quarter" idx="12"/>
          </p:nvPr>
        </p:nvSpPr>
        <p:spPr>
          <a:xfrm>
            <a:off x="9448800" y="6492875"/>
            <a:ext cx="2743200" cy="365125"/>
          </a:xfrm>
        </p:spPr>
        <p:txBody>
          <a:bodyPr/>
          <a:lstStyle/>
          <a:p>
            <a:fld id="{2C10B610-381F-432D-A853-6CC0B0380E78}" type="slidenum">
              <a:rPr lang="en-US" smtClean="0"/>
              <a:t>‹#›</a:t>
            </a:fld>
            <a:endParaRPr lang="en-US"/>
          </a:p>
        </p:txBody>
      </p:sp>
      <p:pic>
        <p:nvPicPr>
          <p:cNvPr id="11" name="Picture 10">
            <a:extLst>
              <a:ext uri="{FF2B5EF4-FFF2-40B4-BE49-F238E27FC236}">
                <a16:creationId xmlns:a16="http://schemas.microsoft.com/office/drawing/2014/main" id="{D8EE5843-A8A4-424A-80A2-7E4A64E011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837"/>
            <a:ext cx="12192000" cy="1524000"/>
          </a:xfrm>
          <a:prstGeom prst="rect">
            <a:avLst/>
          </a:prstGeom>
        </p:spPr>
      </p:pic>
      <p:cxnSp>
        <p:nvCxnSpPr>
          <p:cNvPr id="13" name="Straight Connector 12">
            <a:extLst>
              <a:ext uri="{FF2B5EF4-FFF2-40B4-BE49-F238E27FC236}">
                <a16:creationId xmlns:a16="http://schemas.microsoft.com/office/drawing/2014/main" id="{5551D5C9-6DE4-4C6C-A6E2-D0FC89008DBD}"/>
              </a:ext>
            </a:extLst>
          </p:cNvPr>
          <p:cNvCxnSpPr>
            <a:cxnSpLocks/>
          </p:cNvCxnSpPr>
          <p:nvPr userDrawn="1"/>
        </p:nvCxnSpPr>
        <p:spPr>
          <a:xfrm>
            <a:off x="-24714" y="1550053"/>
            <a:ext cx="12257903" cy="0"/>
          </a:xfrm>
          <a:prstGeom prst="line">
            <a:avLst/>
          </a:prstGeom>
          <a:ln w="101600">
            <a:gradFill>
              <a:gsLst>
                <a:gs pos="0">
                  <a:srgbClr val="92D050"/>
                </a:gs>
                <a:gs pos="37000">
                  <a:srgbClr val="00B050"/>
                </a:gs>
                <a:gs pos="70000">
                  <a:srgbClr val="277D9E"/>
                </a:gs>
                <a:gs pos="100000">
                  <a:srgbClr val="00B0F0"/>
                </a:gs>
              </a:gsLst>
              <a:lin ang="0" scaled="0"/>
            </a:gradFill>
          </a:ln>
        </p:spPr>
        <p:style>
          <a:lnRef idx="1">
            <a:schemeClr val="accent1"/>
          </a:lnRef>
          <a:fillRef idx="0">
            <a:schemeClr val="accent1"/>
          </a:fillRef>
          <a:effectRef idx="0">
            <a:schemeClr val="accent1"/>
          </a:effectRef>
          <a:fontRef idx="minor">
            <a:schemeClr val="tx1"/>
          </a:fontRef>
        </p:style>
      </p:cxnSp>
      <p:sp>
        <p:nvSpPr>
          <p:cNvPr id="14" name="Content Placeholder 11">
            <a:extLst>
              <a:ext uri="{FF2B5EF4-FFF2-40B4-BE49-F238E27FC236}">
                <a16:creationId xmlns:a16="http://schemas.microsoft.com/office/drawing/2014/main" id="{378F2311-68F9-43F6-BC84-F84F2DB91292}"/>
              </a:ext>
            </a:extLst>
          </p:cNvPr>
          <p:cNvSpPr>
            <a:spLocks noGrp="1"/>
          </p:cNvSpPr>
          <p:nvPr>
            <p:ph sz="quarter" idx="13"/>
          </p:nvPr>
        </p:nvSpPr>
        <p:spPr>
          <a:xfrm>
            <a:off x="331787" y="-6838"/>
            <a:ext cx="9717087" cy="802873"/>
          </a:xfrm>
          <a:prstGeom prst="rect">
            <a:avLst/>
          </a:prstGeom>
        </p:spPr>
        <p:txBody>
          <a:bodyPr bIns="0" anchor="b" anchorCtr="0">
            <a:noAutofit/>
          </a:bodyPr>
          <a:lstStyle>
            <a:lvl1pPr marL="0" indent="0">
              <a:buNone/>
              <a:defRPr sz="3600" b="1">
                <a:solidFill>
                  <a:schemeClr val="bg1"/>
                </a:solidFill>
                <a:latin typeface="+mn-lt"/>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Edit Master text styles</a:t>
            </a:r>
          </a:p>
        </p:txBody>
      </p:sp>
      <p:sp>
        <p:nvSpPr>
          <p:cNvPr id="15" name="Content Placeholder 11">
            <a:extLst>
              <a:ext uri="{FF2B5EF4-FFF2-40B4-BE49-F238E27FC236}">
                <a16:creationId xmlns:a16="http://schemas.microsoft.com/office/drawing/2014/main" id="{DC59A97B-818A-4415-9303-1857E0714C83}"/>
              </a:ext>
            </a:extLst>
          </p:cNvPr>
          <p:cNvSpPr>
            <a:spLocks noGrp="1"/>
          </p:cNvSpPr>
          <p:nvPr>
            <p:ph sz="quarter" idx="14"/>
          </p:nvPr>
        </p:nvSpPr>
        <p:spPr>
          <a:xfrm>
            <a:off x="331787" y="796036"/>
            <a:ext cx="9717087" cy="721127"/>
          </a:xfrm>
          <a:prstGeom prst="rect">
            <a:avLst/>
          </a:prstGeom>
        </p:spPr>
        <p:txBody>
          <a:bodyPr tIns="0">
            <a:noAutofit/>
          </a:bodyPr>
          <a:lstStyle>
            <a:lvl1pPr marL="0" indent="0">
              <a:buNone/>
              <a:defRPr sz="36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Edit Master text styles</a:t>
            </a:r>
          </a:p>
        </p:txBody>
      </p:sp>
      <p:sp>
        <p:nvSpPr>
          <p:cNvPr id="12" name="Text Placeholder 17">
            <a:extLst>
              <a:ext uri="{FF2B5EF4-FFF2-40B4-BE49-F238E27FC236}">
                <a16:creationId xmlns:a16="http://schemas.microsoft.com/office/drawing/2014/main" id="{EE1CB16C-6855-4E1F-A6E5-D4C2B14CEE1A}"/>
              </a:ext>
            </a:extLst>
          </p:cNvPr>
          <p:cNvSpPr>
            <a:spLocks noGrp="1"/>
          </p:cNvSpPr>
          <p:nvPr>
            <p:ph type="body" sz="quarter" idx="16"/>
          </p:nvPr>
        </p:nvSpPr>
        <p:spPr>
          <a:xfrm>
            <a:off x="850899" y="2505075"/>
            <a:ext cx="5168902" cy="3987800"/>
          </a:xfrm>
          <a:prstGeom prst="rect">
            <a:avLst/>
          </a:prstGeom>
        </p:spPr>
        <p:txBody>
          <a:bodyPr lIns="0" rIns="0"/>
          <a:lstStyle>
            <a:lvl1pPr marL="457200" indent="-342900">
              <a:buClr>
                <a:srgbClr val="00B0F0"/>
              </a:buClr>
              <a:buFont typeface="Arial" panose="020B0604020202020204" pitchFamily="34" charset="0"/>
              <a:buChar char="•"/>
              <a:defRPr>
                <a:solidFill>
                  <a:schemeClr val="tx1">
                    <a:lumMod val="75000"/>
                    <a:lumOff val="25000"/>
                  </a:schemeClr>
                </a:solidFill>
              </a:defRPr>
            </a:lvl1pPr>
            <a:lvl2pPr marL="742950" indent="-228600">
              <a:buClr>
                <a:schemeClr val="accent2">
                  <a:lumMod val="60000"/>
                  <a:lumOff val="40000"/>
                </a:schemeClr>
              </a:buClr>
              <a:buFont typeface="Arial" panose="020B0604020202020204" pitchFamily="34" charset="0"/>
              <a:buChar char="•"/>
              <a:defRPr>
                <a:solidFill>
                  <a:schemeClr val="tx1">
                    <a:lumMod val="75000"/>
                    <a:lumOff val="25000"/>
                  </a:schemeClr>
                </a:solidFill>
              </a:defRPr>
            </a:lvl2pPr>
            <a:lvl3pPr marL="1257300" indent="-228600">
              <a:buClr>
                <a:schemeClr val="bg2"/>
              </a:buClr>
              <a:defRPr>
                <a:solidFill>
                  <a:schemeClr val="tx1">
                    <a:lumMod val="75000"/>
                    <a:lumOff val="25000"/>
                  </a:schemeClr>
                </a:solidFill>
              </a:defRPr>
            </a:lvl3pPr>
            <a:lvl4pPr marL="1714500" indent="-228600">
              <a:buClr>
                <a:schemeClr val="accent6"/>
              </a:buClr>
              <a:defRPr>
                <a:solidFill>
                  <a:schemeClr val="tx1">
                    <a:lumMod val="75000"/>
                    <a:lumOff val="25000"/>
                  </a:schemeClr>
                </a:solidFill>
              </a:defRPr>
            </a:lvl4pPr>
            <a:lvl5pPr marL="2171700" indent="-228600">
              <a:buClr>
                <a:schemeClr val="accent4"/>
              </a:buClr>
              <a:defRPr>
                <a:solidFill>
                  <a:schemeClr val="tx1">
                    <a:lumMod val="75000"/>
                    <a:lumOff val="25000"/>
                  </a:schemeClr>
                </a:solidFill>
              </a:defRPr>
            </a:lvl5pPr>
            <a:lvl6pPr marL="2628900" indent="-228600">
              <a:defRPr>
                <a:solidFill>
                  <a:schemeClr val="tx1">
                    <a:lumMod val="75000"/>
                    <a:lumOff val="25000"/>
                  </a:schemeClr>
                </a:solidFill>
              </a:defRPr>
            </a:lvl6pPr>
          </a:lstStyle>
          <a:p>
            <a:pPr lvl="0"/>
            <a:r>
              <a:rPr lang="en-US"/>
              <a:t>Edit Master text styles</a:t>
            </a:r>
          </a:p>
          <a:p>
            <a:pPr lvl="1"/>
            <a:r>
              <a:rPr lang="en-US"/>
              <a:t>Second level</a:t>
            </a:r>
          </a:p>
          <a:p>
            <a:pPr lvl="2"/>
            <a:r>
              <a:rPr lang="en-US"/>
              <a:t>Third level</a:t>
            </a:r>
          </a:p>
          <a:p>
            <a:pPr lvl="3"/>
            <a:r>
              <a:rPr lang="en-US"/>
              <a:t>Fourth level	</a:t>
            </a:r>
          </a:p>
          <a:p>
            <a:pPr lvl="4"/>
            <a:r>
              <a:rPr lang="en-US"/>
              <a:t>Fifth level</a:t>
            </a:r>
          </a:p>
        </p:txBody>
      </p:sp>
      <p:sp>
        <p:nvSpPr>
          <p:cNvPr id="17" name="Text Placeholder 17">
            <a:extLst>
              <a:ext uri="{FF2B5EF4-FFF2-40B4-BE49-F238E27FC236}">
                <a16:creationId xmlns:a16="http://schemas.microsoft.com/office/drawing/2014/main" id="{4EE5D770-8E56-4D4A-9C12-800F3B3B3051}"/>
              </a:ext>
            </a:extLst>
          </p:cNvPr>
          <p:cNvSpPr>
            <a:spLocks noGrp="1"/>
          </p:cNvSpPr>
          <p:nvPr>
            <p:ph type="body" sz="quarter" idx="15"/>
          </p:nvPr>
        </p:nvSpPr>
        <p:spPr>
          <a:xfrm>
            <a:off x="6172200" y="2505073"/>
            <a:ext cx="5676900" cy="3987801"/>
          </a:xfrm>
          <a:prstGeom prst="rect">
            <a:avLst/>
          </a:prstGeom>
        </p:spPr>
        <p:txBody>
          <a:bodyPr lIns="0" rIns="0"/>
          <a:lstStyle>
            <a:lvl1pPr marL="457200" indent="-342900">
              <a:buClr>
                <a:srgbClr val="00B0F0"/>
              </a:buClr>
              <a:buFont typeface="Arial" panose="020B0604020202020204" pitchFamily="34" charset="0"/>
              <a:buChar char="•"/>
              <a:defRPr>
                <a:solidFill>
                  <a:schemeClr val="tx1">
                    <a:lumMod val="75000"/>
                    <a:lumOff val="25000"/>
                  </a:schemeClr>
                </a:solidFill>
              </a:defRPr>
            </a:lvl1pPr>
            <a:lvl2pPr marL="742950" indent="-228600">
              <a:buClr>
                <a:schemeClr val="accent2">
                  <a:lumMod val="60000"/>
                  <a:lumOff val="40000"/>
                </a:schemeClr>
              </a:buClr>
              <a:buFont typeface="Arial" panose="020B0604020202020204" pitchFamily="34" charset="0"/>
              <a:buChar char="•"/>
              <a:defRPr>
                <a:solidFill>
                  <a:schemeClr val="tx1">
                    <a:lumMod val="75000"/>
                    <a:lumOff val="25000"/>
                  </a:schemeClr>
                </a:solidFill>
              </a:defRPr>
            </a:lvl2pPr>
            <a:lvl3pPr marL="1257300" indent="-228600">
              <a:buClr>
                <a:schemeClr val="bg2"/>
              </a:buClr>
              <a:defRPr>
                <a:solidFill>
                  <a:schemeClr val="tx1">
                    <a:lumMod val="75000"/>
                    <a:lumOff val="25000"/>
                  </a:schemeClr>
                </a:solidFill>
              </a:defRPr>
            </a:lvl3pPr>
            <a:lvl4pPr marL="1714500" indent="-228600">
              <a:buClr>
                <a:schemeClr val="accent6"/>
              </a:buClr>
              <a:defRPr>
                <a:solidFill>
                  <a:schemeClr val="tx1">
                    <a:lumMod val="75000"/>
                    <a:lumOff val="25000"/>
                  </a:schemeClr>
                </a:solidFill>
              </a:defRPr>
            </a:lvl4pPr>
            <a:lvl5pPr marL="2171700" indent="-228600">
              <a:buClr>
                <a:schemeClr val="accent4"/>
              </a:buClr>
              <a:defRPr>
                <a:solidFill>
                  <a:schemeClr val="tx1">
                    <a:lumMod val="75000"/>
                    <a:lumOff val="25000"/>
                  </a:schemeClr>
                </a:solidFill>
              </a:defRPr>
            </a:lvl5pPr>
            <a:lvl6pPr marL="2628900" indent="-228600">
              <a:defRPr>
                <a:solidFill>
                  <a:schemeClr val="tx1">
                    <a:lumMod val="75000"/>
                    <a:lumOff val="25000"/>
                  </a:schemeClr>
                </a:solidFill>
              </a:defRPr>
            </a:lvl6pPr>
          </a:lstStyle>
          <a:p>
            <a:pPr lvl="0"/>
            <a:r>
              <a:rPr lang="en-US"/>
              <a:t>Edit Master text styles</a:t>
            </a:r>
          </a:p>
          <a:p>
            <a:pPr lvl="1"/>
            <a:r>
              <a:rPr lang="en-US"/>
              <a:t>Second level</a:t>
            </a:r>
          </a:p>
          <a:p>
            <a:pPr lvl="2"/>
            <a:r>
              <a:rPr lang="en-US"/>
              <a:t>Third level</a:t>
            </a:r>
          </a:p>
          <a:p>
            <a:pPr lvl="3"/>
            <a:r>
              <a:rPr lang="en-US"/>
              <a:t>Fourth level	</a:t>
            </a:r>
          </a:p>
          <a:p>
            <a:pPr lvl="4"/>
            <a:r>
              <a:rPr lang="en-US"/>
              <a:t>Fifth level</a:t>
            </a:r>
          </a:p>
        </p:txBody>
      </p:sp>
    </p:spTree>
    <p:extLst>
      <p:ext uri="{BB962C8B-B14F-4D97-AF65-F5344CB8AC3E}">
        <p14:creationId xmlns:p14="http://schemas.microsoft.com/office/powerpoint/2010/main" val="2120838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Text Columns with Heading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930247A-EDE3-4BCA-AB5A-23D32326F5B3}"/>
              </a:ext>
            </a:extLst>
          </p:cNvPr>
          <p:cNvSpPr>
            <a:spLocks noGrp="1"/>
          </p:cNvSpPr>
          <p:nvPr>
            <p:ph type="body" idx="1"/>
          </p:nvPr>
        </p:nvSpPr>
        <p:spPr>
          <a:xfrm>
            <a:off x="839788" y="1681163"/>
            <a:ext cx="5157787" cy="823912"/>
          </a:xfrm>
          <a:prstGeom prst="rect">
            <a:avLst/>
          </a:prstGeom>
        </p:spPr>
        <p:txBody>
          <a:bodyPr anchor="b"/>
          <a:lstStyle>
            <a:lvl1pPr marL="0" indent="0">
              <a:spcBef>
                <a:spcPts val="0"/>
              </a:spcBef>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5" name="Text Placeholder 4">
            <a:extLst>
              <a:ext uri="{FF2B5EF4-FFF2-40B4-BE49-F238E27FC236}">
                <a16:creationId xmlns:a16="http://schemas.microsoft.com/office/drawing/2014/main" id="{9B17DD45-93D6-4F19-B23E-A24F520FD5A2}"/>
              </a:ext>
            </a:extLst>
          </p:cNvPr>
          <p:cNvSpPr>
            <a:spLocks noGrp="1"/>
          </p:cNvSpPr>
          <p:nvPr>
            <p:ph type="body" sz="quarter" idx="3"/>
          </p:nvPr>
        </p:nvSpPr>
        <p:spPr>
          <a:xfrm>
            <a:off x="6172200" y="1681163"/>
            <a:ext cx="5183188" cy="823912"/>
          </a:xfrm>
          <a:prstGeom prst="rect">
            <a:avLst/>
          </a:prstGeom>
        </p:spPr>
        <p:txBody>
          <a:bodyPr anchor="b"/>
          <a:lstStyle>
            <a:lvl1pPr marL="0" indent="0">
              <a:spcBef>
                <a:spcPts val="0"/>
              </a:spcBef>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Slide Number Placeholder 4">
            <a:extLst>
              <a:ext uri="{FF2B5EF4-FFF2-40B4-BE49-F238E27FC236}">
                <a16:creationId xmlns:a16="http://schemas.microsoft.com/office/drawing/2014/main" id="{CA56C292-3DBC-4EFE-B2C9-A70E8FE44C35}"/>
              </a:ext>
            </a:extLst>
          </p:cNvPr>
          <p:cNvSpPr>
            <a:spLocks noGrp="1"/>
          </p:cNvSpPr>
          <p:nvPr>
            <p:ph type="sldNum" sz="quarter" idx="12"/>
          </p:nvPr>
        </p:nvSpPr>
        <p:spPr>
          <a:xfrm>
            <a:off x="9448800" y="6492875"/>
            <a:ext cx="2743200" cy="365125"/>
          </a:xfrm>
        </p:spPr>
        <p:txBody>
          <a:bodyPr/>
          <a:lstStyle/>
          <a:p>
            <a:fld id="{2C10B610-381F-432D-A853-6CC0B0380E78}" type="slidenum">
              <a:rPr lang="en-US" smtClean="0"/>
              <a:t>‹#›</a:t>
            </a:fld>
            <a:endParaRPr lang="en-US"/>
          </a:p>
        </p:txBody>
      </p:sp>
      <p:pic>
        <p:nvPicPr>
          <p:cNvPr id="11" name="Picture 10">
            <a:extLst>
              <a:ext uri="{FF2B5EF4-FFF2-40B4-BE49-F238E27FC236}">
                <a16:creationId xmlns:a16="http://schemas.microsoft.com/office/drawing/2014/main" id="{D8EE5843-A8A4-424A-80A2-7E4A64E011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837"/>
            <a:ext cx="12192000" cy="1524000"/>
          </a:xfrm>
          <a:prstGeom prst="rect">
            <a:avLst/>
          </a:prstGeom>
        </p:spPr>
      </p:pic>
      <p:cxnSp>
        <p:nvCxnSpPr>
          <p:cNvPr id="13" name="Straight Connector 12">
            <a:extLst>
              <a:ext uri="{FF2B5EF4-FFF2-40B4-BE49-F238E27FC236}">
                <a16:creationId xmlns:a16="http://schemas.microsoft.com/office/drawing/2014/main" id="{5551D5C9-6DE4-4C6C-A6E2-D0FC89008DBD}"/>
              </a:ext>
            </a:extLst>
          </p:cNvPr>
          <p:cNvCxnSpPr>
            <a:cxnSpLocks/>
          </p:cNvCxnSpPr>
          <p:nvPr userDrawn="1"/>
        </p:nvCxnSpPr>
        <p:spPr>
          <a:xfrm>
            <a:off x="-24714" y="1550053"/>
            <a:ext cx="12257903" cy="0"/>
          </a:xfrm>
          <a:prstGeom prst="line">
            <a:avLst/>
          </a:prstGeom>
          <a:ln w="101600">
            <a:gradFill>
              <a:gsLst>
                <a:gs pos="0">
                  <a:srgbClr val="92D050"/>
                </a:gs>
                <a:gs pos="37000">
                  <a:srgbClr val="00B050"/>
                </a:gs>
                <a:gs pos="70000">
                  <a:srgbClr val="277D9E"/>
                </a:gs>
                <a:gs pos="100000">
                  <a:srgbClr val="00B0F0"/>
                </a:gs>
              </a:gsLst>
              <a:lin ang="0" scaled="0"/>
            </a:gradFill>
          </a:ln>
        </p:spPr>
        <p:style>
          <a:lnRef idx="1">
            <a:schemeClr val="accent1"/>
          </a:lnRef>
          <a:fillRef idx="0">
            <a:schemeClr val="accent1"/>
          </a:fillRef>
          <a:effectRef idx="0">
            <a:schemeClr val="accent1"/>
          </a:effectRef>
          <a:fontRef idx="minor">
            <a:schemeClr val="tx1"/>
          </a:fontRef>
        </p:style>
      </p:cxnSp>
      <p:sp>
        <p:nvSpPr>
          <p:cNvPr id="15" name="Content Placeholder 11">
            <a:extLst>
              <a:ext uri="{FF2B5EF4-FFF2-40B4-BE49-F238E27FC236}">
                <a16:creationId xmlns:a16="http://schemas.microsoft.com/office/drawing/2014/main" id="{0DC85FCE-3267-4C89-A707-126E899573A0}"/>
              </a:ext>
            </a:extLst>
          </p:cNvPr>
          <p:cNvSpPr>
            <a:spLocks noGrp="1"/>
          </p:cNvSpPr>
          <p:nvPr>
            <p:ph sz="quarter" idx="13"/>
          </p:nvPr>
        </p:nvSpPr>
        <p:spPr>
          <a:xfrm>
            <a:off x="331787" y="0"/>
            <a:ext cx="9717087" cy="1517163"/>
          </a:xfrm>
          <a:prstGeom prst="rect">
            <a:avLst/>
          </a:prstGeom>
        </p:spPr>
        <p:txBody>
          <a:bodyPr bIns="0" anchor="ctr" anchorCtr="0">
            <a:noAutofit/>
          </a:bodyPr>
          <a:lstStyle>
            <a:lvl1pPr marL="0" indent="0">
              <a:spcBef>
                <a:spcPts val="0"/>
              </a:spcBef>
              <a:buNone/>
              <a:defRPr sz="3600" b="1">
                <a:solidFill>
                  <a:schemeClr val="bg1"/>
                </a:solidFill>
                <a:latin typeface="+mn-lt"/>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Edit Master text styles</a:t>
            </a:r>
          </a:p>
        </p:txBody>
      </p:sp>
      <p:sp>
        <p:nvSpPr>
          <p:cNvPr id="12" name="Text Placeholder 17">
            <a:extLst>
              <a:ext uri="{FF2B5EF4-FFF2-40B4-BE49-F238E27FC236}">
                <a16:creationId xmlns:a16="http://schemas.microsoft.com/office/drawing/2014/main" id="{BCFF7B71-E9FE-48ED-B50C-0ACCA6E7C2BF}"/>
              </a:ext>
            </a:extLst>
          </p:cNvPr>
          <p:cNvSpPr>
            <a:spLocks noGrp="1"/>
          </p:cNvSpPr>
          <p:nvPr>
            <p:ph type="body" sz="quarter" idx="16"/>
          </p:nvPr>
        </p:nvSpPr>
        <p:spPr>
          <a:xfrm>
            <a:off x="850899" y="2505075"/>
            <a:ext cx="5168902" cy="3987800"/>
          </a:xfrm>
          <a:prstGeom prst="rect">
            <a:avLst/>
          </a:prstGeom>
        </p:spPr>
        <p:txBody>
          <a:bodyPr lIns="0" rIns="0"/>
          <a:lstStyle>
            <a:lvl1pPr marL="457200" indent="-342900">
              <a:buClr>
                <a:srgbClr val="00B0F0"/>
              </a:buClr>
              <a:buFont typeface="Arial" panose="020B0604020202020204" pitchFamily="34" charset="0"/>
              <a:buChar char="•"/>
              <a:defRPr>
                <a:solidFill>
                  <a:schemeClr val="tx1">
                    <a:lumMod val="75000"/>
                    <a:lumOff val="25000"/>
                  </a:schemeClr>
                </a:solidFill>
              </a:defRPr>
            </a:lvl1pPr>
            <a:lvl2pPr marL="742950" indent="-228600">
              <a:buClr>
                <a:schemeClr val="accent2">
                  <a:lumMod val="60000"/>
                  <a:lumOff val="40000"/>
                </a:schemeClr>
              </a:buClr>
              <a:buFont typeface="Arial" panose="020B0604020202020204" pitchFamily="34" charset="0"/>
              <a:buChar char="•"/>
              <a:defRPr>
                <a:solidFill>
                  <a:schemeClr val="tx1">
                    <a:lumMod val="75000"/>
                    <a:lumOff val="25000"/>
                  </a:schemeClr>
                </a:solidFill>
              </a:defRPr>
            </a:lvl2pPr>
            <a:lvl3pPr marL="1257300" indent="-228600">
              <a:buClr>
                <a:schemeClr val="bg2"/>
              </a:buClr>
              <a:defRPr>
                <a:solidFill>
                  <a:schemeClr val="tx1">
                    <a:lumMod val="75000"/>
                    <a:lumOff val="25000"/>
                  </a:schemeClr>
                </a:solidFill>
              </a:defRPr>
            </a:lvl3pPr>
            <a:lvl4pPr marL="1714500" indent="-228600">
              <a:buClr>
                <a:schemeClr val="accent6"/>
              </a:buClr>
              <a:defRPr>
                <a:solidFill>
                  <a:schemeClr val="tx1">
                    <a:lumMod val="75000"/>
                    <a:lumOff val="25000"/>
                  </a:schemeClr>
                </a:solidFill>
              </a:defRPr>
            </a:lvl4pPr>
            <a:lvl5pPr marL="2171700" indent="-228600">
              <a:buClr>
                <a:schemeClr val="accent4"/>
              </a:buClr>
              <a:defRPr>
                <a:solidFill>
                  <a:schemeClr val="tx1">
                    <a:lumMod val="75000"/>
                    <a:lumOff val="25000"/>
                  </a:schemeClr>
                </a:solidFill>
              </a:defRPr>
            </a:lvl5pPr>
            <a:lvl6pPr marL="2628900" indent="-228600">
              <a:defRPr>
                <a:solidFill>
                  <a:schemeClr val="tx1">
                    <a:lumMod val="75000"/>
                    <a:lumOff val="25000"/>
                  </a:schemeClr>
                </a:solidFill>
              </a:defRPr>
            </a:lvl6pPr>
          </a:lstStyle>
          <a:p>
            <a:pPr lvl="0"/>
            <a:r>
              <a:rPr lang="en-US"/>
              <a:t>Edit Master text styles</a:t>
            </a:r>
          </a:p>
          <a:p>
            <a:pPr lvl="1"/>
            <a:r>
              <a:rPr lang="en-US"/>
              <a:t>Second level</a:t>
            </a:r>
          </a:p>
          <a:p>
            <a:pPr lvl="2"/>
            <a:r>
              <a:rPr lang="en-US"/>
              <a:t>Third level</a:t>
            </a:r>
          </a:p>
          <a:p>
            <a:pPr lvl="3"/>
            <a:r>
              <a:rPr lang="en-US"/>
              <a:t>Fourth level	</a:t>
            </a:r>
          </a:p>
          <a:p>
            <a:pPr lvl="4"/>
            <a:r>
              <a:rPr lang="en-US"/>
              <a:t>Fifth level</a:t>
            </a:r>
          </a:p>
        </p:txBody>
      </p:sp>
      <p:sp>
        <p:nvSpPr>
          <p:cNvPr id="17" name="Text Placeholder 17">
            <a:extLst>
              <a:ext uri="{FF2B5EF4-FFF2-40B4-BE49-F238E27FC236}">
                <a16:creationId xmlns:a16="http://schemas.microsoft.com/office/drawing/2014/main" id="{42841638-BAEE-446A-BF0F-C4D07DE31932}"/>
              </a:ext>
            </a:extLst>
          </p:cNvPr>
          <p:cNvSpPr>
            <a:spLocks noGrp="1"/>
          </p:cNvSpPr>
          <p:nvPr>
            <p:ph type="body" sz="quarter" idx="15"/>
          </p:nvPr>
        </p:nvSpPr>
        <p:spPr>
          <a:xfrm>
            <a:off x="6172200" y="2505073"/>
            <a:ext cx="5676900" cy="3987801"/>
          </a:xfrm>
          <a:prstGeom prst="rect">
            <a:avLst/>
          </a:prstGeom>
        </p:spPr>
        <p:txBody>
          <a:bodyPr lIns="0" rIns="0"/>
          <a:lstStyle>
            <a:lvl1pPr marL="457200" indent="-342900">
              <a:buClr>
                <a:srgbClr val="00B0F0"/>
              </a:buClr>
              <a:buFont typeface="Arial" panose="020B0604020202020204" pitchFamily="34" charset="0"/>
              <a:buChar char="•"/>
              <a:defRPr>
                <a:solidFill>
                  <a:schemeClr val="tx1">
                    <a:lumMod val="75000"/>
                    <a:lumOff val="25000"/>
                  </a:schemeClr>
                </a:solidFill>
              </a:defRPr>
            </a:lvl1pPr>
            <a:lvl2pPr marL="742950" indent="-228600">
              <a:buClr>
                <a:schemeClr val="accent2">
                  <a:lumMod val="60000"/>
                  <a:lumOff val="40000"/>
                </a:schemeClr>
              </a:buClr>
              <a:buFont typeface="Arial" panose="020B0604020202020204" pitchFamily="34" charset="0"/>
              <a:buChar char="•"/>
              <a:defRPr>
                <a:solidFill>
                  <a:schemeClr val="tx1">
                    <a:lumMod val="75000"/>
                    <a:lumOff val="25000"/>
                  </a:schemeClr>
                </a:solidFill>
              </a:defRPr>
            </a:lvl2pPr>
            <a:lvl3pPr marL="1257300" indent="-228600">
              <a:buClr>
                <a:schemeClr val="bg2"/>
              </a:buClr>
              <a:defRPr>
                <a:solidFill>
                  <a:schemeClr val="tx1">
                    <a:lumMod val="75000"/>
                    <a:lumOff val="25000"/>
                  </a:schemeClr>
                </a:solidFill>
              </a:defRPr>
            </a:lvl3pPr>
            <a:lvl4pPr marL="1714500" indent="-228600">
              <a:buClr>
                <a:schemeClr val="accent6"/>
              </a:buClr>
              <a:defRPr>
                <a:solidFill>
                  <a:schemeClr val="tx1">
                    <a:lumMod val="75000"/>
                    <a:lumOff val="25000"/>
                  </a:schemeClr>
                </a:solidFill>
              </a:defRPr>
            </a:lvl4pPr>
            <a:lvl5pPr marL="2171700" indent="-228600">
              <a:buClr>
                <a:schemeClr val="accent4"/>
              </a:buClr>
              <a:defRPr>
                <a:solidFill>
                  <a:schemeClr val="tx1">
                    <a:lumMod val="75000"/>
                    <a:lumOff val="25000"/>
                  </a:schemeClr>
                </a:solidFill>
              </a:defRPr>
            </a:lvl5pPr>
            <a:lvl6pPr marL="2628900" indent="-228600">
              <a:defRPr>
                <a:solidFill>
                  <a:schemeClr val="tx1">
                    <a:lumMod val="75000"/>
                    <a:lumOff val="25000"/>
                  </a:schemeClr>
                </a:solidFill>
              </a:defRPr>
            </a:lvl6pPr>
          </a:lstStyle>
          <a:p>
            <a:pPr lvl="0"/>
            <a:r>
              <a:rPr lang="en-US"/>
              <a:t>Edit Master text styles</a:t>
            </a:r>
          </a:p>
          <a:p>
            <a:pPr lvl="1"/>
            <a:r>
              <a:rPr lang="en-US"/>
              <a:t>Second level</a:t>
            </a:r>
          </a:p>
          <a:p>
            <a:pPr lvl="2"/>
            <a:r>
              <a:rPr lang="en-US"/>
              <a:t>Third level</a:t>
            </a:r>
          </a:p>
          <a:p>
            <a:pPr lvl="3"/>
            <a:r>
              <a:rPr lang="en-US"/>
              <a:t>Fourth level	</a:t>
            </a:r>
          </a:p>
          <a:p>
            <a:pPr lvl="4"/>
            <a:r>
              <a:rPr lang="en-US"/>
              <a:t>Fifth level</a:t>
            </a:r>
          </a:p>
        </p:txBody>
      </p:sp>
    </p:spTree>
    <p:extLst>
      <p:ext uri="{BB962C8B-B14F-4D97-AF65-F5344CB8AC3E}">
        <p14:creationId xmlns:p14="http://schemas.microsoft.com/office/powerpoint/2010/main" val="24858113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Heading, Caption,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8A52E-AB60-46CA-9A1A-88184D650B48}"/>
              </a:ext>
            </a:extLst>
          </p:cNvPr>
          <p:cNvSpPr>
            <a:spLocks noGrp="1"/>
          </p:cNvSpPr>
          <p:nvPr>
            <p:ph type="title" hasCustomPrompt="1"/>
          </p:nvPr>
        </p:nvSpPr>
        <p:spPr>
          <a:xfrm>
            <a:off x="485193" y="1759100"/>
            <a:ext cx="4973216" cy="912856"/>
          </a:xfrm>
          <a:prstGeom prst="rect">
            <a:avLst/>
          </a:prstGeom>
        </p:spPr>
        <p:txBody>
          <a:bodyPr anchor="b">
            <a:normAutofit/>
          </a:bodyPr>
          <a:lstStyle>
            <a:lvl1pPr>
              <a:defRPr sz="28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style</a:t>
            </a:r>
          </a:p>
        </p:txBody>
      </p:sp>
      <p:sp>
        <p:nvSpPr>
          <p:cNvPr id="3" name="Picture Placeholder 2">
            <a:extLst>
              <a:ext uri="{FF2B5EF4-FFF2-40B4-BE49-F238E27FC236}">
                <a16:creationId xmlns:a16="http://schemas.microsoft.com/office/drawing/2014/main" id="{49FA2846-9746-4E32-8E7B-3F8F024AE2E8}"/>
              </a:ext>
            </a:extLst>
          </p:cNvPr>
          <p:cNvSpPr>
            <a:spLocks noGrp="1"/>
          </p:cNvSpPr>
          <p:nvPr>
            <p:ph type="pic" idx="1"/>
          </p:nvPr>
        </p:nvSpPr>
        <p:spPr>
          <a:xfrm>
            <a:off x="5843475" y="1759100"/>
            <a:ext cx="5735815" cy="4529051"/>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Slide Number Placeholder 4">
            <a:extLst>
              <a:ext uri="{FF2B5EF4-FFF2-40B4-BE49-F238E27FC236}">
                <a16:creationId xmlns:a16="http://schemas.microsoft.com/office/drawing/2014/main" id="{4EEFEB7E-9290-403F-BF2B-550340652775}"/>
              </a:ext>
            </a:extLst>
          </p:cNvPr>
          <p:cNvSpPr>
            <a:spLocks noGrp="1"/>
          </p:cNvSpPr>
          <p:nvPr>
            <p:ph type="sldNum" sz="quarter" idx="12"/>
          </p:nvPr>
        </p:nvSpPr>
        <p:spPr>
          <a:xfrm>
            <a:off x="9448800" y="6492875"/>
            <a:ext cx="2743200" cy="365125"/>
          </a:xfrm>
        </p:spPr>
        <p:txBody>
          <a:bodyPr/>
          <a:lstStyle/>
          <a:p>
            <a:fld id="{2C10B610-381F-432D-A853-6CC0B0380E78}" type="slidenum">
              <a:rPr lang="en-US" smtClean="0"/>
              <a:t>‹#›</a:t>
            </a:fld>
            <a:endParaRPr lang="en-US"/>
          </a:p>
        </p:txBody>
      </p:sp>
      <p:pic>
        <p:nvPicPr>
          <p:cNvPr id="9" name="Picture 8">
            <a:extLst>
              <a:ext uri="{FF2B5EF4-FFF2-40B4-BE49-F238E27FC236}">
                <a16:creationId xmlns:a16="http://schemas.microsoft.com/office/drawing/2014/main" id="{39E254CC-1E4B-4229-8F56-6164B9F447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837"/>
            <a:ext cx="12192000" cy="1524000"/>
          </a:xfrm>
          <a:prstGeom prst="rect">
            <a:avLst/>
          </a:prstGeom>
        </p:spPr>
      </p:pic>
      <p:cxnSp>
        <p:nvCxnSpPr>
          <p:cNvPr id="11" name="Straight Connector 10">
            <a:extLst>
              <a:ext uri="{FF2B5EF4-FFF2-40B4-BE49-F238E27FC236}">
                <a16:creationId xmlns:a16="http://schemas.microsoft.com/office/drawing/2014/main" id="{0D910A15-E681-4EBB-854D-3DD845CBA23F}"/>
              </a:ext>
            </a:extLst>
          </p:cNvPr>
          <p:cNvCxnSpPr>
            <a:cxnSpLocks/>
          </p:cNvCxnSpPr>
          <p:nvPr userDrawn="1"/>
        </p:nvCxnSpPr>
        <p:spPr>
          <a:xfrm>
            <a:off x="-24714" y="1550053"/>
            <a:ext cx="12257903" cy="0"/>
          </a:xfrm>
          <a:prstGeom prst="line">
            <a:avLst/>
          </a:prstGeom>
          <a:ln w="101600">
            <a:gradFill>
              <a:gsLst>
                <a:gs pos="0">
                  <a:srgbClr val="92D050"/>
                </a:gs>
                <a:gs pos="37000">
                  <a:srgbClr val="00B050"/>
                </a:gs>
                <a:gs pos="70000">
                  <a:srgbClr val="277D9E"/>
                </a:gs>
                <a:gs pos="100000">
                  <a:srgbClr val="00B0F0"/>
                </a:gs>
              </a:gsLst>
              <a:lin ang="0" scaled="0"/>
            </a:gradFill>
          </a:ln>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a16="http://schemas.microsoft.com/office/drawing/2014/main" id="{FE16AF8C-B314-41B3-91B0-157C6DD6B99A}"/>
              </a:ext>
            </a:extLst>
          </p:cNvPr>
          <p:cNvSpPr>
            <a:spLocks noGrp="1"/>
          </p:cNvSpPr>
          <p:nvPr>
            <p:ph sz="quarter" idx="13"/>
          </p:nvPr>
        </p:nvSpPr>
        <p:spPr>
          <a:xfrm>
            <a:off x="331787" y="0"/>
            <a:ext cx="9717087" cy="796037"/>
          </a:xfrm>
          <a:prstGeom prst="rect">
            <a:avLst/>
          </a:prstGeom>
        </p:spPr>
        <p:txBody>
          <a:bodyPr bIns="0" anchor="b" anchorCtr="0">
            <a:noAutofit/>
          </a:bodyPr>
          <a:lstStyle>
            <a:lvl1pPr marL="0" indent="0">
              <a:buNone/>
              <a:defRPr sz="3600" b="1">
                <a:solidFill>
                  <a:schemeClr val="bg1"/>
                </a:solidFill>
                <a:latin typeface="+mn-lt"/>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Edit Master text styles</a:t>
            </a:r>
          </a:p>
        </p:txBody>
      </p:sp>
      <p:sp>
        <p:nvSpPr>
          <p:cNvPr id="14" name="Content Placeholder 11">
            <a:extLst>
              <a:ext uri="{FF2B5EF4-FFF2-40B4-BE49-F238E27FC236}">
                <a16:creationId xmlns:a16="http://schemas.microsoft.com/office/drawing/2014/main" id="{C2AA8C8B-FA36-4FCC-8650-9374A5258BD9}"/>
              </a:ext>
            </a:extLst>
          </p:cNvPr>
          <p:cNvSpPr>
            <a:spLocks noGrp="1"/>
          </p:cNvSpPr>
          <p:nvPr>
            <p:ph sz="quarter" idx="14"/>
          </p:nvPr>
        </p:nvSpPr>
        <p:spPr>
          <a:xfrm>
            <a:off x="331787" y="796036"/>
            <a:ext cx="9717087" cy="721127"/>
          </a:xfrm>
          <a:prstGeom prst="rect">
            <a:avLst/>
          </a:prstGeom>
        </p:spPr>
        <p:txBody>
          <a:bodyPr tIns="0">
            <a:noAutofit/>
          </a:bodyPr>
          <a:lstStyle>
            <a:lvl1pPr marL="0" indent="0">
              <a:buNone/>
              <a:defRPr sz="36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Edit Master text styles</a:t>
            </a:r>
          </a:p>
        </p:txBody>
      </p:sp>
      <p:sp>
        <p:nvSpPr>
          <p:cNvPr id="13" name="Text Placeholder 17">
            <a:extLst>
              <a:ext uri="{FF2B5EF4-FFF2-40B4-BE49-F238E27FC236}">
                <a16:creationId xmlns:a16="http://schemas.microsoft.com/office/drawing/2014/main" id="{5AFA28FD-1D2A-49C1-8620-DFD37D1C9457}"/>
              </a:ext>
            </a:extLst>
          </p:cNvPr>
          <p:cNvSpPr>
            <a:spLocks noGrp="1"/>
          </p:cNvSpPr>
          <p:nvPr>
            <p:ph type="body" sz="quarter" idx="16"/>
          </p:nvPr>
        </p:nvSpPr>
        <p:spPr>
          <a:xfrm>
            <a:off x="485193" y="2671956"/>
            <a:ext cx="5168902" cy="3987800"/>
          </a:xfrm>
          <a:prstGeom prst="rect">
            <a:avLst/>
          </a:prstGeom>
        </p:spPr>
        <p:txBody>
          <a:bodyPr lIns="0" rIns="0"/>
          <a:lstStyle>
            <a:lvl1pPr marL="457200" indent="-342900">
              <a:buClr>
                <a:srgbClr val="00B0F0"/>
              </a:buClr>
              <a:buFont typeface="Arial" panose="020B0604020202020204" pitchFamily="34" charset="0"/>
              <a:buChar char="•"/>
              <a:defRPr>
                <a:solidFill>
                  <a:schemeClr val="tx1">
                    <a:lumMod val="75000"/>
                    <a:lumOff val="25000"/>
                  </a:schemeClr>
                </a:solidFill>
              </a:defRPr>
            </a:lvl1pPr>
            <a:lvl2pPr marL="742950" indent="-228600">
              <a:buClr>
                <a:schemeClr val="accent2">
                  <a:lumMod val="60000"/>
                  <a:lumOff val="40000"/>
                </a:schemeClr>
              </a:buClr>
              <a:buFont typeface="Arial" panose="020B0604020202020204" pitchFamily="34" charset="0"/>
              <a:buChar char="•"/>
              <a:defRPr>
                <a:solidFill>
                  <a:schemeClr val="tx1">
                    <a:lumMod val="75000"/>
                    <a:lumOff val="25000"/>
                  </a:schemeClr>
                </a:solidFill>
              </a:defRPr>
            </a:lvl2pPr>
            <a:lvl3pPr marL="1257300" indent="-228600">
              <a:buClr>
                <a:schemeClr val="bg2"/>
              </a:buClr>
              <a:defRPr>
                <a:solidFill>
                  <a:schemeClr val="tx1">
                    <a:lumMod val="75000"/>
                    <a:lumOff val="25000"/>
                  </a:schemeClr>
                </a:solidFill>
              </a:defRPr>
            </a:lvl3pPr>
            <a:lvl4pPr marL="1714500" indent="-228600">
              <a:buClr>
                <a:schemeClr val="accent6"/>
              </a:buClr>
              <a:defRPr>
                <a:solidFill>
                  <a:schemeClr val="tx1">
                    <a:lumMod val="75000"/>
                    <a:lumOff val="25000"/>
                  </a:schemeClr>
                </a:solidFill>
              </a:defRPr>
            </a:lvl4pPr>
            <a:lvl5pPr marL="2171700" indent="-228600">
              <a:buClr>
                <a:schemeClr val="accent4"/>
              </a:buClr>
              <a:defRPr>
                <a:solidFill>
                  <a:schemeClr val="tx1">
                    <a:lumMod val="75000"/>
                    <a:lumOff val="25000"/>
                  </a:schemeClr>
                </a:solidFill>
              </a:defRPr>
            </a:lvl5pPr>
            <a:lvl6pPr marL="2628900" indent="-228600">
              <a:defRPr>
                <a:solidFill>
                  <a:schemeClr val="tx1">
                    <a:lumMod val="75000"/>
                    <a:lumOff val="25000"/>
                  </a:schemeClr>
                </a:solidFill>
              </a:defRPr>
            </a:lvl6pPr>
          </a:lstStyle>
          <a:p>
            <a:pPr lvl="0"/>
            <a:r>
              <a:rPr lang="en-US"/>
              <a:t>Edit Master text styles</a:t>
            </a:r>
          </a:p>
          <a:p>
            <a:pPr lvl="1"/>
            <a:r>
              <a:rPr lang="en-US"/>
              <a:t>Second level</a:t>
            </a:r>
          </a:p>
          <a:p>
            <a:pPr lvl="2"/>
            <a:r>
              <a:rPr lang="en-US"/>
              <a:t>Third level</a:t>
            </a:r>
          </a:p>
          <a:p>
            <a:pPr lvl="3"/>
            <a:r>
              <a:rPr lang="en-US"/>
              <a:t>Fourth level	</a:t>
            </a:r>
          </a:p>
          <a:p>
            <a:pPr lvl="4"/>
            <a:r>
              <a:rPr lang="en-US"/>
              <a:t>Fifth level</a:t>
            </a:r>
          </a:p>
        </p:txBody>
      </p:sp>
    </p:spTree>
    <p:extLst>
      <p:ext uri="{BB962C8B-B14F-4D97-AF65-F5344CB8AC3E}">
        <p14:creationId xmlns:p14="http://schemas.microsoft.com/office/powerpoint/2010/main" val="105374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Heading &amp;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8A52E-AB60-46CA-9A1A-88184D650B48}"/>
              </a:ext>
            </a:extLst>
          </p:cNvPr>
          <p:cNvSpPr>
            <a:spLocks noGrp="1"/>
          </p:cNvSpPr>
          <p:nvPr>
            <p:ph type="title" hasCustomPrompt="1"/>
          </p:nvPr>
        </p:nvSpPr>
        <p:spPr>
          <a:xfrm>
            <a:off x="485193" y="1759100"/>
            <a:ext cx="4973216" cy="912856"/>
          </a:xfrm>
          <a:prstGeom prst="rect">
            <a:avLst/>
          </a:prstGeom>
        </p:spPr>
        <p:txBody>
          <a:bodyPr anchor="b">
            <a:normAutofit/>
          </a:bodyPr>
          <a:lstStyle>
            <a:lvl1pPr>
              <a:defRPr sz="28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style</a:t>
            </a:r>
          </a:p>
        </p:txBody>
      </p:sp>
      <p:sp>
        <p:nvSpPr>
          <p:cNvPr id="3" name="Picture Placeholder 2">
            <a:extLst>
              <a:ext uri="{FF2B5EF4-FFF2-40B4-BE49-F238E27FC236}">
                <a16:creationId xmlns:a16="http://schemas.microsoft.com/office/drawing/2014/main" id="{49FA2846-9746-4E32-8E7B-3F8F024AE2E8}"/>
              </a:ext>
            </a:extLst>
          </p:cNvPr>
          <p:cNvSpPr>
            <a:spLocks noGrp="1"/>
          </p:cNvSpPr>
          <p:nvPr>
            <p:ph type="pic" idx="1"/>
          </p:nvPr>
        </p:nvSpPr>
        <p:spPr>
          <a:xfrm>
            <a:off x="5843475" y="1759100"/>
            <a:ext cx="5735815" cy="4529051"/>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Slide Number Placeholder 4">
            <a:extLst>
              <a:ext uri="{FF2B5EF4-FFF2-40B4-BE49-F238E27FC236}">
                <a16:creationId xmlns:a16="http://schemas.microsoft.com/office/drawing/2014/main" id="{4EEFEB7E-9290-403F-BF2B-550340652775}"/>
              </a:ext>
            </a:extLst>
          </p:cNvPr>
          <p:cNvSpPr>
            <a:spLocks noGrp="1"/>
          </p:cNvSpPr>
          <p:nvPr>
            <p:ph type="sldNum" sz="quarter" idx="12"/>
          </p:nvPr>
        </p:nvSpPr>
        <p:spPr>
          <a:xfrm>
            <a:off x="9448800" y="6492875"/>
            <a:ext cx="2743200" cy="365125"/>
          </a:xfrm>
        </p:spPr>
        <p:txBody>
          <a:bodyPr/>
          <a:lstStyle/>
          <a:p>
            <a:fld id="{2C10B610-381F-432D-A853-6CC0B0380E78}" type="slidenum">
              <a:rPr lang="en-US" smtClean="0"/>
              <a:t>‹#›</a:t>
            </a:fld>
            <a:endParaRPr lang="en-US"/>
          </a:p>
        </p:txBody>
      </p:sp>
      <p:pic>
        <p:nvPicPr>
          <p:cNvPr id="9" name="Picture 8">
            <a:extLst>
              <a:ext uri="{FF2B5EF4-FFF2-40B4-BE49-F238E27FC236}">
                <a16:creationId xmlns:a16="http://schemas.microsoft.com/office/drawing/2014/main" id="{39E254CC-1E4B-4229-8F56-6164B9F447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837"/>
            <a:ext cx="12192000" cy="1524000"/>
          </a:xfrm>
          <a:prstGeom prst="rect">
            <a:avLst/>
          </a:prstGeom>
        </p:spPr>
      </p:pic>
      <p:cxnSp>
        <p:nvCxnSpPr>
          <p:cNvPr id="11" name="Straight Connector 10">
            <a:extLst>
              <a:ext uri="{FF2B5EF4-FFF2-40B4-BE49-F238E27FC236}">
                <a16:creationId xmlns:a16="http://schemas.microsoft.com/office/drawing/2014/main" id="{0D910A15-E681-4EBB-854D-3DD845CBA23F}"/>
              </a:ext>
            </a:extLst>
          </p:cNvPr>
          <p:cNvCxnSpPr>
            <a:cxnSpLocks/>
          </p:cNvCxnSpPr>
          <p:nvPr userDrawn="1"/>
        </p:nvCxnSpPr>
        <p:spPr>
          <a:xfrm>
            <a:off x="-24714" y="1550053"/>
            <a:ext cx="12257903" cy="0"/>
          </a:xfrm>
          <a:prstGeom prst="line">
            <a:avLst/>
          </a:prstGeom>
          <a:ln w="101600">
            <a:gradFill>
              <a:gsLst>
                <a:gs pos="0">
                  <a:srgbClr val="92D050"/>
                </a:gs>
                <a:gs pos="37000">
                  <a:srgbClr val="00B050"/>
                </a:gs>
                <a:gs pos="70000">
                  <a:srgbClr val="277D9E"/>
                </a:gs>
                <a:gs pos="100000">
                  <a:srgbClr val="00B0F0"/>
                </a:gs>
              </a:gsLst>
              <a:lin ang="0" scaled="0"/>
            </a:gradFill>
          </a:ln>
        </p:spPr>
        <p:style>
          <a:lnRef idx="1">
            <a:schemeClr val="accent1"/>
          </a:lnRef>
          <a:fillRef idx="0">
            <a:schemeClr val="accent1"/>
          </a:fillRef>
          <a:effectRef idx="0">
            <a:schemeClr val="accent1"/>
          </a:effectRef>
          <a:fontRef idx="minor">
            <a:schemeClr val="tx1"/>
          </a:fontRef>
        </p:style>
      </p:cxnSp>
      <p:sp>
        <p:nvSpPr>
          <p:cNvPr id="14" name="Content Placeholder 11">
            <a:extLst>
              <a:ext uri="{FF2B5EF4-FFF2-40B4-BE49-F238E27FC236}">
                <a16:creationId xmlns:a16="http://schemas.microsoft.com/office/drawing/2014/main" id="{4D1CFA11-398B-448A-9C32-679F71E999CB}"/>
              </a:ext>
            </a:extLst>
          </p:cNvPr>
          <p:cNvSpPr>
            <a:spLocks noGrp="1"/>
          </p:cNvSpPr>
          <p:nvPr>
            <p:ph sz="quarter" idx="13"/>
          </p:nvPr>
        </p:nvSpPr>
        <p:spPr>
          <a:xfrm>
            <a:off x="331787" y="-6836"/>
            <a:ext cx="9717087" cy="1523999"/>
          </a:xfrm>
          <a:prstGeom prst="rect">
            <a:avLst/>
          </a:prstGeom>
        </p:spPr>
        <p:txBody>
          <a:bodyPr bIns="0" anchor="ctr" anchorCtr="0">
            <a:noAutofit/>
          </a:bodyPr>
          <a:lstStyle>
            <a:lvl1pPr marL="0" indent="0">
              <a:spcBef>
                <a:spcPts val="0"/>
              </a:spcBef>
              <a:buNone/>
              <a:defRPr sz="3600" b="1">
                <a:solidFill>
                  <a:schemeClr val="bg1"/>
                </a:solidFill>
                <a:latin typeface="+mn-lt"/>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Edit Master text styles</a:t>
            </a:r>
          </a:p>
        </p:txBody>
      </p:sp>
      <p:sp>
        <p:nvSpPr>
          <p:cNvPr id="12" name="Text Placeholder 17">
            <a:extLst>
              <a:ext uri="{FF2B5EF4-FFF2-40B4-BE49-F238E27FC236}">
                <a16:creationId xmlns:a16="http://schemas.microsoft.com/office/drawing/2014/main" id="{07C9D2B5-161B-441E-BC5A-739B55284FC1}"/>
              </a:ext>
            </a:extLst>
          </p:cNvPr>
          <p:cNvSpPr>
            <a:spLocks noGrp="1"/>
          </p:cNvSpPr>
          <p:nvPr>
            <p:ph type="body" sz="quarter" idx="16"/>
          </p:nvPr>
        </p:nvSpPr>
        <p:spPr>
          <a:xfrm>
            <a:off x="485193" y="2671958"/>
            <a:ext cx="5168902" cy="3987800"/>
          </a:xfrm>
          <a:prstGeom prst="rect">
            <a:avLst/>
          </a:prstGeom>
        </p:spPr>
        <p:txBody>
          <a:bodyPr lIns="0" rIns="0"/>
          <a:lstStyle>
            <a:lvl1pPr marL="457200" indent="-342900">
              <a:buClr>
                <a:srgbClr val="00B0F0"/>
              </a:buClr>
              <a:buFont typeface="Arial" panose="020B0604020202020204" pitchFamily="34" charset="0"/>
              <a:buChar char="•"/>
              <a:defRPr>
                <a:solidFill>
                  <a:schemeClr val="tx1">
                    <a:lumMod val="75000"/>
                    <a:lumOff val="25000"/>
                  </a:schemeClr>
                </a:solidFill>
              </a:defRPr>
            </a:lvl1pPr>
            <a:lvl2pPr marL="742950" indent="-228600">
              <a:buClr>
                <a:schemeClr val="accent2">
                  <a:lumMod val="60000"/>
                  <a:lumOff val="40000"/>
                </a:schemeClr>
              </a:buClr>
              <a:buFont typeface="Arial" panose="020B0604020202020204" pitchFamily="34" charset="0"/>
              <a:buChar char="•"/>
              <a:defRPr>
                <a:solidFill>
                  <a:schemeClr val="tx1">
                    <a:lumMod val="75000"/>
                    <a:lumOff val="25000"/>
                  </a:schemeClr>
                </a:solidFill>
              </a:defRPr>
            </a:lvl2pPr>
            <a:lvl3pPr marL="1257300" indent="-228600">
              <a:buClr>
                <a:schemeClr val="bg2"/>
              </a:buClr>
              <a:defRPr>
                <a:solidFill>
                  <a:schemeClr val="tx1">
                    <a:lumMod val="75000"/>
                    <a:lumOff val="25000"/>
                  </a:schemeClr>
                </a:solidFill>
              </a:defRPr>
            </a:lvl3pPr>
            <a:lvl4pPr marL="1714500" indent="-228600">
              <a:buClr>
                <a:schemeClr val="accent6"/>
              </a:buClr>
              <a:defRPr>
                <a:solidFill>
                  <a:schemeClr val="tx1">
                    <a:lumMod val="75000"/>
                    <a:lumOff val="25000"/>
                  </a:schemeClr>
                </a:solidFill>
              </a:defRPr>
            </a:lvl4pPr>
            <a:lvl5pPr marL="2171700" indent="-228600">
              <a:buClr>
                <a:schemeClr val="accent4"/>
              </a:buClr>
              <a:defRPr>
                <a:solidFill>
                  <a:schemeClr val="tx1">
                    <a:lumMod val="75000"/>
                    <a:lumOff val="25000"/>
                  </a:schemeClr>
                </a:solidFill>
              </a:defRPr>
            </a:lvl5pPr>
            <a:lvl6pPr marL="2628900" indent="-228600">
              <a:defRPr>
                <a:solidFill>
                  <a:schemeClr val="tx1">
                    <a:lumMod val="75000"/>
                    <a:lumOff val="25000"/>
                  </a:schemeClr>
                </a:solidFill>
              </a:defRPr>
            </a:lvl6pPr>
          </a:lstStyle>
          <a:p>
            <a:pPr lvl="0"/>
            <a:r>
              <a:rPr lang="en-US"/>
              <a:t>Edit Master text styles</a:t>
            </a:r>
          </a:p>
          <a:p>
            <a:pPr lvl="1"/>
            <a:r>
              <a:rPr lang="en-US"/>
              <a:t>Second level</a:t>
            </a:r>
          </a:p>
          <a:p>
            <a:pPr lvl="2"/>
            <a:r>
              <a:rPr lang="en-US"/>
              <a:t>Third level</a:t>
            </a:r>
          </a:p>
          <a:p>
            <a:pPr lvl="3"/>
            <a:r>
              <a:rPr lang="en-US"/>
              <a:t>Fourth level	</a:t>
            </a:r>
          </a:p>
          <a:p>
            <a:pPr lvl="4"/>
            <a:r>
              <a:rPr lang="en-US"/>
              <a:t>Fifth level</a:t>
            </a:r>
          </a:p>
        </p:txBody>
      </p:sp>
    </p:spTree>
    <p:extLst>
      <p:ext uri="{BB962C8B-B14F-4D97-AF65-F5344CB8AC3E}">
        <p14:creationId xmlns:p14="http://schemas.microsoft.com/office/powerpoint/2010/main" val="1167333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CA72DD0-A119-45A1-86F5-F1DB7924EF26}"/>
              </a:ext>
            </a:extLst>
          </p:cNvPr>
          <p:cNvSpPr>
            <a:spLocks noGrp="1"/>
          </p:cNvSpPr>
          <p:nvPr>
            <p:ph type="sldNum" sz="quarter" idx="10"/>
          </p:nvPr>
        </p:nvSpPr>
        <p:spPr/>
        <p:txBody>
          <a:bodyPr/>
          <a:lstStyle/>
          <a:p>
            <a:fld id="{2C10B610-381F-432D-A853-6CC0B0380E78}" type="slidenum">
              <a:rPr lang="en-US" smtClean="0"/>
              <a:t>‹#›</a:t>
            </a:fld>
            <a:endParaRPr lang="en-US"/>
          </a:p>
        </p:txBody>
      </p:sp>
      <p:pic>
        <p:nvPicPr>
          <p:cNvPr id="4" name="Picture 3">
            <a:extLst>
              <a:ext uri="{FF2B5EF4-FFF2-40B4-BE49-F238E27FC236}">
                <a16:creationId xmlns:a16="http://schemas.microsoft.com/office/drawing/2014/main" id="{25117D14-9A26-4D6C-9CBD-4592005E05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837"/>
            <a:ext cx="12192000" cy="1524000"/>
          </a:xfrm>
          <a:prstGeom prst="rect">
            <a:avLst/>
          </a:prstGeom>
        </p:spPr>
      </p:pic>
      <p:cxnSp>
        <p:nvCxnSpPr>
          <p:cNvPr id="7" name="Straight Connector 6">
            <a:extLst>
              <a:ext uri="{FF2B5EF4-FFF2-40B4-BE49-F238E27FC236}">
                <a16:creationId xmlns:a16="http://schemas.microsoft.com/office/drawing/2014/main" id="{4347B78E-58A4-4037-88CC-E065EABE0072}"/>
              </a:ext>
            </a:extLst>
          </p:cNvPr>
          <p:cNvCxnSpPr>
            <a:cxnSpLocks/>
          </p:cNvCxnSpPr>
          <p:nvPr userDrawn="1"/>
        </p:nvCxnSpPr>
        <p:spPr>
          <a:xfrm>
            <a:off x="-24714" y="1550053"/>
            <a:ext cx="12257903" cy="0"/>
          </a:xfrm>
          <a:prstGeom prst="line">
            <a:avLst/>
          </a:prstGeom>
          <a:ln w="101600">
            <a:gradFill>
              <a:gsLst>
                <a:gs pos="0">
                  <a:srgbClr val="92D050"/>
                </a:gs>
                <a:gs pos="37000">
                  <a:srgbClr val="00B050"/>
                </a:gs>
                <a:gs pos="70000">
                  <a:srgbClr val="277D9E"/>
                </a:gs>
                <a:gs pos="100000">
                  <a:srgbClr val="00B0F0"/>
                </a:gs>
              </a:gsLst>
              <a:lin ang="0" scaled="0"/>
            </a:gradFill>
          </a:ln>
        </p:spPr>
        <p:style>
          <a:lnRef idx="1">
            <a:schemeClr val="accent1"/>
          </a:lnRef>
          <a:fillRef idx="0">
            <a:schemeClr val="accent1"/>
          </a:fillRef>
          <a:effectRef idx="0">
            <a:schemeClr val="accent1"/>
          </a:effectRef>
          <a:fontRef idx="minor">
            <a:schemeClr val="tx1"/>
          </a:fontRef>
        </p:style>
      </p:cxnSp>
      <p:sp>
        <p:nvSpPr>
          <p:cNvPr id="9" name="Media Placeholder 8">
            <a:extLst>
              <a:ext uri="{FF2B5EF4-FFF2-40B4-BE49-F238E27FC236}">
                <a16:creationId xmlns:a16="http://schemas.microsoft.com/office/drawing/2014/main" id="{CD993E56-3D82-4104-922C-613D4B1A8219}"/>
              </a:ext>
            </a:extLst>
          </p:cNvPr>
          <p:cNvSpPr>
            <a:spLocks noGrp="1"/>
          </p:cNvSpPr>
          <p:nvPr>
            <p:ph type="media" sz="quarter" idx="11"/>
          </p:nvPr>
        </p:nvSpPr>
        <p:spPr>
          <a:xfrm>
            <a:off x="2607789" y="1607857"/>
            <a:ext cx="6993412" cy="5234268"/>
          </a:xfrm>
          <a:prstGeom prst="rect">
            <a:avLst/>
          </a:prstGeom>
        </p:spPr>
        <p:txBody>
          <a:bodyPr/>
          <a:lstStyle>
            <a:lvl1pPr>
              <a:defRPr/>
            </a:lvl1pPr>
          </a:lstStyle>
          <a:p>
            <a:r>
              <a:rPr lang="en-US"/>
              <a:t>Click icon to add media</a:t>
            </a:r>
          </a:p>
        </p:txBody>
      </p:sp>
      <p:sp>
        <p:nvSpPr>
          <p:cNvPr id="13" name="Content Placeholder 11">
            <a:extLst>
              <a:ext uri="{FF2B5EF4-FFF2-40B4-BE49-F238E27FC236}">
                <a16:creationId xmlns:a16="http://schemas.microsoft.com/office/drawing/2014/main" id="{C0C2EF85-ACBE-4CBF-B2CB-31C246F0F659}"/>
              </a:ext>
            </a:extLst>
          </p:cNvPr>
          <p:cNvSpPr>
            <a:spLocks noGrp="1"/>
          </p:cNvSpPr>
          <p:nvPr>
            <p:ph sz="quarter" idx="13" hasCustomPrompt="1"/>
          </p:nvPr>
        </p:nvSpPr>
        <p:spPr>
          <a:xfrm>
            <a:off x="331788" y="1"/>
            <a:ext cx="1658938" cy="1492251"/>
          </a:xfrm>
          <a:prstGeom prst="rect">
            <a:avLst/>
          </a:prstGeom>
        </p:spPr>
        <p:txBody>
          <a:bodyPr bIns="0" anchor="ctr" anchorCtr="0">
            <a:noAutofit/>
          </a:bodyPr>
          <a:lstStyle>
            <a:lvl1pPr marL="0" indent="0">
              <a:buNone/>
              <a:defRPr sz="3600" b="1">
                <a:solidFill>
                  <a:schemeClr val="bg1"/>
                </a:solidFill>
                <a:latin typeface="+mn-lt"/>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Video:</a:t>
            </a:r>
          </a:p>
        </p:txBody>
      </p:sp>
      <p:sp>
        <p:nvSpPr>
          <p:cNvPr id="14" name="Content Placeholder 11">
            <a:extLst>
              <a:ext uri="{FF2B5EF4-FFF2-40B4-BE49-F238E27FC236}">
                <a16:creationId xmlns:a16="http://schemas.microsoft.com/office/drawing/2014/main" id="{A0D645B4-254A-4548-A869-E5A4C2CC9E3F}"/>
              </a:ext>
            </a:extLst>
          </p:cNvPr>
          <p:cNvSpPr>
            <a:spLocks noGrp="1"/>
          </p:cNvSpPr>
          <p:nvPr>
            <p:ph sz="quarter" idx="14" hasCustomPrompt="1"/>
          </p:nvPr>
        </p:nvSpPr>
        <p:spPr>
          <a:xfrm>
            <a:off x="1990726" y="0"/>
            <a:ext cx="8639174" cy="1492251"/>
          </a:xfrm>
          <a:prstGeom prst="rect">
            <a:avLst/>
          </a:prstGeom>
        </p:spPr>
        <p:txBody>
          <a:bodyPr bIns="0" anchor="ctr" anchorCtr="0">
            <a:noAutofit/>
          </a:bodyPr>
          <a:lstStyle>
            <a:lvl1pPr marL="0" indent="0">
              <a:spcBef>
                <a:spcPts val="0"/>
              </a:spcBef>
              <a:buNone/>
              <a:defRPr sz="36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Video Title Here</a:t>
            </a:r>
          </a:p>
        </p:txBody>
      </p:sp>
    </p:spTree>
    <p:extLst>
      <p:ext uri="{BB962C8B-B14F-4D97-AF65-F5344CB8AC3E}">
        <p14:creationId xmlns:p14="http://schemas.microsoft.com/office/powerpoint/2010/main" val="280920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potlight/Ico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0E1CAA-2A06-41E1-BB14-CF3566345136}"/>
              </a:ext>
            </a:extLst>
          </p:cNvPr>
          <p:cNvSpPr>
            <a:spLocks noGrp="1"/>
          </p:cNvSpPr>
          <p:nvPr>
            <p:ph type="sldNum" sz="quarter" idx="10"/>
          </p:nvPr>
        </p:nvSpPr>
        <p:spPr/>
        <p:txBody>
          <a:bodyPr/>
          <a:lstStyle/>
          <a:p>
            <a:fld id="{2C10B610-381F-432D-A853-6CC0B0380E78}" type="slidenum">
              <a:rPr lang="en-US" smtClean="0"/>
              <a:t>‹#›</a:t>
            </a:fld>
            <a:endParaRPr lang="en-US"/>
          </a:p>
        </p:txBody>
      </p:sp>
      <p:pic>
        <p:nvPicPr>
          <p:cNvPr id="4" name="Picture 3">
            <a:extLst>
              <a:ext uri="{FF2B5EF4-FFF2-40B4-BE49-F238E27FC236}">
                <a16:creationId xmlns:a16="http://schemas.microsoft.com/office/drawing/2014/main" id="{2977D453-CBBD-4321-BFB1-A61A03E0EF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837"/>
            <a:ext cx="12192000" cy="1524000"/>
          </a:xfrm>
          <a:prstGeom prst="rect">
            <a:avLst/>
          </a:prstGeom>
        </p:spPr>
      </p:pic>
      <p:cxnSp>
        <p:nvCxnSpPr>
          <p:cNvPr id="5" name="Straight Connector 4">
            <a:extLst>
              <a:ext uri="{FF2B5EF4-FFF2-40B4-BE49-F238E27FC236}">
                <a16:creationId xmlns:a16="http://schemas.microsoft.com/office/drawing/2014/main" id="{C9061DFD-2E68-4334-8783-CDF01E459F84}"/>
              </a:ext>
            </a:extLst>
          </p:cNvPr>
          <p:cNvCxnSpPr>
            <a:cxnSpLocks/>
          </p:cNvCxnSpPr>
          <p:nvPr userDrawn="1"/>
        </p:nvCxnSpPr>
        <p:spPr>
          <a:xfrm>
            <a:off x="-24714" y="1550053"/>
            <a:ext cx="12257903" cy="0"/>
          </a:xfrm>
          <a:prstGeom prst="line">
            <a:avLst/>
          </a:prstGeom>
          <a:ln w="101600">
            <a:gradFill>
              <a:gsLst>
                <a:gs pos="0">
                  <a:srgbClr val="92D050"/>
                </a:gs>
                <a:gs pos="37000">
                  <a:srgbClr val="00B050"/>
                </a:gs>
                <a:gs pos="70000">
                  <a:srgbClr val="277D9E"/>
                </a:gs>
                <a:gs pos="100000">
                  <a:srgbClr val="00B0F0"/>
                </a:gs>
              </a:gsLst>
              <a:lin ang="0" scaled="0"/>
            </a:gradFill>
          </a:ln>
        </p:spPr>
        <p:style>
          <a:lnRef idx="1">
            <a:schemeClr val="accent1"/>
          </a:lnRef>
          <a:fillRef idx="0">
            <a:schemeClr val="accent1"/>
          </a:fillRef>
          <a:effectRef idx="0">
            <a:schemeClr val="accent1"/>
          </a:effectRef>
          <a:fontRef idx="minor">
            <a:schemeClr val="tx1"/>
          </a:fontRef>
        </p:style>
      </p:cxnSp>
      <p:sp>
        <p:nvSpPr>
          <p:cNvPr id="7" name="Content Placeholder 11">
            <a:extLst>
              <a:ext uri="{FF2B5EF4-FFF2-40B4-BE49-F238E27FC236}">
                <a16:creationId xmlns:a16="http://schemas.microsoft.com/office/drawing/2014/main" id="{FFB7E0C6-3F28-4805-B703-AB079448C086}"/>
              </a:ext>
            </a:extLst>
          </p:cNvPr>
          <p:cNvSpPr>
            <a:spLocks noGrp="1"/>
          </p:cNvSpPr>
          <p:nvPr>
            <p:ph sz="quarter" idx="13"/>
          </p:nvPr>
        </p:nvSpPr>
        <p:spPr>
          <a:xfrm>
            <a:off x="2665414" y="9491"/>
            <a:ext cx="9431336" cy="759313"/>
          </a:xfrm>
          <a:prstGeom prst="rect">
            <a:avLst/>
          </a:prstGeom>
        </p:spPr>
        <p:txBody>
          <a:bodyPr bIns="0" anchor="b" anchorCtr="0">
            <a:noAutofit/>
          </a:bodyPr>
          <a:lstStyle>
            <a:lvl1pPr marL="0" indent="0">
              <a:buNone/>
              <a:defRPr sz="36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Edit Master text styles</a:t>
            </a:r>
          </a:p>
        </p:txBody>
      </p:sp>
      <p:sp>
        <p:nvSpPr>
          <p:cNvPr id="8" name="Content Placeholder 11">
            <a:extLst>
              <a:ext uri="{FF2B5EF4-FFF2-40B4-BE49-F238E27FC236}">
                <a16:creationId xmlns:a16="http://schemas.microsoft.com/office/drawing/2014/main" id="{D59DE809-EFBC-497E-BE89-19FE34D64871}"/>
              </a:ext>
            </a:extLst>
          </p:cNvPr>
          <p:cNvSpPr>
            <a:spLocks noGrp="1"/>
          </p:cNvSpPr>
          <p:nvPr>
            <p:ph sz="quarter" idx="14"/>
          </p:nvPr>
        </p:nvSpPr>
        <p:spPr>
          <a:xfrm>
            <a:off x="2665414" y="768803"/>
            <a:ext cx="9431336" cy="764688"/>
          </a:xfrm>
          <a:prstGeom prst="rect">
            <a:avLst/>
          </a:prstGeom>
        </p:spPr>
        <p:txBody>
          <a:bodyPr tIns="0">
            <a:noAutofit/>
          </a:bodyPr>
          <a:lstStyle>
            <a:lvl1pPr marL="0" indent="0">
              <a:buNone/>
              <a:defRPr sz="3600" b="1">
                <a:solidFill>
                  <a:schemeClr val="bg1"/>
                </a:solidFill>
                <a:latin typeface="+mn-lt"/>
                <a:ea typeface="Open Sans Light" panose="020B0306030504020204" pitchFamily="34" charset="0"/>
                <a:cs typeface="Open Sans Light" panose="020B0306030504020204" pitchFamily="34" charset="0"/>
              </a:defRPr>
            </a:lvl1pPr>
            <a:lvl2pPr marL="457200" indent="0">
              <a:buNone/>
              <a:defRPr sz="3600">
                <a:solidFill>
                  <a:schemeClr val="bg1"/>
                </a:solidFill>
              </a:defRPr>
            </a:lvl2pPr>
            <a:lvl3pPr marL="914400" indent="0">
              <a:buNone/>
              <a:defRPr sz="3600">
                <a:solidFill>
                  <a:schemeClr val="bg1"/>
                </a:solidFill>
              </a:defRPr>
            </a:lvl3pPr>
            <a:lvl4pPr marL="1371600" indent="0">
              <a:buNone/>
              <a:defRPr sz="3600">
                <a:solidFill>
                  <a:schemeClr val="bg1"/>
                </a:solidFill>
              </a:defRPr>
            </a:lvl4pPr>
            <a:lvl5pPr marL="1828800" indent="0">
              <a:buNone/>
              <a:defRPr sz="3600">
                <a:solidFill>
                  <a:schemeClr val="bg1"/>
                </a:solidFill>
              </a:defRPr>
            </a:lvl5pPr>
          </a:lstStyle>
          <a:p>
            <a:pPr lvl="0"/>
            <a:r>
              <a:rPr lang="en-US"/>
              <a:t>Edit Master text styles</a:t>
            </a:r>
          </a:p>
        </p:txBody>
      </p:sp>
      <p:sp>
        <p:nvSpPr>
          <p:cNvPr id="9" name="Text Placeholder 17">
            <a:extLst>
              <a:ext uri="{FF2B5EF4-FFF2-40B4-BE49-F238E27FC236}">
                <a16:creationId xmlns:a16="http://schemas.microsoft.com/office/drawing/2014/main" id="{CB01FAFB-F331-42C4-A2E4-0AB80674CFBA}"/>
              </a:ext>
            </a:extLst>
          </p:cNvPr>
          <p:cNvSpPr>
            <a:spLocks noGrp="1"/>
          </p:cNvSpPr>
          <p:nvPr>
            <p:ph type="body" sz="quarter" idx="16"/>
          </p:nvPr>
        </p:nvSpPr>
        <p:spPr>
          <a:xfrm>
            <a:off x="329106" y="2265468"/>
            <a:ext cx="11443793" cy="4219691"/>
          </a:xfrm>
          <a:prstGeom prst="rect">
            <a:avLst/>
          </a:prstGeom>
        </p:spPr>
        <p:txBody>
          <a:bodyPr lIns="0" rIns="0"/>
          <a:lstStyle>
            <a:lvl1pPr marL="457200" indent="-342900">
              <a:buClr>
                <a:srgbClr val="00B0F0"/>
              </a:buClr>
              <a:buFont typeface="Arial" panose="020B0604020202020204" pitchFamily="34" charset="0"/>
              <a:buChar char="•"/>
              <a:defRPr>
                <a:solidFill>
                  <a:schemeClr val="tx1">
                    <a:lumMod val="75000"/>
                    <a:lumOff val="25000"/>
                  </a:schemeClr>
                </a:solidFill>
              </a:defRPr>
            </a:lvl1pPr>
            <a:lvl2pPr marL="742950" indent="-228600">
              <a:buClr>
                <a:schemeClr val="accent2">
                  <a:lumMod val="60000"/>
                  <a:lumOff val="40000"/>
                </a:schemeClr>
              </a:buClr>
              <a:buFont typeface="Arial" panose="020B0604020202020204" pitchFamily="34" charset="0"/>
              <a:buChar char="•"/>
              <a:defRPr>
                <a:solidFill>
                  <a:schemeClr val="tx1">
                    <a:lumMod val="75000"/>
                    <a:lumOff val="25000"/>
                  </a:schemeClr>
                </a:solidFill>
              </a:defRPr>
            </a:lvl2pPr>
            <a:lvl3pPr marL="1257300" indent="-228600">
              <a:buClr>
                <a:schemeClr val="bg2"/>
              </a:buClr>
              <a:defRPr>
                <a:solidFill>
                  <a:schemeClr val="tx1">
                    <a:lumMod val="75000"/>
                    <a:lumOff val="25000"/>
                  </a:schemeClr>
                </a:solidFill>
              </a:defRPr>
            </a:lvl3pPr>
            <a:lvl4pPr marL="1714500" indent="-228600">
              <a:buClr>
                <a:schemeClr val="accent6"/>
              </a:buClr>
              <a:defRPr>
                <a:solidFill>
                  <a:schemeClr val="tx1">
                    <a:lumMod val="75000"/>
                    <a:lumOff val="25000"/>
                  </a:schemeClr>
                </a:solidFill>
              </a:defRPr>
            </a:lvl4pPr>
            <a:lvl5pPr marL="2171700" indent="-228600">
              <a:buClr>
                <a:schemeClr val="accent4"/>
              </a:buClr>
              <a:defRPr>
                <a:solidFill>
                  <a:schemeClr val="tx1">
                    <a:lumMod val="75000"/>
                    <a:lumOff val="25000"/>
                  </a:schemeClr>
                </a:solidFill>
              </a:defRPr>
            </a:lvl5pPr>
            <a:lvl6pPr marL="2628900" indent="-228600">
              <a:defRPr>
                <a:solidFill>
                  <a:schemeClr val="tx1">
                    <a:lumMod val="75000"/>
                    <a:lumOff val="25000"/>
                  </a:schemeClr>
                </a:solidFill>
              </a:defRPr>
            </a:lvl6pPr>
          </a:lstStyle>
          <a:p>
            <a:pPr lvl="0"/>
            <a:r>
              <a:rPr lang="en-US"/>
              <a:t>Edit Master text styles</a:t>
            </a:r>
          </a:p>
          <a:p>
            <a:pPr lvl="1"/>
            <a:r>
              <a:rPr lang="en-US"/>
              <a:t>Second level</a:t>
            </a:r>
          </a:p>
          <a:p>
            <a:pPr lvl="2"/>
            <a:r>
              <a:rPr lang="en-US"/>
              <a:t>Third level</a:t>
            </a:r>
          </a:p>
          <a:p>
            <a:pPr lvl="3"/>
            <a:r>
              <a:rPr lang="en-US"/>
              <a:t>Fourth level	</a:t>
            </a:r>
          </a:p>
          <a:p>
            <a:pPr lvl="4"/>
            <a:r>
              <a:rPr lang="en-US"/>
              <a:t>Fifth level</a:t>
            </a:r>
          </a:p>
        </p:txBody>
      </p:sp>
    </p:spTree>
    <p:extLst>
      <p:ext uri="{BB962C8B-B14F-4D97-AF65-F5344CB8AC3E}">
        <p14:creationId xmlns:p14="http://schemas.microsoft.com/office/powerpoint/2010/main" val="37317694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0F2712-F76B-4942-B239-377A891F397C}"/>
              </a:ext>
            </a:extLst>
          </p:cNvPr>
          <p:cNvSpPr>
            <a:spLocks noGrp="1"/>
          </p:cNvSpPr>
          <p:nvPr>
            <p:ph type="sldNum" sz="quarter" idx="10"/>
          </p:nvPr>
        </p:nvSpPr>
        <p:spPr/>
        <p:txBody>
          <a:bodyPr/>
          <a:lstStyle/>
          <a:p>
            <a:fld id="{2C10B610-381F-432D-A853-6CC0B0380E78}" type="slidenum">
              <a:rPr lang="en-US" smtClean="0"/>
              <a:t>‹#›</a:t>
            </a:fld>
            <a:endParaRPr lang="en-US"/>
          </a:p>
        </p:txBody>
      </p:sp>
      <p:pic>
        <p:nvPicPr>
          <p:cNvPr id="4" name="Picture 3">
            <a:extLst>
              <a:ext uri="{FF2B5EF4-FFF2-40B4-BE49-F238E27FC236}">
                <a16:creationId xmlns:a16="http://schemas.microsoft.com/office/drawing/2014/main" id="{8915704E-8E13-4BD3-ADC8-4BBA8498863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b="-25233"/>
          <a:stretch/>
        </p:blipFill>
        <p:spPr>
          <a:xfrm>
            <a:off x="0" y="-6837"/>
            <a:ext cx="12192000" cy="1908550"/>
          </a:xfrm>
          <a:prstGeom prst="rect">
            <a:avLst/>
          </a:prstGeom>
          <a:solidFill>
            <a:srgbClr val="25408F"/>
          </a:solidFill>
        </p:spPr>
      </p:pic>
      <p:sp>
        <p:nvSpPr>
          <p:cNvPr id="6" name="TextBox 5">
            <a:extLst>
              <a:ext uri="{FF2B5EF4-FFF2-40B4-BE49-F238E27FC236}">
                <a16:creationId xmlns:a16="http://schemas.microsoft.com/office/drawing/2014/main" id="{EBBD39C6-6DEF-48F0-B407-82312D80DFBF}"/>
              </a:ext>
            </a:extLst>
          </p:cNvPr>
          <p:cNvSpPr txBox="1"/>
          <p:nvPr userDrawn="1"/>
        </p:nvSpPr>
        <p:spPr>
          <a:xfrm>
            <a:off x="1325077" y="3919406"/>
            <a:ext cx="3610056" cy="752257"/>
          </a:xfrm>
          <a:prstGeom prst="rect">
            <a:avLst/>
          </a:prstGeom>
          <a:noFill/>
        </p:spPr>
        <p:txBody>
          <a:bodyPr wrap="square" rtlCol="0">
            <a:spAutoFit/>
          </a:bodyPr>
          <a:lstStyle/>
          <a:p>
            <a:pPr>
              <a:lnSpc>
                <a:spcPct val="150000"/>
              </a:lnSpc>
              <a:buClr>
                <a:srgbClr val="7ABF35"/>
              </a:buClr>
            </a:pPr>
            <a:r>
              <a:rPr lang="en-US" sz="3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www.pcori.org</a:t>
            </a:r>
          </a:p>
        </p:txBody>
      </p:sp>
      <p:sp>
        <p:nvSpPr>
          <p:cNvPr id="7" name="TextBox 6">
            <a:extLst>
              <a:ext uri="{FF2B5EF4-FFF2-40B4-BE49-F238E27FC236}">
                <a16:creationId xmlns:a16="http://schemas.microsoft.com/office/drawing/2014/main" id="{8D9D5F17-4320-4450-8F3A-E653C48729B6}"/>
              </a:ext>
            </a:extLst>
          </p:cNvPr>
          <p:cNvSpPr txBox="1"/>
          <p:nvPr userDrawn="1"/>
        </p:nvSpPr>
        <p:spPr>
          <a:xfrm>
            <a:off x="7143067" y="2380197"/>
            <a:ext cx="3610056" cy="3046988"/>
          </a:xfrm>
          <a:prstGeom prst="rect">
            <a:avLst/>
          </a:prstGeom>
          <a:noFill/>
        </p:spPr>
        <p:txBody>
          <a:bodyPr wrap="square" rtlCol="0">
            <a:spAutoFit/>
          </a:bodyPr>
          <a:lstStyle/>
          <a:p>
            <a:pPr>
              <a:lnSpc>
                <a:spcPct val="150000"/>
              </a:lnSpc>
              <a:buClr>
                <a:srgbClr val="7ABF35"/>
              </a:buClr>
            </a:pPr>
            <a:r>
              <a:rPr lang="en-US" sz="3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@pcori</a:t>
            </a:r>
          </a:p>
          <a:p>
            <a:pPr>
              <a:lnSpc>
                <a:spcPct val="150000"/>
              </a:lnSpc>
              <a:buClr>
                <a:srgbClr val="7ABF35"/>
              </a:buClr>
            </a:pPr>
            <a:r>
              <a:rPr lang="en-US" sz="3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320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PCORInstitute</a:t>
            </a:r>
            <a:endParaRPr lang="en-US" sz="3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buClr>
                <a:srgbClr val="7ABF35"/>
              </a:buClr>
            </a:pPr>
            <a:r>
              <a:rPr lang="en-US" sz="3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PCORI</a:t>
            </a:r>
          </a:p>
          <a:p>
            <a:pPr>
              <a:lnSpc>
                <a:spcPct val="150000"/>
              </a:lnSpc>
              <a:buClr>
                <a:srgbClr val="7ABF35"/>
              </a:buClr>
            </a:pPr>
            <a:r>
              <a:rPr lang="en-US" sz="3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/pcori</a:t>
            </a:r>
          </a:p>
        </p:txBody>
      </p:sp>
      <p:cxnSp>
        <p:nvCxnSpPr>
          <p:cNvPr id="15" name="Straight Connector 14">
            <a:extLst>
              <a:ext uri="{FF2B5EF4-FFF2-40B4-BE49-F238E27FC236}">
                <a16:creationId xmlns:a16="http://schemas.microsoft.com/office/drawing/2014/main" id="{237CE808-C187-447A-B2D9-BC0BB802D0D4}"/>
              </a:ext>
            </a:extLst>
          </p:cNvPr>
          <p:cNvCxnSpPr>
            <a:cxnSpLocks/>
          </p:cNvCxnSpPr>
          <p:nvPr userDrawn="1"/>
        </p:nvCxnSpPr>
        <p:spPr>
          <a:xfrm>
            <a:off x="-35886" y="1901713"/>
            <a:ext cx="12257903" cy="0"/>
          </a:xfrm>
          <a:prstGeom prst="line">
            <a:avLst/>
          </a:prstGeom>
          <a:ln w="101600">
            <a:gradFill>
              <a:gsLst>
                <a:gs pos="0">
                  <a:srgbClr val="92D050"/>
                </a:gs>
                <a:gs pos="37000">
                  <a:srgbClr val="00B050"/>
                </a:gs>
                <a:gs pos="70000">
                  <a:srgbClr val="277D9E"/>
                </a:gs>
                <a:gs pos="100000">
                  <a:srgbClr val="00B0F0"/>
                </a:gs>
              </a:gsLst>
              <a:lin ang="0" scaled="0"/>
            </a:gradFill>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AFBC197C-F423-43E6-B1E1-59DCC398C66C}"/>
              </a:ext>
            </a:extLst>
          </p:cNvPr>
          <p:cNvSpPr>
            <a:spLocks noGrp="1"/>
          </p:cNvSpPr>
          <p:nvPr>
            <p:ph type="body" sz="quarter" idx="11" hasCustomPrompt="1"/>
          </p:nvPr>
        </p:nvSpPr>
        <p:spPr>
          <a:xfrm>
            <a:off x="1277937" y="2608263"/>
            <a:ext cx="4618037" cy="601531"/>
          </a:xfrm>
          <a:prstGeom prst="rect">
            <a:avLst/>
          </a:prstGeom>
        </p:spPr>
        <p:txBody>
          <a:bodyPr/>
          <a:lstStyle>
            <a:lvl1pPr marL="0" indent="0" algn="l">
              <a:defRPr lang="en-US" sz="3200" kern="1200" dirty="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202.XXX.XXXX</a:t>
            </a:r>
          </a:p>
        </p:txBody>
      </p:sp>
      <p:sp>
        <p:nvSpPr>
          <p:cNvPr id="18" name="Text Placeholder 16">
            <a:extLst>
              <a:ext uri="{FF2B5EF4-FFF2-40B4-BE49-F238E27FC236}">
                <a16:creationId xmlns:a16="http://schemas.microsoft.com/office/drawing/2014/main" id="{20D9D7CF-4D50-4F6B-9BDD-E3AD7F8898AC}"/>
              </a:ext>
            </a:extLst>
          </p:cNvPr>
          <p:cNvSpPr>
            <a:spLocks noGrp="1"/>
          </p:cNvSpPr>
          <p:nvPr>
            <p:ph type="body" sz="quarter" idx="12" hasCustomPrompt="1"/>
          </p:nvPr>
        </p:nvSpPr>
        <p:spPr>
          <a:xfrm>
            <a:off x="1277936" y="3382321"/>
            <a:ext cx="4618037" cy="601531"/>
          </a:xfrm>
          <a:prstGeom prst="rect">
            <a:avLst/>
          </a:prstGeom>
        </p:spPr>
        <p:txBody>
          <a:bodyPr/>
          <a:lstStyle>
            <a:lvl1pPr marL="0" indent="0" algn="l">
              <a:defRPr lang="en-US" sz="3200" kern="1200" dirty="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XXXXX@pcori.org</a:t>
            </a:r>
          </a:p>
        </p:txBody>
      </p:sp>
      <p:pic>
        <p:nvPicPr>
          <p:cNvPr id="20" name="Picture 19">
            <a:extLst>
              <a:ext uri="{FF2B5EF4-FFF2-40B4-BE49-F238E27FC236}">
                <a16:creationId xmlns:a16="http://schemas.microsoft.com/office/drawing/2014/main" id="{301666E3-887F-454C-87ED-0F38DB6407E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65150" y="4769639"/>
            <a:ext cx="600929" cy="598071"/>
          </a:xfrm>
          <a:prstGeom prst="rect">
            <a:avLst/>
          </a:prstGeom>
        </p:spPr>
      </p:pic>
      <p:pic>
        <p:nvPicPr>
          <p:cNvPr id="21" name="Picture 20">
            <a:extLst>
              <a:ext uri="{FF2B5EF4-FFF2-40B4-BE49-F238E27FC236}">
                <a16:creationId xmlns:a16="http://schemas.microsoft.com/office/drawing/2014/main" id="{2D71E7C0-B187-4F80-96DA-D8AABFCE789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464158" y="3286288"/>
            <a:ext cx="586017" cy="593718"/>
          </a:xfrm>
          <a:prstGeom prst="rect">
            <a:avLst/>
          </a:prstGeom>
        </p:spPr>
      </p:pic>
      <p:pic>
        <p:nvPicPr>
          <p:cNvPr id="22" name="Picture 21">
            <a:extLst>
              <a:ext uri="{FF2B5EF4-FFF2-40B4-BE49-F238E27FC236}">
                <a16:creationId xmlns:a16="http://schemas.microsoft.com/office/drawing/2014/main" id="{BC02CCD0-A5B8-49DD-A306-DC7FD9ECA00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465150" y="4015595"/>
            <a:ext cx="592408" cy="598071"/>
          </a:xfrm>
          <a:prstGeom prst="rect">
            <a:avLst/>
          </a:prstGeom>
        </p:spPr>
      </p:pic>
      <p:pic>
        <p:nvPicPr>
          <p:cNvPr id="23" name="Picture 22">
            <a:extLst>
              <a:ext uri="{FF2B5EF4-FFF2-40B4-BE49-F238E27FC236}">
                <a16:creationId xmlns:a16="http://schemas.microsoft.com/office/drawing/2014/main" id="{3E7D24D9-5CCD-4389-8CF9-0A984C54917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454237" y="2526284"/>
            <a:ext cx="611842" cy="616916"/>
          </a:xfrm>
          <a:prstGeom prst="rect">
            <a:avLst/>
          </a:prstGeom>
        </p:spPr>
      </p:pic>
      <p:pic>
        <p:nvPicPr>
          <p:cNvPr id="24" name="Picture 23">
            <a:extLst>
              <a:ext uri="{FF2B5EF4-FFF2-40B4-BE49-F238E27FC236}">
                <a16:creationId xmlns:a16="http://schemas.microsoft.com/office/drawing/2014/main" id="{6D6ACBCF-D57E-40A2-ACBD-0DF8910DDA4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07908" y="4102929"/>
            <a:ext cx="605212" cy="622964"/>
          </a:xfrm>
          <a:prstGeom prst="rect">
            <a:avLst/>
          </a:prstGeom>
        </p:spPr>
      </p:pic>
      <p:pic>
        <p:nvPicPr>
          <p:cNvPr id="25" name="Picture 24">
            <a:extLst>
              <a:ext uri="{FF2B5EF4-FFF2-40B4-BE49-F238E27FC236}">
                <a16:creationId xmlns:a16="http://schemas.microsoft.com/office/drawing/2014/main" id="{70BB401D-0842-4617-9AD3-32C44626355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94297" y="2545629"/>
            <a:ext cx="611440" cy="616916"/>
          </a:xfrm>
          <a:prstGeom prst="rect">
            <a:avLst/>
          </a:prstGeom>
        </p:spPr>
      </p:pic>
      <p:pic>
        <p:nvPicPr>
          <p:cNvPr id="26" name="Picture 25">
            <a:extLst>
              <a:ext uri="{FF2B5EF4-FFF2-40B4-BE49-F238E27FC236}">
                <a16:creationId xmlns:a16="http://schemas.microsoft.com/office/drawing/2014/main" id="{B6E3633E-5B12-462D-8AFA-83D249710717}"/>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96890" y="3330919"/>
            <a:ext cx="608847" cy="598071"/>
          </a:xfrm>
          <a:prstGeom prst="rect">
            <a:avLst/>
          </a:prstGeom>
        </p:spPr>
      </p:pic>
      <p:sp>
        <p:nvSpPr>
          <p:cNvPr id="2" name="Rectangle 1">
            <a:extLst>
              <a:ext uri="{FF2B5EF4-FFF2-40B4-BE49-F238E27FC236}">
                <a16:creationId xmlns:a16="http://schemas.microsoft.com/office/drawing/2014/main" id="{0AFDECEE-D676-4B27-AAE7-7F6D49727630}"/>
              </a:ext>
            </a:extLst>
          </p:cNvPr>
          <p:cNvSpPr/>
          <p:nvPr userDrawn="1"/>
        </p:nvSpPr>
        <p:spPr>
          <a:xfrm>
            <a:off x="519795" y="934488"/>
            <a:ext cx="6417141" cy="923330"/>
          </a:xfrm>
          <a:prstGeom prst="rect">
            <a:avLst/>
          </a:prstGeom>
        </p:spPr>
        <p:txBody>
          <a:bodyPr wrap="none">
            <a:spAutoFit/>
          </a:bodyPr>
          <a:lstStyle/>
          <a:p>
            <a:r>
              <a:rPr lang="en-US" sz="5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Contact Information</a:t>
            </a:r>
            <a:endParaRPr lang="en-US" sz="5400"/>
          </a:p>
        </p:txBody>
      </p:sp>
      <p:sp>
        <p:nvSpPr>
          <p:cNvPr id="10" name="Text Placeholder 9">
            <a:extLst>
              <a:ext uri="{FF2B5EF4-FFF2-40B4-BE49-F238E27FC236}">
                <a16:creationId xmlns:a16="http://schemas.microsoft.com/office/drawing/2014/main" id="{BC8D6E94-8144-4C61-B301-6AB057B3FB59}"/>
              </a:ext>
            </a:extLst>
          </p:cNvPr>
          <p:cNvSpPr>
            <a:spLocks noGrp="1"/>
          </p:cNvSpPr>
          <p:nvPr>
            <p:ph type="body" sz="quarter" idx="13" hasCustomPrompt="1"/>
          </p:nvPr>
        </p:nvSpPr>
        <p:spPr>
          <a:xfrm>
            <a:off x="519795" y="1945608"/>
            <a:ext cx="9670807" cy="618759"/>
          </a:xfrm>
          <a:prstGeom prst="rect">
            <a:avLst/>
          </a:prstGeom>
        </p:spPr>
        <p:txBody>
          <a:bodyPr anchor="ctr" anchorCtr="0"/>
          <a:lstStyle>
            <a:lvl1pPr marL="0" indent="0">
              <a:defRPr b="0">
                <a:solidFill>
                  <a:schemeClr val="tx1">
                    <a:lumMod val="75000"/>
                    <a:lumOff val="25000"/>
                  </a:schemeClr>
                </a:solidFill>
              </a:defRPr>
            </a:lvl1pPr>
          </a:lstStyle>
          <a:p>
            <a:pPr lvl="0"/>
            <a:r>
              <a:rPr lang="en-US"/>
              <a:t>Name and comma in bold, Job title in regular</a:t>
            </a:r>
          </a:p>
        </p:txBody>
      </p:sp>
    </p:spTree>
    <p:extLst>
      <p:ext uri="{BB962C8B-B14F-4D97-AF65-F5344CB8AC3E}">
        <p14:creationId xmlns:p14="http://schemas.microsoft.com/office/powerpoint/2010/main" val="39322988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udy Profi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7360516-D497-4B3E-89E3-7B0C3455A9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837"/>
            <a:ext cx="12192000" cy="1524000"/>
          </a:xfrm>
          <a:prstGeom prst="rect">
            <a:avLst/>
          </a:prstGeom>
        </p:spPr>
      </p:pic>
      <p:cxnSp>
        <p:nvCxnSpPr>
          <p:cNvPr id="13" name="Straight Connector 12">
            <a:extLst>
              <a:ext uri="{FF2B5EF4-FFF2-40B4-BE49-F238E27FC236}">
                <a16:creationId xmlns:a16="http://schemas.microsoft.com/office/drawing/2014/main" id="{43FEBCB6-FE04-4F2B-8345-2DE5EEDC4DB7}"/>
              </a:ext>
            </a:extLst>
          </p:cNvPr>
          <p:cNvCxnSpPr>
            <a:cxnSpLocks/>
          </p:cNvCxnSpPr>
          <p:nvPr userDrawn="1"/>
        </p:nvCxnSpPr>
        <p:spPr>
          <a:xfrm>
            <a:off x="-24714" y="1550053"/>
            <a:ext cx="12257903" cy="0"/>
          </a:xfrm>
          <a:prstGeom prst="line">
            <a:avLst/>
          </a:prstGeom>
          <a:ln w="101600">
            <a:gradFill>
              <a:gsLst>
                <a:gs pos="0">
                  <a:srgbClr val="92D050"/>
                </a:gs>
                <a:gs pos="37000">
                  <a:srgbClr val="00B050"/>
                </a:gs>
                <a:gs pos="70000">
                  <a:srgbClr val="277D9E"/>
                </a:gs>
                <a:gs pos="100000">
                  <a:srgbClr val="00B0F0"/>
                </a:gs>
              </a:gsLst>
              <a:lin ang="0" scaled="0"/>
            </a:gradFill>
          </a:ln>
        </p:spPr>
        <p:style>
          <a:lnRef idx="1">
            <a:schemeClr val="accent1"/>
          </a:lnRef>
          <a:fillRef idx="0">
            <a:schemeClr val="accent1"/>
          </a:fillRef>
          <a:effectRef idx="0">
            <a:schemeClr val="accent1"/>
          </a:effectRef>
          <a:fontRef idx="minor">
            <a:schemeClr val="tx1"/>
          </a:fontRef>
        </p:style>
      </p:cxnSp>
      <p:sp>
        <p:nvSpPr>
          <p:cNvPr id="3" name="AutoShape 2" descr="Helena Temkin-Greener, Ph.D., M.S.">
            <a:extLst>
              <a:ext uri="{FF2B5EF4-FFF2-40B4-BE49-F238E27FC236}">
                <a16:creationId xmlns:a16="http://schemas.microsoft.com/office/drawing/2014/main" id="{01C9CA45-C8A7-4DA5-9760-E90B2B675875}"/>
              </a:ext>
            </a:extLst>
          </p:cNvPr>
          <p:cNvSpPr>
            <a:spLocks noChangeAspect="1" noChangeArrowheads="1"/>
          </p:cNvSpPr>
          <p:nvPr userDrawn="1"/>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6" name="Slide Number Placeholder 3">
            <a:extLst>
              <a:ext uri="{FF2B5EF4-FFF2-40B4-BE49-F238E27FC236}">
                <a16:creationId xmlns:a16="http://schemas.microsoft.com/office/drawing/2014/main" id="{C26B9F04-F19A-46F7-92FC-FA01E790FABF}"/>
              </a:ext>
            </a:extLst>
          </p:cNvPr>
          <p:cNvSpPr>
            <a:spLocks noGrp="1"/>
          </p:cNvSpPr>
          <p:nvPr>
            <p:ph type="sldNum" sz="quarter" idx="12"/>
          </p:nvPr>
        </p:nvSpPr>
        <p:spPr>
          <a:xfrm>
            <a:off x="9448800" y="6492875"/>
            <a:ext cx="2743200" cy="365125"/>
          </a:xfrm>
        </p:spPr>
        <p:txBody>
          <a:bodyPr/>
          <a:lstStyle/>
          <a:p>
            <a:fld id="{2C10B610-381F-432D-A853-6CC0B0380E78}" type="slidenum">
              <a:rPr lang="en-US" smtClean="0"/>
              <a:t>‹#›</a:t>
            </a:fld>
            <a:endParaRPr lang="en-US"/>
          </a:p>
        </p:txBody>
      </p:sp>
      <p:sp>
        <p:nvSpPr>
          <p:cNvPr id="7" name="Content Placeholder 1">
            <a:extLst>
              <a:ext uri="{FF2B5EF4-FFF2-40B4-BE49-F238E27FC236}">
                <a16:creationId xmlns:a16="http://schemas.microsoft.com/office/drawing/2014/main" id="{67EDB4A5-F7AC-484C-A0B7-878485046BC6}"/>
              </a:ext>
            </a:extLst>
          </p:cNvPr>
          <p:cNvSpPr>
            <a:spLocks noGrp="1"/>
          </p:cNvSpPr>
          <p:nvPr>
            <p:ph sz="quarter" idx="13"/>
          </p:nvPr>
        </p:nvSpPr>
        <p:spPr>
          <a:xfrm>
            <a:off x="-73563" y="78006"/>
            <a:ext cx="2863895" cy="329869"/>
          </a:xfrm>
          <a:prstGeom prst="rect">
            <a:avLst/>
          </a:prstGeom>
        </p:spPr>
        <p:txBody>
          <a:bodyPr anchor="t"/>
          <a:lstStyle>
            <a:lvl1pPr>
              <a:defRPr sz="1800">
                <a:solidFill>
                  <a:schemeClr val="bg1"/>
                </a:solidFill>
                <a:latin typeface="+mj-lt"/>
              </a:defRPr>
            </a:lvl1pPr>
          </a:lstStyle>
          <a:p>
            <a:r>
              <a:rPr lang="en-US" sz="2000"/>
              <a:t>STUDY PROFILE</a:t>
            </a:r>
          </a:p>
          <a:p>
            <a:endParaRPr lang="en-US"/>
          </a:p>
        </p:txBody>
      </p:sp>
      <p:sp>
        <p:nvSpPr>
          <p:cNvPr id="10" name="Half Frame 9">
            <a:extLst>
              <a:ext uri="{FF2B5EF4-FFF2-40B4-BE49-F238E27FC236}">
                <a16:creationId xmlns:a16="http://schemas.microsoft.com/office/drawing/2014/main" id="{1105C74D-580A-4335-846D-F1CFDC8B9A31}"/>
              </a:ext>
            </a:extLst>
          </p:cNvPr>
          <p:cNvSpPr/>
          <p:nvPr userDrawn="1"/>
        </p:nvSpPr>
        <p:spPr>
          <a:xfrm rot="16200000">
            <a:off x="7368904" y="4449364"/>
            <a:ext cx="903634" cy="903634"/>
          </a:xfrm>
          <a:prstGeom prst="halfFrame">
            <a:avLst/>
          </a:prstGeom>
          <a:solidFill>
            <a:srgbClr val="08B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Half Frame 10">
            <a:extLst>
              <a:ext uri="{FF2B5EF4-FFF2-40B4-BE49-F238E27FC236}">
                <a16:creationId xmlns:a16="http://schemas.microsoft.com/office/drawing/2014/main" id="{249BC99C-D545-49A5-87EB-A15964C4038D}"/>
              </a:ext>
            </a:extLst>
          </p:cNvPr>
          <p:cNvSpPr/>
          <p:nvPr userDrawn="1"/>
        </p:nvSpPr>
        <p:spPr>
          <a:xfrm rot="5400000">
            <a:off x="10931050" y="1906862"/>
            <a:ext cx="903634" cy="903634"/>
          </a:xfrm>
          <a:prstGeom prst="halfFrame">
            <a:avLst/>
          </a:prstGeom>
          <a:solidFill>
            <a:srgbClr val="08B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Text Placeholder 14">
            <a:extLst>
              <a:ext uri="{FF2B5EF4-FFF2-40B4-BE49-F238E27FC236}">
                <a16:creationId xmlns:a16="http://schemas.microsoft.com/office/drawing/2014/main" id="{EFC9D75E-BBEB-45E3-A810-1F9C603F8C34}"/>
              </a:ext>
            </a:extLst>
          </p:cNvPr>
          <p:cNvSpPr>
            <a:spLocks noGrp="1"/>
          </p:cNvSpPr>
          <p:nvPr>
            <p:ph type="body" sz="quarter" idx="15"/>
          </p:nvPr>
        </p:nvSpPr>
        <p:spPr>
          <a:xfrm>
            <a:off x="-84843" y="410863"/>
            <a:ext cx="11212515" cy="1103312"/>
          </a:xfrm>
          <a:prstGeom prst="rect">
            <a:avLst/>
          </a:prstGeom>
        </p:spPr>
        <p:txBody>
          <a:bodyPr/>
          <a:lstStyle>
            <a:lvl1pPr>
              <a:spcBef>
                <a:spcPts val="0"/>
              </a:spcBef>
              <a:defRPr sz="28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914400" indent="0">
              <a:buNone/>
              <a:defRPr sz="28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defRPr sz="28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defRPr sz="28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defRPr sz="28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p:txBody>
      </p:sp>
      <p:sp>
        <p:nvSpPr>
          <p:cNvPr id="19" name="Text Placeholder 18">
            <a:extLst>
              <a:ext uri="{FF2B5EF4-FFF2-40B4-BE49-F238E27FC236}">
                <a16:creationId xmlns:a16="http://schemas.microsoft.com/office/drawing/2014/main" id="{2B5B1109-A4BE-4C86-9A8E-97BB1A3C3C40}"/>
              </a:ext>
            </a:extLst>
          </p:cNvPr>
          <p:cNvSpPr>
            <a:spLocks noGrp="1"/>
          </p:cNvSpPr>
          <p:nvPr>
            <p:ph type="body" sz="quarter" idx="16"/>
          </p:nvPr>
        </p:nvSpPr>
        <p:spPr>
          <a:xfrm>
            <a:off x="7659526" y="2207277"/>
            <a:ext cx="3873500" cy="2831244"/>
          </a:xfrm>
          <a:prstGeom prst="rect">
            <a:avLst/>
          </a:prstGeom>
        </p:spPr>
        <p:txBody>
          <a:bodyPr lIns="182880" anchor="ctr" anchorCtr="0"/>
          <a:lstStyle>
            <a:lvl1pPr marL="0" indent="0" algn="l">
              <a:defRPr sz="1600"/>
            </a:lvl1pPr>
          </a:lstStyle>
          <a:p>
            <a:pPr lvl="0"/>
            <a:r>
              <a:rPr lang="en-US"/>
              <a:t>Edit Master text styles</a:t>
            </a:r>
          </a:p>
        </p:txBody>
      </p:sp>
      <p:sp>
        <p:nvSpPr>
          <p:cNvPr id="21" name="Text Placeholder 20">
            <a:extLst>
              <a:ext uri="{FF2B5EF4-FFF2-40B4-BE49-F238E27FC236}">
                <a16:creationId xmlns:a16="http://schemas.microsoft.com/office/drawing/2014/main" id="{140BE5AF-B589-424E-98F6-9E74556500DE}"/>
              </a:ext>
            </a:extLst>
          </p:cNvPr>
          <p:cNvSpPr>
            <a:spLocks noGrp="1"/>
          </p:cNvSpPr>
          <p:nvPr>
            <p:ph type="body" sz="quarter" idx="17"/>
          </p:nvPr>
        </p:nvSpPr>
        <p:spPr>
          <a:xfrm>
            <a:off x="7640673" y="5083280"/>
            <a:ext cx="3549726" cy="959301"/>
          </a:xfrm>
          <a:prstGeom prst="rect">
            <a:avLst/>
          </a:prstGeom>
        </p:spPr>
        <p:txBody>
          <a:bodyPr rIns="182880"/>
          <a:lstStyle>
            <a:lvl1pPr marL="0" indent="0" algn="r">
              <a:defRPr sz="1200" i="1"/>
            </a:lvl1pPr>
          </a:lstStyle>
          <a:p>
            <a:pPr lvl="0"/>
            <a:r>
              <a:rPr lang="en-US"/>
              <a:t>Edit Master text styles</a:t>
            </a:r>
          </a:p>
        </p:txBody>
      </p:sp>
      <p:sp>
        <p:nvSpPr>
          <p:cNvPr id="23" name="Picture Placeholder 22">
            <a:extLst>
              <a:ext uri="{FF2B5EF4-FFF2-40B4-BE49-F238E27FC236}">
                <a16:creationId xmlns:a16="http://schemas.microsoft.com/office/drawing/2014/main" id="{48332430-67A8-4666-80D8-8F30FEE2801A}"/>
              </a:ext>
            </a:extLst>
          </p:cNvPr>
          <p:cNvSpPr>
            <a:spLocks noGrp="1"/>
          </p:cNvSpPr>
          <p:nvPr>
            <p:ph type="pic" sz="quarter" idx="18"/>
          </p:nvPr>
        </p:nvSpPr>
        <p:spPr>
          <a:xfrm>
            <a:off x="11212513" y="5073852"/>
            <a:ext cx="622300" cy="788883"/>
          </a:xfrm>
          <a:prstGeom prst="rect">
            <a:avLst/>
          </a:prstGeom>
        </p:spPr>
        <p:txBody>
          <a:bodyPr/>
          <a:lstStyle/>
          <a:p>
            <a:endParaRPr lang="en-US"/>
          </a:p>
        </p:txBody>
      </p:sp>
      <p:sp>
        <p:nvSpPr>
          <p:cNvPr id="25" name="Text Placeholder 24">
            <a:extLst>
              <a:ext uri="{FF2B5EF4-FFF2-40B4-BE49-F238E27FC236}">
                <a16:creationId xmlns:a16="http://schemas.microsoft.com/office/drawing/2014/main" id="{7E2FA2FA-1D63-4B52-A168-B38F7ECB5E22}"/>
              </a:ext>
            </a:extLst>
          </p:cNvPr>
          <p:cNvSpPr>
            <a:spLocks noGrp="1"/>
          </p:cNvSpPr>
          <p:nvPr>
            <p:ph type="body" sz="quarter" idx="19"/>
          </p:nvPr>
        </p:nvSpPr>
        <p:spPr>
          <a:xfrm>
            <a:off x="346663" y="1800225"/>
            <a:ext cx="6720583" cy="4534587"/>
          </a:xfrm>
          <a:prstGeom prst="rect">
            <a:avLst/>
          </a:prstGeom>
        </p:spPr>
        <p:txBody>
          <a:bodyPr/>
          <a:lstStyle>
            <a:lvl1pPr marL="0" indent="0">
              <a:defRPr lang="en-US" sz="2400" b="1" kern="1200" dirty="0" smtClean="0">
                <a:solidFill>
                  <a:srgbClr val="25408F"/>
                </a:solidFill>
                <a:latin typeface="+mn-lt"/>
                <a:ea typeface="Open Sans" panose="020B0606030504020204" pitchFamily="34" charset="0"/>
                <a:cs typeface="Open Sans" panose="020B0606030504020204" pitchFamily="34" charset="0"/>
              </a:defRPr>
            </a:lvl1pPr>
            <a:lvl2pPr marL="228600" indent="-228600">
              <a:buFont typeface="Arial" panose="020B0604020202020204" pitchFamily="34" charset="0"/>
              <a:buChar char="•"/>
              <a:defRPr sz="2000"/>
            </a:lvl2pPr>
            <a:lvl3pPr marL="395288" indent="-228600">
              <a:defRPr sz="2000"/>
            </a:lvl3pPr>
            <a:lvl4pPr marL="574675" indent="-228600">
              <a:defRPr sz="2000"/>
            </a:lvl4pPr>
            <a:lvl5pPr marL="744538" indent="-228600">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26">
            <a:extLst>
              <a:ext uri="{FF2B5EF4-FFF2-40B4-BE49-F238E27FC236}">
                <a16:creationId xmlns:a16="http://schemas.microsoft.com/office/drawing/2014/main" id="{80C58466-3661-4EA1-8AA5-791EF0AF4133}"/>
              </a:ext>
            </a:extLst>
          </p:cNvPr>
          <p:cNvSpPr>
            <a:spLocks noGrp="1"/>
          </p:cNvSpPr>
          <p:nvPr>
            <p:ph type="body" sz="quarter" idx="20"/>
          </p:nvPr>
        </p:nvSpPr>
        <p:spPr>
          <a:xfrm>
            <a:off x="525773" y="6492874"/>
            <a:ext cx="6721475" cy="365125"/>
          </a:xfrm>
          <a:prstGeom prst="rect">
            <a:avLst/>
          </a:prstGeom>
        </p:spPr>
        <p:txBody>
          <a:bodyPr anchor="ctr" anchorCtr="0"/>
          <a:lstStyle>
            <a:lvl1pPr marL="4763" indent="-4763">
              <a:defRPr sz="1000"/>
            </a:lvl1pPr>
          </a:lstStyle>
          <a:p>
            <a:pPr lvl="0"/>
            <a:r>
              <a:rPr lang="en-US"/>
              <a:t>Edit Master text styles</a:t>
            </a:r>
          </a:p>
        </p:txBody>
      </p:sp>
    </p:spTree>
    <p:extLst>
      <p:ext uri="{BB962C8B-B14F-4D97-AF65-F5344CB8AC3E}">
        <p14:creationId xmlns:p14="http://schemas.microsoft.com/office/powerpoint/2010/main" val="52307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3542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817CFAD-069D-461B-B404-06BD556C83B8}"/>
              </a:ext>
            </a:extLst>
          </p:cNvPr>
          <p:cNvSpPr>
            <a:spLocks noGrp="1"/>
          </p:cNvSpPr>
          <p:nvPr>
            <p:ph type="sldNum" sz="quarter" idx="4"/>
          </p:nvPr>
        </p:nvSpPr>
        <p:spPr>
          <a:xfrm>
            <a:off x="9448800" y="648516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10B610-381F-432D-A853-6CC0B0380E78}" type="slidenum">
              <a:rPr lang="en-US" smtClean="0"/>
              <a:t>‹#›</a:t>
            </a:fld>
            <a:endParaRPr lang="en-US"/>
          </a:p>
        </p:txBody>
      </p:sp>
    </p:spTree>
    <p:extLst>
      <p:ext uri="{BB962C8B-B14F-4D97-AF65-F5344CB8AC3E}">
        <p14:creationId xmlns:p14="http://schemas.microsoft.com/office/powerpoint/2010/main" val="1123739294"/>
      </p:ext>
    </p:extLst>
  </p:cSld>
  <p:clrMap bg1="lt1" tx1="dk1" bg2="lt2" tx2="dk2" accent1="accent1" accent2="accent2" accent3="accent3" accent4="accent4" accent5="accent5" accent6="accent6" hlink="hlink" folHlink="folHlink"/>
  <p:sldLayoutIdLst>
    <p:sldLayoutId id="2147483661" r:id="rId1"/>
    <p:sldLayoutId id="2147483676" r:id="rId2"/>
    <p:sldLayoutId id="2147483687" r:id="rId3"/>
    <p:sldLayoutId id="2147483688" r:id="rId4"/>
    <p:sldLayoutId id="2147483673" r:id="rId5"/>
    <p:sldLayoutId id="2147483690" r:id="rId6"/>
    <p:sldLayoutId id="2147483666" r:id="rId7"/>
    <p:sldLayoutId id="2147483691" r:id="rId8"/>
    <p:sldLayoutId id="2147483684" r:id="rId9"/>
    <p:sldLayoutId id="2147483692" r:id="rId10"/>
    <p:sldLayoutId id="2147483677" r:id="rId11"/>
    <p:sldLayoutId id="2147483665" r:id="rId12"/>
    <p:sldLayoutId id="2147483678" r:id="rId13"/>
    <p:sldLayoutId id="2147483669" r:id="rId14"/>
    <p:sldLayoutId id="2147483679" r:id="rId15"/>
    <p:sldLayoutId id="2147483681" r:id="rId16"/>
    <p:sldLayoutId id="2147483686" r:id="rId17"/>
    <p:sldLayoutId id="2147483683" r:id="rId18"/>
    <p:sldLayoutId id="2147483685" r:id="rId19"/>
  </p:sldLayoutIdLst>
  <p:hf hdr="0" ftr="0" dt="0"/>
  <p:txStyles>
    <p:title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p:titleStyle>
    <p:bodyStyle>
      <a:lvl1pPr marL="457200" indent="0" algn="l" defTabSz="914400" rtl="0" eaLnBrk="1" latinLnBrk="0" hangingPunct="1">
        <a:lnSpc>
          <a:spcPct val="90000"/>
        </a:lnSpc>
        <a:spcBef>
          <a:spcPts val="1000"/>
        </a:spcBef>
        <a:buClr>
          <a:srgbClr val="7ABF35"/>
        </a:buClr>
        <a:buFont typeface="Arial" panose="020B0604020202020204" pitchFamily="34" charset="0"/>
        <a:buNone/>
        <a:defRPr sz="240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1143000" indent="-228600" algn="l" defTabSz="914400" rtl="0" eaLnBrk="1" latinLnBrk="0" hangingPunct="1">
        <a:lnSpc>
          <a:spcPct val="90000"/>
        </a:lnSpc>
        <a:spcBef>
          <a:spcPts val="500"/>
        </a:spcBef>
        <a:buClr>
          <a:srgbClr val="08B0FF"/>
        </a:buClr>
        <a:buFont typeface="Wingdings" panose="05000000000000000000" pitchFamily="2" charset="2"/>
        <a:buChar char="§"/>
        <a:defRPr lang="en-US" sz="2400" kern="12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2pPr>
      <a:lvl3pPr marL="1600200" indent="-228600" algn="l" defTabSz="914400" rtl="0" eaLnBrk="1" latinLnBrk="0" hangingPunct="1">
        <a:lnSpc>
          <a:spcPct val="90000"/>
        </a:lnSpc>
        <a:spcBef>
          <a:spcPts val="500"/>
        </a:spcBef>
        <a:buClr>
          <a:schemeClr val="accent2">
            <a:lumMod val="60000"/>
            <a:lumOff val="40000"/>
          </a:schemeClr>
        </a:buClr>
        <a:buFont typeface="Arial" panose="020B0604020202020204" pitchFamily="34" charset="0"/>
        <a:buChar char="•"/>
        <a:defRPr lang="en-US" sz="2400" kern="12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3pPr>
      <a:lvl4pPr marL="2057400" indent="-228600" algn="l" defTabSz="914400" rtl="0" eaLnBrk="1" latinLnBrk="0" hangingPunct="1">
        <a:lnSpc>
          <a:spcPct val="90000"/>
        </a:lnSpc>
        <a:spcBef>
          <a:spcPts val="500"/>
        </a:spcBef>
        <a:buClr>
          <a:srgbClr val="92D050"/>
        </a:buClr>
        <a:buFont typeface="Arial" panose="020B0604020202020204" pitchFamily="34" charset="0"/>
        <a:buChar char="•"/>
        <a:defRPr lang="en-US" sz="2400" kern="120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4pPr>
      <a:lvl5pPr marL="2514600" indent="-228600" algn="l" defTabSz="914400" rtl="0" eaLnBrk="1" latinLnBrk="0" hangingPunct="1">
        <a:lnSpc>
          <a:spcPct val="90000"/>
        </a:lnSpc>
        <a:spcBef>
          <a:spcPts val="500"/>
        </a:spcBef>
        <a:buClr>
          <a:schemeClr val="accent6"/>
        </a:buClr>
        <a:buFont typeface="Arial" panose="020B0604020202020204" pitchFamily="34" charset="0"/>
        <a:buChar char="•"/>
        <a:defRPr lang="en-US" sz="2400" kern="120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Clr>
          <a:schemeClr val="accent4"/>
        </a:buClr>
        <a:buFont typeface="Arial" panose="020B0604020202020204" pitchFamily="34" charset="0"/>
        <a:buChar char="•"/>
        <a:defRPr lang="en-US" sz="2400" kern="1200" dirty="0" smtClean="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hyperlink" Target="https://www.pcori.org/sites/default/files/PCORI-National-Priorities-and-Research-Agenda.pd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hyperlink" Target="https://www.pcori.org/research-results/about-our-research/research-methodology/pcori-methodology-standards"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www.pcori.org/research-results-home"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s://www.pcori.org/research-results/2013/comparing-physical-therapy-internet-based-exercise-training-and-no-therapy"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s://www.pcori.org/research-results/2013/comparing-physical-therapy-internet-based-exercise-training-and-no-therapy"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hyperlink" Target="https://www.pcori.org/research-results/2013/comparing-cardiac-rehabilitation-home-or-clinic-after-hospitalization"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hyperlink" Target="https://www.pcori.org/research-results/2013/comparing-cardiac-rehabilitation-home-or-clinic-after-hospitalization"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hyperlink" Target="https://www.pcori.org/research-results/2013/it-possible-collect-patient-reported-data-inpatient-rehabilitation-facilities" TargetMode="External"/><Relationship Id="rId2" Type="http://schemas.openxmlformats.org/officeDocument/2006/relationships/image" Target="../media/image21.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hyperlink" Target="https://www.pcori.org/research-results/2013/it-possible-collect-patient-reported-data-inpatient-rehabilitation-facilities" TargetMode="External"/><Relationship Id="rId2" Type="http://schemas.openxmlformats.org/officeDocument/2006/relationships/image" Target="../media/image21.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hyperlink" Target="https://www.pcori.org/research-results/2016/testing-whether-referral-telehealth-program-helps-african-american-and" TargetMode="External"/><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hyperlink" Target="https://www.pcori.org/research-results/2016/testing-whether-referral-telehealth-program-helps-african-american-and" TargetMode="External"/><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s://www.pcori.org/research-results/2014/creating-manual-better-define-rehabilitation-treatments" TargetMode="External"/><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hyperlink" Target="https://www.pcori.org/research-results/2014/creating-manual-better-define-rehabilitation-treatments" TargetMode="External"/><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https://www.pcori.org/research-results/2017/comparing-treatments-help-patients-head-and-neck-cancer-address-problems" TargetMode="External"/><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hyperlink" Target="https://pcornet.org/"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pcori.org/research-results/2015/comparing-two-aspirin-doses-prevent-heart-attacks-and-strokes-people-living" TargetMode="External"/><Relationship Id="rId2" Type="http://schemas.openxmlformats.org/officeDocument/2006/relationships/image" Target="../media/image26.jpe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hyperlink" Target="https://www.pcori.org/engagement" TargetMode="Externa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hyperlink" Target="https://www.pcori.org/literature/engagement-literature"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s://www.pcori.org/engagement/eugene-washington-pcori-engagement-awards"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hyperlink" Target="https://www.pcori.org/funding-opportunities"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2" Type="http://schemas.openxmlformats.org/officeDocument/2006/relationships/hyperlink" Target="https://www.pcori.org/funding-opportunities/what-you-need-know-apply" TargetMode="Externa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hyperlink" Target="https://www.pcori.org/funding-opportunities/announcement/improving-methods-cycle-2-2021" TargetMode="External"/><Relationship Id="rId7" Type="http://schemas.openxmlformats.org/officeDocument/2006/relationships/hyperlink" Target="https://www.pcori.org/funding-opportunities/what-you-need-know-apply" TargetMode="External"/><Relationship Id="rId2" Type="http://schemas.openxmlformats.org/officeDocument/2006/relationships/hyperlink" Target="https://www.pcori.org/funding-opportunities/announcement/broad-pcori-funding-announcements-cycle-2-2021" TargetMode="External"/><Relationship Id="rId1" Type="http://schemas.openxmlformats.org/officeDocument/2006/relationships/slideLayout" Target="../slideLayouts/slideLayout5.xml"/><Relationship Id="rId6" Type="http://schemas.openxmlformats.org/officeDocument/2006/relationships/hyperlink" Target="https://www.pcori.org/funding-opportunities/what-you-need-know-apply/funding-application-submission-guidelines" TargetMode="External"/><Relationship Id="rId5" Type="http://schemas.openxmlformats.org/officeDocument/2006/relationships/hyperlink" Target="https://www.pcori.org/funding-opportunities/announcement/phased-large-awards-comparative-effectiveness-research-cycle-3-2021" TargetMode="External"/><Relationship Id="rId4" Type="http://schemas.openxmlformats.org/officeDocument/2006/relationships/hyperlink" Target="https://www.pcori.org/funding-opportunities/announcement/pragmatic-clinical-studies-cycle-2-2021"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pcori.org/funding-opportunities/announcement/interventions-targeting-mental-health-conditions-intellectual-developmental-disabilities-cycle-2-2021" TargetMode="External"/><Relationship Id="rId2" Type="http://schemas.openxmlformats.org/officeDocument/2006/relationships/hyperlink" Target="https://www.pcori.org/funding-opportunities/announcement/improving-postpartum-maternal-outcomes-cycle-2-2021" TargetMode="External"/><Relationship Id="rId1" Type="http://schemas.openxmlformats.org/officeDocument/2006/relationships/slideLayout" Target="../slideLayouts/slideLayout5.xml"/><Relationship Id="rId5" Type="http://schemas.openxmlformats.org/officeDocument/2006/relationships/hyperlink" Target="https://www.pcori.org/news-release/more-dozen-high-priority-research-topics-approved-future-pcori-funding-opportunities" TargetMode="External"/><Relationship Id="rId4" Type="http://schemas.openxmlformats.org/officeDocument/2006/relationships/hyperlink" Target="https://www.pcori.org/funding-opportunities/announcement/nonsurgical-options-women-urinary-incontinence-cycle-2-2021"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hyperlink" Target="https://www.pcori.org/video/tips-submitting-responsive-loi"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hyperlink" Target="https://www.pcori.org/funding-opportunities/announcement/limited-PFA-implementation-pcor-results-cycle2-2021"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hyperlink" Target="https://www.pcori.org/funding-opportunities/announcement/implementation-findings-pcori-major-research-investments-cycle-2-2021" TargetMode="External"/><Relationship Id="rId4" Type="http://schemas.openxmlformats.org/officeDocument/2006/relationships/hyperlink" Target="https://www.pcori.org/funding-opportunities/announcement/implementation-effective-shared-decision-making-cycle-2-2021"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EB4624C-B203-44A6-A04E-B734B22F7B25}"/>
              </a:ext>
            </a:extLst>
          </p:cNvPr>
          <p:cNvSpPr>
            <a:spLocks noGrp="1"/>
          </p:cNvSpPr>
          <p:nvPr>
            <p:ph sz="quarter" idx="13"/>
          </p:nvPr>
        </p:nvSpPr>
        <p:spPr>
          <a:xfrm>
            <a:off x="427855" y="4058438"/>
            <a:ext cx="8772705" cy="1519238"/>
          </a:xfrm>
        </p:spPr>
        <p:txBody>
          <a:bodyPr/>
          <a:lstStyle/>
          <a:p>
            <a:r>
              <a:rPr lang="en-US" dirty="0"/>
              <a:t>Meghan Warren, PT, MPH, PhD</a:t>
            </a:r>
            <a:br>
              <a:rPr lang="en-US" dirty="0"/>
            </a:br>
            <a:r>
              <a:rPr lang="en-US" dirty="0"/>
              <a:t>Program Officer</a:t>
            </a:r>
          </a:p>
          <a:p>
            <a:r>
              <a:rPr lang="en-US" dirty="0"/>
              <a:t>Clinical Effectiveness and Decision Science</a:t>
            </a:r>
          </a:p>
        </p:txBody>
      </p:sp>
      <p:sp>
        <p:nvSpPr>
          <p:cNvPr id="5" name="Slide Number Placeholder 4"/>
          <p:cNvSpPr>
            <a:spLocks noGrp="1"/>
          </p:cNvSpPr>
          <p:nvPr>
            <p:ph type="sldNum" sz="quarter" idx="4294967295"/>
          </p:nvPr>
        </p:nvSpPr>
        <p:spPr>
          <a:xfrm>
            <a:off x="10058400" y="6492875"/>
            <a:ext cx="2133600" cy="365125"/>
          </a:xfrm>
        </p:spPr>
        <p:txBody>
          <a:bodyPr/>
          <a:lstStyle/>
          <a:p>
            <a:fld id="{0E0B0D1E-F111-46E6-8EE2-10C8F25ADA44}" type="slidenum">
              <a:rPr lang="en-US" smtClean="0"/>
              <a:pPr/>
              <a:t>1</a:t>
            </a:fld>
            <a:endParaRPr lang="en-US" dirty="0"/>
          </a:p>
        </p:txBody>
      </p:sp>
      <p:sp>
        <p:nvSpPr>
          <p:cNvPr id="7" name="Title 6">
            <a:extLst>
              <a:ext uri="{FF2B5EF4-FFF2-40B4-BE49-F238E27FC236}">
                <a16:creationId xmlns:a16="http://schemas.microsoft.com/office/drawing/2014/main" id="{01A9B81F-75BE-4B30-9B84-D3463CE51B64}"/>
              </a:ext>
            </a:extLst>
          </p:cNvPr>
          <p:cNvSpPr>
            <a:spLocks noGrp="1"/>
          </p:cNvSpPr>
          <p:nvPr>
            <p:ph type="title"/>
          </p:nvPr>
        </p:nvSpPr>
        <p:spPr>
          <a:xfrm>
            <a:off x="427856" y="1473999"/>
            <a:ext cx="10515600" cy="1325563"/>
          </a:xfrm>
        </p:spPr>
        <p:txBody>
          <a:bodyPr lIns="91440" tIns="45720" rIns="91440" bIns="91440" anchor="b"/>
          <a:lstStyle/>
          <a:p>
            <a:r>
              <a:rPr lang="en-US" dirty="0">
                <a:effectLst/>
                <a:latin typeface="Open Sans Light" panose="020B0306030504020204"/>
                <a:ea typeface="Times New Roman" panose="02020603050405020304" pitchFamily="18" charset="0"/>
              </a:rPr>
              <a:t>Opportunities for Rehabilitation Researchers through PCORI </a:t>
            </a:r>
            <a:endParaRPr lang="en-US" dirty="0">
              <a:latin typeface="Open Sans Light" panose="020B0306030504020204"/>
            </a:endParaRPr>
          </a:p>
        </p:txBody>
      </p:sp>
    </p:spTree>
    <p:extLst>
      <p:ext uri="{BB962C8B-B14F-4D97-AF65-F5344CB8AC3E}">
        <p14:creationId xmlns:p14="http://schemas.microsoft.com/office/powerpoint/2010/main" val="429383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082668D-D65A-444D-B96B-07518859DA4A}"/>
              </a:ext>
            </a:extLst>
          </p:cNvPr>
          <p:cNvSpPr>
            <a:spLocks noGrp="1"/>
          </p:cNvSpPr>
          <p:nvPr>
            <p:ph sz="quarter" idx="13"/>
          </p:nvPr>
        </p:nvSpPr>
        <p:spPr>
          <a:prstGeom prst="rect">
            <a:avLst/>
          </a:prstGeom>
        </p:spPr>
        <p:txBody>
          <a:bodyPr/>
          <a:lstStyle/>
          <a:p>
            <a:r>
              <a:rPr lang="en-US" dirty="0"/>
              <a:t>No disclosures</a:t>
            </a:r>
          </a:p>
        </p:txBody>
      </p:sp>
    </p:spTree>
    <p:extLst>
      <p:ext uri="{BB962C8B-B14F-4D97-AF65-F5344CB8AC3E}">
        <p14:creationId xmlns:p14="http://schemas.microsoft.com/office/powerpoint/2010/main" val="72413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1692D0-2A38-4D0C-AD3F-4AAE54517257}"/>
              </a:ext>
            </a:extLst>
          </p:cNvPr>
          <p:cNvSpPr>
            <a:spLocks noGrp="1"/>
          </p:cNvSpPr>
          <p:nvPr>
            <p:ph type="sldNum" sz="quarter" idx="12"/>
          </p:nvPr>
        </p:nvSpPr>
        <p:spPr/>
        <p:txBody>
          <a:bodyPr/>
          <a:lstStyle/>
          <a:p>
            <a:fld id="{2C10B610-381F-432D-A853-6CC0B0380E78}" type="slidenum">
              <a:rPr lang="en-US" smtClean="0"/>
              <a:t>3</a:t>
            </a:fld>
            <a:endParaRPr lang="en-US" dirty="0"/>
          </a:p>
        </p:txBody>
      </p:sp>
      <p:sp>
        <p:nvSpPr>
          <p:cNvPr id="3" name="Content Placeholder 2">
            <a:extLst>
              <a:ext uri="{FF2B5EF4-FFF2-40B4-BE49-F238E27FC236}">
                <a16:creationId xmlns:a16="http://schemas.microsoft.com/office/drawing/2014/main" id="{A0B8A225-266C-48A7-BEB8-507A0C4127DC}"/>
              </a:ext>
            </a:extLst>
          </p:cNvPr>
          <p:cNvSpPr>
            <a:spLocks noGrp="1"/>
          </p:cNvSpPr>
          <p:nvPr>
            <p:ph sz="quarter" idx="13"/>
          </p:nvPr>
        </p:nvSpPr>
        <p:spPr/>
        <p:txBody>
          <a:bodyPr/>
          <a:lstStyle/>
          <a:p>
            <a:r>
              <a:rPr lang="en-US" dirty="0"/>
              <a:t>Objectives</a:t>
            </a:r>
          </a:p>
        </p:txBody>
      </p:sp>
      <p:sp>
        <p:nvSpPr>
          <p:cNvPr id="4" name="Text Placeholder 3">
            <a:extLst>
              <a:ext uri="{FF2B5EF4-FFF2-40B4-BE49-F238E27FC236}">
                <a16:creationId xmlns:a16="http://schemas.microsoft.com/office/drawing/2014/main" id="{991DC93B-715D-41C4-819A-A3341BE64575}"/>
              </a:ext>
            </a:extLst>
          </p:cNvPr>
          <p:cNvSpPr>
            <a:spLocks noGrp="1"/>
          </p:cNvSpPr>
          <p:nvPr>
            <p:ph type="body" sz="quarter" idx="15"/>
          </p:nvPr>
        </p:nvSpPr>
        <p:spPr/>
        <p:txBody>
          <a:bodyPr/>
          <a:lstStyle/>
          <a:p>
            <a:pPr>
              <a:buFont typeface="+mj-lt"/>
              <a:buAutoNum type="arabicPeriod"/>
            </a:pPr>
            <a:r>
              <a:rPr lang="en-US" dirty="0">
                <a:effectLst/>
                <a:latin typeface="+mn-lt"/>
                <a:ea typeface="Times New Roman" panose="02020603050405020304" pitchFamily="18" charset="0"/>
              </a:rPr>
              <a:t>Describe PCORI and the funding priorities </a:t>
            </a:r>
          </a:p>
          <a:p>
            <a:pPr>
              <a:buFont typeface="+mj-lt"/>
              <a:buAutoNum type="arabicPeriod"/>
            </a:pPr>
            <a:r>
              <a:rPr lang="en-US" dirty="0">
                <a:effectLst/>
                <a:latin typeface="+mn-lt"/>
                <a:ea typeface="Times New Roman" panose="02020603050405020304" pitchFamily="18" charset="0"/>
              </a:rPr>
              <a:t>Describe the rehabilitation portfolio at PCORI </a:t>
            </a:r>
            <a:endParaRPr lang="en-US" dirty="0">
              <a:latin typeface="+mn-lt"/>
            </a:endParaRPr>
          </a:p>
          <a:p>
            <a:pPr>
              <a:buFont typeface="+mj-lt"/>
              <a:buAutoNum type="arabicPeriod"/>
            </a:pPr>
            <a:r>
              <a:rPr lang="en-US" dirty="0">
                <a:effectLst/>
                <a:latin typeface="+mn-lt"/>
                <a:ea typeface="Times New Roman" panose="02020603050405020304" pitchFamily="18" charset="0"/>
              </a:rPr>
              <a:t>Explain the submission process at PCORI</a:t>
            </a:r>
          </a:p>
        </p:txBody>
      </p:sp>
    </p:spTree>
    <p:extLst>
      <p:ext uri="{BB962C8B-B14F-4D97-AF65-F5344CB8AC3E}">
        <p14:creationId xmlns:p14="http://schemas.microsoft.com/office/powerpoint/2010/main" val="1798428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1BB10E-F118-44D1-9D11-F9D96E442436}"/>
              </a:ext>
            </a:extLst>
          </p:cNvPr>
          <p:cNvSpPr>
            <a:spLocks noGrp="1"/>
          </p:cNvSpPr>
          <p:nvPr>
            <p:ph sz="quarter" idx="10"/>
          </p:nvPr>
        </p:nvSpPr>
        <p:spPr/>
        <p:txBody>
          <a:bodyPr/>
          <a:lstStyle/>
          <a:p>
            <a:r>
              <a:rPr lang="en-US" dirty="0"/>
              <a:t>1.</a:t>
            </a:r>
          </a:p>
        </p:txBody>
      </p:sp>
      <p:sp>
        <p:nvSpPr>
          <p:cNvPr id="4" name="Content Placeholder 3">
            <a:extLst>
              <a:ext uri="{FF2B5EF4-FFF2-40B4-BE49-F238E27FC236}">
                <a16:creationId xmlns:a16="http://schemas.microsoft.com/office/drawing/2014/main" id="{3747CA03-3AC0-4118-ADCF-66FAC9484AF5}"/>
              </a:ext>
            </a:extLst>
          </p:cNvPr>
          <p:cNvSpPr>
            <a:spLocks noGrp="1"/>
          </p:cNvSpPr>
          <p:nvPr>
            <p:ph sz="quarter" idx="11"/>
          </p:nvPr>
        </p:nvSpPr>
        <p:spPr/>
        <p:txBody>
          <a:bodyPr/>
          <a:lstStyle/>
          <a:p>
            <a:r>
              <a:rPr lang="en-US" dirty="0">
                <a:solidFill>
                  <a:schemeClr val="tx1">
                    <a:lumMod val="75000"/>
                    <a:lumOff val="25000"/>
                  </a:schemeClr>
                </a:solidFill>
                <a:latin typeface="+mn-lt"/>
                <a:cs typeface="Arial"/>
              </a:rPr>
              <a:t>Who PCORI Is and</a:t>
            </a:r>
            <a:br>
              <a:rPr lang="en-US" dirty="0">
                <a:solidFill>
                  <a:schemeClr val="tx1">
                    <a:lumMod val="75000"/>
                    <a:lumOff val="25000"/>
                  </a:schemeClr>
                </a:solidFill>
                <a:latin typeface="+mn-lt"/>
                <a:cs typeface="Arial"/>
              </a:rPr>
            </a:br>
            <a:r>
              <a:rPr lang="en-US" dirty="0">
                <a:solidFill>
                  <a:schemeClr val="tx1">
                    <a:lumMod val="75000"/>
                    <a:lumOff val="25000"/>
                  </a:schemeClr>
                </a:solidFill>
                <a:latin typeface="+mn-lt"/>
                <a:cs typeface="Arial"/>
              </a:rPr>
              <a:t>What We Do</a:t>
            </a:r>
            <a:endParaRPr lang="en-US" dirty="0">
              <a:solidFill>
                <a:schemeClr val="tx1">
                  <a:lumMod val="75000"/>
                  <a:lumOff val="25000"/>
                </a:schemeClr>
              </a:solidFill>
              <a:latin typeface="+mn-lt"/>
            </a:endParaRPr>
          </a:p>
        </p:txBody>
      </p:sp>
      <p:sp>
        <p:nvSpPr>
          <p:cNvPr id="3" name="Slide Number Placeholder 2"/>
          <p:cNvSpPr>
            <a:spLocks noGrp="1"/>
          </p:cNvSpPr>
          <p:nvPr>
            <p:ph type="sldNum" sz="quarter" idx="4294967295"/>
          </p:nvPr>
        </p:nvSpPr>
        <p:spPr>
          <a:xfrm>
            <a:off x="9347200" y="6492875"/>
            <a:ext cx="2844800" cy="365125"/>
          </a:xfrm>
        </p:spPr>
        <p:txBody>
          <a:bodyPr/>
          <a:lstStyle/>
          <a:p>
            <a:fld id="{0E0B0D1E-F111-46E6-8EE2-10C8F25ADA44}" type="slidenum">
              <a:rPr lang="en-US" smtClean="0"/>
              <a:pPr/>
              <a:t>4</a:t>
            </a:fld>
            <a:endParaRPr lang="en-US" dirty="0"/>
          </a:p>
        </p:txBody>
      </p:sp>
    </p:spTree>
    <p:extLst>
      <p:ext uri="{BB962C8B-B14F-4D97-AF65-F5344CB8AC3E}">
        <p14:creationId xmlns:p14="http://schemas.microsoft.com/office/powerpoint/2010/main" val="3373141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B8591D4-1FC5-458B-90E5-B19FB991B3DA}"/>
              </a:ext>
            </a:extLst>
          </p:cNvPr>
          <p:cNvSpPr>
            <a:spLocks noGrp="1"/>
          </p:cNvSpPr>
          <p:nvPr>
            <p:ph type="body" sz="quarter" idx="4294967295"/>
          </p:nvPr>
        </p:nvSpPr>
        <p:spPr>
          <a:xfrm>
            <a:off x="0" y="1915955"/>
            <a:ext cx="11642622" cy="4219374"/>
          </a:xfrm>
          <a:prstGeom prst="rect">
            <a:avLst/>
          </a:prstGeom>
        </p:spPr>
        <p:txBody>
          <a:bodyPr/>
          <a:lstStyle/>
          <a:p>
            <a:pPr marL="271463" lvl="1" indent="-214313">
              <a:lnSpc>
                <a:spcPct val="110000"/>
              </a:lnSpc>
              <a:spcBef>
                <a:spcPct val="0"/>
              </a:spcBef>
              <a:spcAft>
                <a:spcPts val="600"/>
              </a:spcAft>
              <a:buSzPct val="100000"/>
              <a:tabLst>
                <a:tab pos="342900" algn="l"/>
              </a:tabLst>
              <a:defRPr/>
            </a:pPr>
            <a:r>
              <a:rPr lang="en-US" dirty="0">
                <a:ea typeface="MS PGothic" pitchFamily="34" charset="-128"/>
                <a:cs typeface="Arial" panose="020B0604020202020204" pitchFamily="34" charset="0"/>
              </a:rPr>
              <a:t>An independent research institute </a:t>
            </a:r>
            <a:br>
              <a:rPr lang="en-US" dirty="0">
                <a:ea typeface="MS PGothic" pitchFamily="34" charset="-128"/>
                <a:cs typeface="Arial" panose="020B0604020202020204" pitchFamily="34" charset="0"/>
              </a:rPr>
            </a:br>
            <a:r>
              <a:rPr lang="en-US" dirty="0">
                <a:ea typeface="MS PGothic" pitchFamily="34" charset="-128"/>
                <a:cs typeface="Arial" panose="020B0604020202020204" pitchFamily="34" charset="0"/>
              </a:rPr>
              <a:t>authorized by Congress in 2010 </a:t>
            </a:r>
            <a:br>
              <a:rPr lang="en-US" dirty="0">
                <a:ea typeface="MS PGothic" pitchFamily="34" charset="-128"/>
                <a:cs typeface="Arial" panose="020B0604020202020204" pitchFamily="34" charset="0"/>
              </a:rPr>
            </a:br>
            <a:r>
              <a:rPr lang="en-US" dirty="0">
                <a:ea typeface="MS PGothic" pitchFamily="34" charset="-128"/>
                <a:cs typeface="Arial" panose="020B0604020202020204" pitchFamily="34" charset="0"/>
              </a:rPr>
              <a:t>and governed by a 21-member </a:t>
            </a:r>
            <a:br>
              <a:rPr lang="en-US" dirty="0">
                <a:ea typeface="MS PGothic" pitchFamily="34" charset="-128"/>
                <a:cs typeface="Arial" panose="020B0604020202020204" pitchFamily="34" charset="0"/>
              </a:rPr>
            </a:br>
            <a:r>
              <a:rPr lang="en-US" dirty="0">
                <a:ea typeface="MS PGothic" pitchFamily="34" charset="-128"/>
                <a:cs typeface="Arial" panose="020B0604020202020204" pitchFamily="34" charset="0"/>
              </a:rPr>
              <a:t>Board of Governors representing </a:t>
            </a:r>
            <a:br>
              <a:rPr lang="en-US" dirty="0">
                <a:ea typeface="MS PGothic" pitchFamily="34" charset="-128"/>
                <a:cs typeface="Arial" panose="020B0604020202020204" pitchFamily="34" charset="0"/>
              </a:rPr>
            </a:br>
            <a:r>
              <a:rPr lang="en-US" dirty="0">
                <a:ea typeface="MS PGothic" pitchFamily="34" charset="-128"/>
                <a:cs typeface="Arial" panose="020B0604020202020204" pitchFamily="34" charset="0"/>
              </a:rPr>
              <a:t>the entire healthcare community</a:t>
            </a:r>
          </a:p>
          <a:p>
            <a:pPr marL="271463" lvl="1" indent="-214313">
              <a:lnSpc>
                <a:spcPct val="110000"/>
              </a:lnSpc>
              <a:spcBef>
                <a:spcPct val="0"/>
              </a:spcBef>
              <a:spcAft>
                <a:spcPts val="600"/>
              </a:spcAft>
              <a:buSzPct val="100000"/>
              <a:tabLst>
                <a:tab pos="342900" algn="l"/>
              </a:tabLst>
              <a:defRPr/>
            </a:pPr>
            <a:endParaRPr lang="en-US" dirty="0">
              <a:ea typeface="MS PGothic" pitchFamily="34" charset="-128"/>
              <a:cs typeface="Arial" panose="020B0604020202020204" pitchFamily="34" charset="0"/>
            </a:endParaRPr>
          </a:p>
          <a:p>
            <a:pPr marL="271463" lvl="1" indent="-214313">
              <a:lnSpc>
                <a:spcPct val="110000"/>
              </a:lnSpc>
              <a:spcBef>
                <a:spcPct val="0"/>
              </a:spcBef>
              <a:spcAft>
                <a:spcPts val="600"/>
              </a:spcAft>
              <a:buSzPct val="100000"/>
              <a:tabLst>
                <a:tab pos="342900" algn="l"/>
              </a:tabLst>
              <a:defRPr/>
            </a:pPr>
            <a:r>
              <a:rPr lang="en-US" dirty="0">
                <a:ea typeface="MS PGothic" pitchFamily="34" charset="-128"/>
                <a:cs typeface="Arial" panose="020B0604020202020204" pitchFamily="34" charset="0"/>
              </a:rPr>
              <a:t>Stakeholder guided research</a:t>
            </a:r>
            <a:br>
              <a:rPr lang="en-US" dirty="0">
                <a:ea typeface="MS PGothic" pitchFamily="34" charset="-128"/>
                <a:cs typeface="Arial" panose="020B0604020202020204" pitchFamily="34" charset="0"/>
              </a:rPr>
            </a:br>
            <a:endParaRPr lang="en-US" sz="700" dirty="0">
              <a:ea typeface="MS PGothic" pitchFamily="34" charset="-128"/>
              <a:cs typeface="Arial" panose="020B0604020202020204" pitchFamily="34" charset="0"/>
            </a:endParaRPr>
          </a:p>
        </p:txBody>
      </p:sp>
      <p:sp>
        <p:nvSpPr>
          <p:cNvPr id="2" name="Content Placeholder 1">
            <a:extLst>
              <a:ext uri="{FF2B5EF4-FFF2-40B4-BE49-F238E27FC236}">
                <a16:creationId xmlns:a16="http://schemas.microsoft.com/office/drawing/2014/main" id="{F84C66FA-D76D-4F4D-974E-096668B2BF88}"/>
              </a:ext>
            </a:extLst>
          </p:cNvPr>
          <p:cNvSpPr>
            <a:spLocks noGrp="1"/>
          </p:cNvSpPr>
          <p:nvPr>
            <p:ph sz="quarter" idx="13"/>
          </p:nvPr>
        </p:nvSpPr>
        <p:spPr>
          <a:xfrm>
            <a:off x="331787" y="0"/>
            <a:ext cx="9717087" cy="1517163"/>
          </a:xfrm>
        </p:spPr>
        <p:txBody>
          <a:bodyPr/>
          <a:lstStyle/>
          <a:p>
            <a:r>
              <a:rPr lang="en-US" dirty="0"/>
              <a:t>About Us</a:t>
            </a:r>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5672431" y="1915955"/>
            <a:ext cx="6087022" cy="242336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12767AB5-5D83-4C4E-B37C-5755F8A3AC53}"/>
              </a:ext>
            </a:extLst>
          </p:cNvPr>
          <p:cNvSpPr>
            <a:spLocks noGrp="1"/>
          </p:cNvSpPr>
          <p:nvPr>
            <p:ph type="sldNum" sz="quarter" idx="12"/>
          </p:nvPr>
        </p:nvSpPr>
        <p:spPr/>
        <p:txBody>
          <a:bodyPr/>
          <a:lstStyle/>
          <a:p>
            <a:fld id="{2C10B610-381F-432D-A853-6CC0B0380E78}" type="slidenum">
              <a:rPr lang="en-US" smtClean="0"/>
              <a:t>5</a:t>
            </a:fld>
            <a:endParaRPr lang="en-US" dirty="0"/>
          </a:p>
        </p:txBody>
      </p:sp>
    </p:spTree>
    <p:extLst>
      <p:ext uri="{BB962C8B-B14F-4D97-AF65-F5344CB8AC3E}">
        <p14:creationId xmlns:p14="http://schemas.microsoft.com/office/powerpoint/2010/main" val="674729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B0EEE4C-F386-4A45-9C50-9BE05D965510}"/>
              </a:ext>
            </a:extLst>
          </p:cNvPr>
          <p:cNvSpPr>
            <a:spLocks noGrp="1"/>
          </p:cNvSpPr>
          <p:nvPr>
            <p:ph sz="quarter" idx="13"/>
          </p:nvPr>
        </p:nvSpPr>
        <p:spPr/>
        <p:txBody>
          <a:bodyPr/>
          <a:lstStyle/>
          <a:p>
            <a:r>
              <a:rPr lang="en-US" dirty="0">
                <a:latin typeface="+mj-lt"/>
                <a:cs typeface="Arial"/>
              </a:rPr>
              <a:t>Our Mission and Strategic Goals</a:t>
            </a:r>
          </a:p>
        </p:txBody>
      </p:sp>
      <p:sp>
        <p:nvSpPr>
          <p:cNvPr id="3" name="Text Placeholder 2">
            <a:extLst>
              <a:ext uri="{FF2B5EF4-FFF2-40B4-BE49-F238E27FC236}">
                <a16:creationId xmlns:a16="http://schemas.microsoft.com/office/drawing/2014/main" id="{3AD0680F-EAE5-4140-B2E0-14E3E8029D0E}"/>
              </a:ext>
            </a:extLst>
          </p:cNvPr>
          <p:cNvSpPr>
            <a:spLocks noGrp="1"/>
          </p:cNvSpPr>
          <p:nvPr>
            <p:ph type="body" sz="quarter" idx="4294967295"/>
          </p:nvPr>
        </p:nvSpPr>
        <p:spPr>
          <a:xfrm>
            <a:off x="331788" y="1800225"/>
            <a:ext cx="11517312" cy="4692650"/>
          </a:xfrm>
          <a:prstGeom prst="rect">
            <a:avLst/>
          </a:prstGeom>
        </p:spPr>
        <p:txBody>
          <a:bodyPr/>
          <a:lstStyle/>
          <a:p>
            <a:pPr marL="0" indent="0">
              <a:buNone/>
            </a:pPr>
            <a:r>
              <a:rPr lang="en-US" dirty="0">
                <a:cs typeface="Arial" panose="020B0604020202020204" pitchFamily="34" charset="0"/>
              </a:rPr>
              <a:t>PCORI helps people make informed healthcare decisions, and improves healthcare delivery and outcomes, by producing and promoting high-integrity, evidence-based information that comes from </a:t>
            </a:r>
            <a:r>
              <a:rPr lang="en-US" b="1" dirty="0">
                <a:solidFill>
                  <a:srgbClr val="1F497D">
                    <a:lumMod val="60000"/>
                    <a:lumOff val="40000"/>
                  </a:srgbClr>
                </a:solidFill>
              </a:rPr>
              <a:t>research guided by patients, caregivers, and the broader healthcare community. </a:t>
            </a:r>
          </a:p>
          <a:p>
            <a:pPr marL="0"/>
            <a:endParaRPr lang="en-US" sz="900" b="1" dirty="0">
              <a:solidFill>
                <a:srgbClr val="1F497D"/>
              </a:solidFill>
              <a:cs typeface="Arial" panose="020B0604020202020204" pitchFamily="34" charset="0"/>
            </a:endParaRPr>
          </a:p>
          <a:p>
            <a:pPr marL="0" indent="0">
              <a:buNone/>
            </a:pPr>
            <a:r>
              <a:rPr lang="en-US" dirty="0">
                <a:solidFill>
                  <a:srgbClr val="1F497D"/>
                </a:solidFill>
                <a:cs typeface="Arial" panose="020B0604020202020204" pitchFamily="34" charset="0"/>
              </a:rPr>
              <a:t>Our Strategic Goals:</a:t>
            </a:r>
          </a:p>
          <a:p>
            <a:pPr marL="0"/>
            <a:endParaRPr lang="en-US" dirty="0">
              <a:solidFill>
                <a:srgbClr val="1F497D"/>
              </a:solidFill>
              <a:cs typeface="Arial" panose="020B0604020202020204" pitchFamily="34" charset="0"/>
            </a:endParaRPr>
          </a:p>
          <a:p>
            <a:pPr marL="0"/>
            <a:endParaRPr lang="en-US" sz="2800" b="1" dirty="0">
              <a:solidFill>
                <a:srgbClr val="1F497D">
                  <a:lumMod val="60000"/>
                  <a:lumOff val="40000"/>
                </a:srgbClr>
              </a:solidFill>
            </a:endParaRPr>
          </a:p>
          <a:p>
            <a:pPr marL="0"/>
            <a:endParaRPr lang="en-US" b="1" dirty="0">
              <a:solidFill>
                <a:srgbClr val="1F497D"/>
              </a:solidFill>
              <a:cs typeface="Arial" panose="020B0604020202020204" pitchFamily="34" charset="0"/>
            </a:endParaRPr>
          </a:p>
          <a:p>
            <a:endParaRPr lang="en-US" dirty="0"/>
          </a:p>
        </p:txBody>
      </p:sp>
      <p:grpSp>
        <p:nvGrpSpPr>
          <p:cNvPr id="8" name="Group 7"/>
          <p:cNvGrpSpPr/>
          <p:nvPr/>
        </p:nvGrpSpPr>
        <p:grpSpPr>
          <a:xfrm>
            <a:off x="1043998" y="3973312"/>
            <a:ext cx="10538402" cy="1200329"/>
            <a:chOff x="617970" y="3625459"/>
            <a:chExt cx="10538402" cy="1200329"/>
          </a:xfrm>
        </p:grpSpPr>
        <p:pic>
          <p:nvPicPr>
            <p:cNvPr id="9" name="Picture 2"/>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617970" y="3655558"/>
              <a:ext cx="486931" cy="478536"/>
            </a:xfrm>
            <a:prstGeom prst="rect">
              <a:avLst/>
            </a:prstGeom>
          </p:spPr>
        </p:pic>
        <p:sp>
          <p:nvSpPr>
            <p:cNvPr id="10" name="TextBox 9"/>
            <p:cNvSpPr txBox="1"/>
            <p:nvPr/>
          </p:nvSpPr>
          <p:spPr>
            <a:xfrm>
              <a:off x="1322594" y="3625459"/>
              <a:ext cx="9833778" cy="1200329"/>
            </a:xfrm>
            <a:prstGeom prst="rect">
              <a:avLst/>
            </a:prstGeom>
            <a:noFill/>
          </p:spPr>
          <p:txBody>
            <a:bodyPr wrap="square" rtlCol="0">
              <a:spAutoFit/>
            </a:bodyPr>
            <a:lstStyle/>
            <a:p>
              <a:pPr marL="0" lvl="1"/>
              <a:r>
                <a:rPr lang="en-US" sz="2400" dirty="0">
                  <a:solidFill>
                    <a:schemeClr val="tx1">
                      <a:lumMod val="75000"/>
                      <a:lumOff val="25000"/>
                    </a:schemeClr>
                  </a:solidFill>
                  <a:cs typeface="Arial" panose="020B0604020202020204" pitchFamily="34" charset="0"/>
                </a:rPr>
                <a:t>Increase quantity, quality, and timeliness of useful, trustworthy research information available to support health decisions</a:t>
              </a:r>
              <a:endParaRPr lang="en-US" sz="2400" dirty="0">
                <a:solidFill>
                  <a:schemeClr val="tx1">
                    <a:lumMod val="75000"/>
                    <a:lumOff val="25000"/>
                  </a:schemeClr>
                </a:solidFill>
              </a:endParaRPr>
            </a:p>
            <a:p>
              <a:endParaRPr lang="en-US" sz="2400" dirty="0">
                <a:solidFill>
                  <a:schemeClr val="tx1">
                    <a:lumMod val="75000"/>
                    <a:lumOff val="25000"/>
                  </a:schemeClr>
                </a:solidFill>
              </a:endParaRPr>
            </a:p>
          </p:txBody>
        </p:sp>
      </p:grpSp>
      <p:grpSp>
        <p:nvGrpSpPr>
          <p:cNvPr id="11" name="Group 10"/>
          <p:cNvGrpSpPr/>
          <p:nvPr/>
        </p:nvGrpSpPr>
        <p:grpSpPr>
          <a:xfrm>
            <a:off x="1040535" y="4944862"/>
            <a:ext cx="10541865" cy="1200329"/>
            <a:chOff x="624896" y="4349115"/>
            <a:chExt cx="10541865" cy="1200329"/>
          </a:xfrm>
        </p:grpSpPr>
        <p:pic>
          <p:nvPicPr>
            <p:cNvPr id="12" name="Picture 2"/>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624896" y="4398264"/>
              <a:ext cx="486931" cy="478536"/>
            </a:xfrm>
            <a:prstGeom prst="rect">
              <a:avLst/>
            </a:prstGeom>
          </p:spPr>
        </p:pic>
        <p:sp>
          <p:nvSpPr>
            <p:cNvPr id="13" name="TextBox 12"/>
            <p:cNvSpPr txBox="1"/>
            <p:nvPr/>
          </p:nvSpPr>
          <p:spPr>
            <a:xfrm>
              <a:off x="1316178" y="4349115"/>
              <a:ext cx="9850583" cy="1200329"/>
            </a:xfrm>
            <a:prstGeom prst="rect">
              <a:avLst/>
            </a:prstGeom>
            <a:noFill/>
          </p:spPr>
          <p:txBody>
            <a:bodyPr wrap="square" rtlCol="0">
              <a:spAutoFit/>
            </a:bodyPr>
            <a:lstStyle/>
            <a:p>
              <a:pPr marL="0" lvl="1" defTabSz="457200">
                <a:defRPr/>
              </a:pPr>
              <a:r>
                <a:rPr lang="en-US" sz="2400" dirty="0">
                  <a:solidFill>
                    <a:schemeClr val="tx1">
                      <a:lumMod val="75000"/>
                      <a:lumOff val="25000"/>
                    </a:schemeClr>
                  </a:solidFill>
                  <a:cs typeface="Arial" panose="020B0604020202020204" pitchFamily="34" charset="0"/>
                </a:rPr>
                <a:t>Speed the implementation and use of patient-centered outcomes research evidence</a:t>
              </a:r>
            </a:p>
            <a:p>
              <a:endParaRPr lang="en-US" sz="2400" dirty="0">
                <a:solidFill>
                  <a:schemeClr val="tx1">
                    <a:lumMod val="75000"/>
                    <a:lumOff val="25000"/>
                  </a:schemeClr>
                </a:solidFill>
              </a:endParaRPr>
            </a:p>
          </p:txBody>
        </p:sp>
      </p:grpSp>
      <p:grpSp>
        <p:nvGrpSpPr>
          <p:cNvPr id="14" name="Group 13"/>
          <p:cNvGrpSpPr/>
          <p:nvPr/>
        </p:nvGrpSpPr>
        <p:grpSpPr>
          <a:xfrm>
            <a:off x="1030143" y="5908181"/>
            <a:ext cx="10302875" cy="800404"/>
            <a:chOff x="656069" y="5247132"/>
            <a:chExt cx="10302875" cy="800404"/>
          </a:xfrm>
        </p:grpSpPr>
        <p:pic>
          <p:nvPicPr>
            <p:cNvPr id="15" name="Picture 2"/>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656069" y="5247132"/>
              <a:ext cx="486931" cy="478536"/>
            </a:xfrm>
            <a:prstGeom prst="rect">
              <a:avLst/>
            </a:prstGeom>
          </p:spPr>
        </p:pic>
        <p:sp>
          <p:nvSpPr>
            <p:cNvPr id="16" name="TextBox 15"/>
            <p:cNvSpPr txBox="1"/>
            <p:nvPr/>
          </p:nvSpPr>
          <p:spPr>
            <a:xfrm>
              <a:off x="1347351" y="5308872"/>
              <a:ext cx="9611593" cy="738664"/>
            </a:xfrm>
            <a:prstGeom prst="rect">
              <a:avLst/>
            </a:prstGeom>
            <a:noFill/>
          </p:spPr>
          <p:txBody>
            <a:bodyPr wrap="square" rtlCol="0">
              <a:spAutoFit/>
            </a:bodyPr>
            <a:lstStyle/>
            <a:p>
              <a:pPr marL="0" lvl="1" defTabSz="457200">
                <a:defRPr/>
              </a:pPr>
              <a:r>
                <a:rPr lang="en-US" sz="2400" dirty="0">
                  <a:solidFill>
                    <a:schemeClr val="tx1">
                      <a:lumMod val="75000"/>
                      <a:lumOff val="25000"/>
                    </a:schemeClr>
                  </a:solidFill>
                  <a:cs typeface="Arial" panose="020B0604020202020204" pitchFamily="34" charset="0"/>
                </a:rPr>
                <a:t>Influence research funded by others to be more patient-centered</a:t>
              </a:r>
            </a:p>
            <a:p>
              <a:endParaRPr lang="en-US" dirty="0">
                <a:solidFill>
                  <a:schemeClr val="tx1">
                    <a:lumMod val="75000"/>
                    <a:lumOff val="25000"/>
                  </a:schemeClr>
                </a:solidFill>
              </a:endParaRPr>
            </a:p>
          </p:txBody>
        </p:sp>
      </p:grpSp>
      <p:sp>
        <p:nvSpPr>
          <p:cNvPr id="4" name="Slide Number Placeholder 3">
            <a:extLst>
              <a:ext uri="{FF2B5EF4-FFF2-40B4-BE49-F238E27FC236}">
                <a16:creationId xmlns:a16="http://schemas.microsoft.com/office/drawing/2014/main" id="{97ACA970-4401-420E-A3CC-8D4A2FAB2486}"/>
              </a:ext>
            </a:extLst>
          </p:cNvPr>
          <p:cNvSpPr>
            <a:spLocks noGrp="1"/>
          </p:cNvSpPr>
          <p:nvPr>
            <p:ph type="sldNum" sz="quarter" idx="12"/>
          </p:nvPr>
        </p:nvSpPr>
        <p:spPr/>
        <p:txBody>
          <a:bodyPr/>
          <a:lstStyle/>
          <a:p>
            <a:fld id="{2C10B610-381F-432D-A853-6CC0B0380E78}" type="slidenum">
              <a:rPr lang="en-US" smtClean="0"/>
              <a:t>6</a:t>
            </a:fld>
            <a:endParaRPr lang="en-US" dirty="0"/>
          </a:p>
        </p:txBody>
      </p:sp>
    </p:spTree>
    <p:extLst>
      <p:ext uri="{BB962C8B-B14F-4D97-AF65-F5344CB8AC3E}">
        <p14:creationId xmlns:p14="http://schemas.microsoft.com/office/powerpoint/2010/main" val="610654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a:extLst>
              <a:ext uri="{FF2B5EF4-FFF2-40B4-BE49-F238E27FC236}">
                <a16:creationId xmlns:a16="http://schemas.microsoft.com/office/drawing/2014/main" id="{3E3654E5-4289-4993-BF11-309E23AB3A09}"/>
              </a:ext>
            </a:extLst>
          </p:cNvPr>
          <p:cNvPicPr>
            <a:picLocks noChangeAspect="1" noChangeArrowheads="1"/>
          </p:cNvPicPr>
          <p:nvPr/>
        </p:nvPicPr>
        <p:blipFill>
          <a:blip r:embed="rId2" cstate="email">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rcRect/>
          <a:stretch>
            <a:fillRect/>
          </a:stretch>
        </p:blipFill>
        <p:spPr bwMode="auto">
          <a:xfrm>
            <a:off x="176270" y="2033112"/>
            <a:ext cx="11802367" cy="3215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10056010" y="3891790"/>
            <a:ext cx="184666" cy="369332"/>
          </a:xfrm>
          <a:prstGeom prst="rect">
            <a:avLst/>
          </a:prstGeom>
          <a:noFill/>
        </p:spPr>
        <p:txBody>
          <a:bodyPr wrap="none" rtlCol="0">
            <a:spAutoFit/>
          </a:bodyPr>
          <a:lstStyle/>
          <a:p>
            <a:endParaRPr lang="en-US" dirty="0">
              <a:solidFill>
                <a:prstClr val="black"/>
              </a:solidFill>
            </a:endParaRPr>
          </a:p>
        </p:txBody>
      </p:sp>
      <p:grpSp>
        <p:nvGrpSpPr>
          <p:cNvPr id="12" name="Group 11"/>
          <p:cNvGrpSpPr/>
          <p:nvPr/>
        </p:nvGrpSpPr>
        <p:grpSpPr>
          <a:xfrm>
            <a:off x="7356258" y="2580769"/>
            <a:ext cx="4975240" cy="1511972"/>
            <a:chOff x="5832257" y="2580768"/>
            <a:chExt cx="4975240" cy="1511972"/>
          </a:xfrm>
        </p:grpSpPr>
        <p:sp>
          <p:nvSpPr>
            <p:cNvPr id="13" name="TextBox 12"/>
            <p:cNvSpPr txBox="1"/>
            <p:nvPr/>
          </p:nvSpPr>
          <p:spPr>
            <a:xfrm>
              <a:off x="8339901" y="3631075"/>
              <a:ext cx="2114735" cy="461665"/>
            </a:xfrm>
            <a:prstGeom prst="rect">
              <a:avLst/>
            </a:prstGeom>
            <a:noFill/>
          </p:spPr>
          <p:txBody>
            <a:bodyPr wrap="square" rtlCol="0">
              <a:spAutoFit/>
            </a:bodyPr>
            <a:lstStyle/>
            <a:p>
              <a:r>
                <a:rPr lang="en-US" sz="2400" b="1" dirty="0">
                  <a:solidFill>
                    <a:srgbClr val="1F497D"/>
                  </a:solidFill>
                </a:rPr>
                <a:t>Purchasers</a:t>
              </a:r>
            </a:p>
          </p:txBody>
        </p:sp>
        <p:sp>
          <p:nvSpPr>
            <p:cNvPr id="14" name="TextBox 13"/>
            <p:cNvSpPr txBox="1"/>
            <p:nvPr/>
          </p:nvSpPr>
          <p:spPr>
            <a:xfrm>
              <a:off x="5832257" y="2580768"/>
              <a:ext cx="4975240" cy="461665"/>
            </a:xfrm>
            <a:prstGeom prst="rect">
              <a:avLst/>
            </a:prstGeom>
            <a:noFill/>
          </p:spPr>
          <p:txBody>
            <a:bodyPr wrap="square" rtlCol="0">
              <a:spAutoFit/>
            </a:bodyPr>
            <a:lstStyle/>
            <a:p>
              <a:r>
                <a:rPr lang="en-US" sz="2400" b="1" dirty="0">
                  <a:solidFill>
                    <a:srgbClr val="1F497D"/>
                  </a:solidFill>
                </a:rPr>
                <a:t>Caregivers/Family Members</a:t>
              </a:r>
            </a:p>
          </p:txBody>
        </p:sp>
      </p:grpSp>
      <p:grpSp>
        <p:nvGrpSpPr>
          <p:cNvPr id="15" name="Group 14"/>
          <p:cNvGrpSpPr/>
          <p:nvPr/>
        </p:nvGrpSpPr>
        <p:grpSpPr>
          <a:xfrm>
            <a:off x="895697" y="2237575"/>
            <a:ext cx="8223933" cy="2153042"/>
            <a:chOff x="-628303" y="2237574"/>
            <a:chExt cx="8223933" cy="2153042"/>
          </a:xfrm>
        </p:grpSpPr>
        <p:sp>
          <p:nvSpPr>
            <p:cNvPr id="16" name="TextBox 15"/>
            <p:cNvSpPr txBox="1"/>
            <p:nvPr/>
          </p:nvSpPr>
          <p:spPr>
            <a:xfrm>
              <a:off x="-628303" y="2356487"/>
              <a:ext cx="2971800" cy="461665"/>
            </a:xfrm>
            <a:prstGeom prst="rect">
              <a:avLst/>
            </a:prstGeom>
            <a:noFill/>
          </p:spPr>
          <p:txBody>
            <a:bodyPr wrap="square" rtlCol="0">
              <a:spAutoFit/>
            </a:bodyPr>
            <a:lstStyle/>
            <a:p>
              <a:r>
                <a:rPr lang="en-US" sz="2400" b="1" dirty="0">
                  <a:solidFill>
                    <a:srgbClr val="1F497D"/>
                  </a:solidFill>
                </a:rPr>
                <a:t>Payers</a:t>
              </a:r>
            </a:p>
          </p:txBody>
        </p:sp>
        <p:sp>
          <p:nvSpPr>
            <p:cNvPr id="17" name="TextBox 16"/>
            <p:cNvSpPr txBox="1"/>
            <p:nvPr/>
          </p:nvSpPr>
          <p:spPr>
            <a:xfrm>
              <a:off x="3889977" y="3385627"/>
              <a:ext cx="3705653" cy="461665"/>
            </a:xfrm>
            <a:prstGeom prst="rect">
              <a:avLst/>
            </a:prstGeom>
            <a:noFill/>
          </p:spPr>
          <p:txBody>
            <a:bodyPr wrap="square" rtlCol="0">
              <a:spAutoFit/>
            </a:bodyPr>
            <a:lstStyle/>
            <a:p>
              <a:r>
                <a:rPr lang="en-US" sz="2400" b="1" dirty="0">
                  <a:solidFill>
                    <a:srgbClr val="1F497D"/>
                  </a:solidFill>
                </a:rPr>
                <a:t>Patients/Consumers</a:t>
              </a:r>
            </a:p>
          </p:txBody>
        </p:sp>
        <p:sp>
          <p:nvSpPr>
            <p:cNvPr id="18" name="TextBox 17"/>
            <p:cNvSpPr txBox="1"/>
            <p:nvPr/>
          </p:nvSpPr>
          <p:spPr>
            <a:xfrm>
              <a:off x="3427267" y="2237574"/>
              <a:ext cx="2971800" cy="461665"/>
            </a:xfrm>
            <a:prstGeom prst="rect">
              <a:avLst/>
            </a:prstGeom>
            <a:noFill/>
          </p:spPr>
          <p:txBody>
            <a:bodyPr wrap="square" rtlCol="0">
              <a:spAutoFit/>
            </a:bodyPr>
            <a:lstStyle/>
            <a:p>
              <a:r>
                <a:rPr lang="en-US" sz="2400" b="1" dirty="0">
                  <a:solidFill>
                    <a:srgbClr val="1F497D"/>
                  </a:solidFill>
                </a:rPr>
                <a:t>Clinicians</a:t>
              </a:r>
            </a:p>
          </p:txBody>
        </p:sp>
        <p:sp>
          <p:nvSpPr>
            <p:cNvPr id="19" name="TextBox 18"/>
            <p:cNvSpPr txBox="1"/>
            <p:nvPr/>
          </p:nvSpPr>
          <p:spPr>
            <a:xfrm>
              <a:off x="983082" y="3928951"/>
              <a:ext cx="3276600" cy="461665"/>
            </a:xfrm>
            <a:prstGeom prst="rect">
              <a:avLst/>
            </a:prstGeom>
            <a:noFill/>
          </p:spPr>
          <p:txBody>
            <a:bodyPr wrap="square" rtlCol="0">
              <a:spAutoFit/>
            </a:bodyPr>
            <a:lstStyle/>
            <a:p>
              <a:r>
                <a:rPr lang="en-US" sz="2400" b="1" dirty="0">
                  <a:solidFill>
                    <a:srgbClr val="1F497D"/>
                  </a:solidFill>
                </a:rPr>
                <a:t>Training Institutions</a:t>
              </a:r>
            </a:p>
          </p:txBody>
        </p:sp>
      </p:grpSp>
      <p:grpSp>
        <p:nvGrpSpPr>
          <p:cNvPr id="20" name="Group 19"/>
          <p:cNvGrpSpPr/>
          <p:nvPr/>
        </p:nvGrpSpPr>
        <p:grpSpPr>
          <a:xfrm>
            <a:off x="329476" y="2772635"/>
            <a:ext cx="11432665" cy="2358152"/>
            <a:chOff x="-1194524" y="2772635"/>
            <a:chExt cx="11432665" cy="2358152"/>
          </a:xfrm>
        </p:grpSpPr>
        <p:sp>
          <p:nvSpPr>
            <p:cNvPr id="21" name="TextBox 20"/>
            <p:cNvSpPr txBox="1"/>
            <p:nvPr/>
          </p:nvSpPr>
          <p:spPr>
            <a:xfrm>
              <a:off x="1072065" y="2772635"/>
              <a:ext cx="3481388" cy="461665"/>
            </a:xfrm>
            <a:prstGeom prst="rect">
              <a:avLst/>
            </a:prstGeom>
            <a:noFill/>
          </p:spPr>
          <p:txBody>
            <a:bodyPr wrap="square" rtlCol="0">
              <a:spAutoFit/>
            </a:bodyPr>
            <a:lstStyle/>
            <a:p>
              <a:r>
                <a:rPr lang="en-US" sz="2400" b="1" dirty="0">
                  <a:solidFill>
                    <a:srgbClr val="1F497D"/>
                  </a:solidFill>
                </a:rPr>
                <a:t>Policy Makers</a:t>
              </a:r>
            </a:p>
          </p:txBody>
        </p:sp>
        <p:sp>
          <p:nvSpPr>
            <p:cNvPr id="22" name="TextBox 21"/>
            <p:cNvSpPr txBox="1"/>
            <p:nvPr/>
          </p:nvSpPr>
          <p:spPr>
            <a:xfrm>
              <a:off x="5832258" y="4205102"/>
              <a:ext cx="4405883" cy="461665"/>
            </a:xfrm>
            <a:prstGeom prst="rect">
              <a:avLst/>
            </a:prstGeom>
            <a:noFill/>
          </p:spPr>
          <p:txBody>
            <a:bodyPr wrap="square" rtlCol="0">
              <a:spAutoFit/>
            </a:bodyPr>
            <a:lstStyle/>
            <a:p>
              <a:r>
                <a:rPr lang="en-US" sz="2400" b="1" dirty="0">
                  <a:solidFill>
                    <a:srgbClr val="1F497D"/>
                  </a:solidFill>
                </a:rPr>
                <a:t>Hospitals/Health Systems</a:t>
              </a:r>
            </a:p>
          </p:txBody>
        </p:sp>
        <p:sp>
          <p:nvSpPr>
            <p:cNvPr id="23" name="TextBox 22"/>
            <p:cNvSpPr txBox="1"/>
            <p:nvPr/>
          </p:nvSpPr>
          <p:spPr>
            <a:xfrm>
              <a:off x="-214698" y="3385628"/>
              <a:ext cx="1672455" cy="461665"/>
            </a:xfrm>
            <a:prstGeom prst="rect">
              <a:avLst/>
            </a:prstGeom>
            <a:noFill/>
          </p:spPr>
          <p:txBody>
            <a:bodyPr wrap="square" rtlCol="0">
              <a:spAutoFit/>
            </a:bodyPr>
            <a:lstStyle/>
            <a:p>
              <a:r>
                <a:rPr lang="en-US" sz="2400" b="1" dirty="0">
                  <a:solidFill>
                    <a:srgbClr val="1F497D"/>
                  </a:solidFill>
                </a:rPr>
                <a:t>Industry</a:t>
              </a:r>
            </a:p>
          </p:txBody>
        </p:sp>
        <p:sp>
          <p:nvSpPr>
            <p:cNvPr id="24" name="TextBox 23"/>
            <p:cNvSpPr txBox="1"/>
            <p:nvPr/>
          </p:nvSpPr>
          <p:spPr>
            <a:xfrm>
              <a:off x="-1194524" y="4669122"/>
              <a:ext cx="7305354" cy="461665"/>
            </a:xfrm>
            <a:prstGeom prst="rect">
              <a:avLst/>
            </a:prstGeom>
            <a:noFill/>
          </p:spPr>
          <p:txBody>
            <a:bodyPr wrap="square" rtlCol="0">
              <a:spAutoFit/>
            </a:bodyPr>
            <a:lstStyle/>
            <a:p>
              <a:r>
                <a:rPr lang="en-US" sz="2400" b="1" dirty="0">
                  <a:solidFill>
                    <a:srgbClr val="1F497D"/>
                  </a:solidFill>
                </a:rPr>
                <a:t>Patient/Caregiver Advocacy Organizations</a:t>
              </a:r>
            </a:p>
          </p:txBody>
        </p:sp>
      </p:grpSp>
      <p:sp>
        <p:nvSpPr>
          <p:cNvPr id="2" name="Content Placeholder 1">
            <a:extLst>
              <a:ext uri="{FF2B5EF4-FFF2-40B4-BE49-F238E27FC236}">
                <a16:creationId xmlns:a16="http://schemas.microsoft.com/office/drawing/2014/main" id="{3E089F3F-9419-44E5-8E00-48354FF9E679}"/>
              </a:ext>
            </a:extLst>
          </p:cNvPr>
          <p:cNvSpPr>
            <a:spLocks noGrp="1"/>
          </p:cNvSpPr>
          <p:nvPr>
            <p:ph sz="quarter" idx="13"/>
          </p:nvPr>
        </p:nvSpPr>
        <p:spPr/>
        <p:txBody>
          <a:bodyPr/>
          <a:lstStyle/>
          <a:p>
            <a:r>
              <a:rPr lang="en-US" dirty="0"/>
              <a:t>Who Are Our Stakeholders?</a:t>
            </a:r>
          </a:p>
        </p:txBody>
      </p:sp>
      <p:sp>
        <p:nvSpPr>
          <p:cNvPr id="3" name="Slide Number Placeholder 2">
            <a:extLst>
              <a:ext uri="{FF2B5EF4-FFF2-40B4-BE49-F238E27FC236}">
                <a16:creationId xmlns:a16="http://schemas.microsoft.com/office/drawing/2014/main" id="{2422A83C-1FE0-404D-B9E4-7DC40F5FB169}"/>
              </a:ext>
            </a:extLst>
          </p:cNvPr>
          <p:cNvSpPr>
            <a:spLocks noGrp="1"/>
          </p:cNvSpPr>
          <p:nvPr>
            <p:ph type="sldNum" sz="quarter" idx="12"/>
          </p:nvPr>
        </p:nvSpPr>
        <p:spPr/>
        <p:txBody>
          <a:bodyPr/>
          <a:lstStyle/>
          <a:p>
            <a:fld id="{2C10B610-381F-432D-A853-6CC0B0380E78}" type="slidenum">
              <a:rPr lang="en-US" smtClean="0"/>
              <a:t>7</a:t>
            </a:fld>
            <a:endParaRPr lang="en-US" dirty="0"/>
          </a:p>
        </p:txBody>
      </p:sp>
    </p:spTree>
    <p:extLst>
      <p:ext uri="{BB962C8B-B14F-4D97-AF65-F5344CB8AC3E}">
        <p14:creationId xmlns:p14="http://schemas.microsoft.com/office/powerpoint/2010/main" val="2613572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DC14E-D726-4B80-82D3-B4AF7B06CBFC}"/>
              </a:ext>
            </a:extLst>
          </p:cNvPr>
          <p:cNvSpPr>
            <a:spLocks noGrp="1"/>
          </p:cNvSpPr>
          <p:nvPr>
            <p:ph sz="quarter" idx="10"/>
          </p:nvPr>
        </p:nvSpPr>
        <p:spPr/>
        <p:txBody>
          <a:bodyPr/>
          <a:lstStyle/>
          <a:p>
            <a:r>
              <a:rPr lang="en-US" dirty="0"/>
              <a:t>2.</a:t>
            </a:r>
          </a:p>
        </p:txBody>
      </p:sp>
      <p:sp>
        <p:nvSpPr>
          <p:cNvPr id="5" name="Content Placeholder 4">
            <a:extLst>
              <a:ext uri="{FF2B5EF4-FFF2-40B4-BE49-F238E27FC236}">
                <a16:creationId xmlns:a16="http://schemas.microsoft.com/office/drawing/2014/main" id="{56A1FB84-D2C7-488D-9D2D-15FF2238F699}"/>
              </a:ext>
            </a:extLst>
          </p:cNvPr>
          <p:cNvSpPr>
            <a:spLocks noGrp="1"/>
          </p:cNvSpPr>
          <p:nvPr>
            <p:ph sz="quarter" idx="11"/>
          </p:nvPr>
        </p:nvSpPr>
        <p:spPr/>
        <p:txBody>
          <a:bodyPr/>
          <a:lstStyle/>
          <a:p>
            <a:r>
              <a:rPr lang="en-US" dirty="0"/>
              <a:t>Our Research Focus</a:t>
            </a:r>
          </a:p>
        </p:txBody>
      </p:sp>
      <p:sp>
        <p:nvSpPr>
          <p:cNvPr id="4" name="Slide Number Placeholder 3"/>
          <p:cNvSpPr>
            <a:spLocks noGrp="1"/>
          </p:cNvSpPr>
          <p:nvPr>
            <p:ph type="sldNum" sz="quarter" idx="4294967295"/>
          </p:nvPr>
        </p:nvSpPr>
        <p:spPr>
          <a:xfrm>
            <a:off x="9347200" y="6492875"/>
            <a:ext cx="2844800" cy="365125"/>
          </a:xfrm>
        </p:spPr>
        <p:txBody>
          <a:bodyPr/>
          <a:lstStyle/>
          <a:p>
            <a:fld id="{0E0B0D1E-F111-46E6-8EE2-10C8F25ADA44}" type="slidenum">
              <a:rPr lang="en-US" smtClean="0"/>
              <a:pPr/>
              <a:t>8</a:t>
            </a:fld>
            <a:endParaRPr lang="en-US" dirty="0"/>
          </a:p>
        </p:txBody>
      </p:sp>
    </p:spTree>
    <p:extLst>
      <p:ext uri="{BB962C8B-B14F-4D97-AF65-F5344CB8AC3E}">
        <p14:creationId xmlns:p14="http://schemas.microsoft.com/office/powerpoint/2010/main" val="419366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78DF7F-2C06-4422-B024-7630977E9CDC}"/>
              </a:ext>
            </a:extLst>
          </p:cNvPr>
          <p:cNvSpPr>
            <a:spLocks noGrp="1"/>
          </p:cNvSpPr>
          <p:nvPr>
            <p:ph sz="quarter" idx="13"/>
          </p:nvPr>
        </p:nvSpPr>
        <p:spPr/>
        <p:txBody>
          <a:bodyPr/>
          <a:lstStyle/>
          <a:p>
            <a:r>
              <a:rPr lang="en-US" dirty="0">
                <a:latin typeface="+mj-lt"/>
                <a:cs typeface="Arial"/>
              </a:rPr>
              <a:t>We Fund Comparative Clinical Effectiveness Research (CER) </a:t>
            </a:r>
          </a:p>
        </p:txBody>
      </p:sp>
      <p:sp>
        <p:nvSpPr>
          <p:cNvPr id="3" name="Text Placeholder 2">
            <a:extLst>
              <a:ext uri="{FF2B5EF4-FFF2-40B4-BE49-F238E27FC236}">
                <a16:creationId xmlns:a16="http://schemas.microsoft.com/office/drawing/2014/main" id="{55B54E1D-C731-466F-9CA7-67AD87ABC893}"/>
              </a:ext>
            </a:extLst>
          </p:cNvPr>
          <p:cNvSpPr>
            <a:spLocks noGrp="1"/>
          </p:cNvSpPr>
          <p:nvPr>
            <p:ph type="body" sz="quarter" idx="4294967295"/>
          </p:nvPr>
        </p:nvSpPr>
        <p:spPr>
          <a:xfrm>
            <a:off x="331788" y="1800225"/>
            <a:ext cx="11517312" cy="4692650"/>
          </a:xfrm>
          <a:prstGeom prst="rect">
            <a:avLst/>
          </a:prstGeom>
        </p:spPr>
        <p:txBody>
          <a:bodyPr/>
          <a:lstStyle/>
          <a:p>
            <a:pPr marL="400050" lvl="1" indent="-342900">
              <a:lnSpc>
                <a:spcPct val="110000"/>
              </a:lnSpc>
              <a:spcBef>
                <a:spcPct val="0"/>
              </a:spcBef>
              <a:spcAft>
                <a:spcPts val="600"/>
              </a:spcAft>
              <a:buClr>
                <a:srgbClr val="00B0F0"/>
              </a:buClr>
              <a:buSzPct val="100000"/>
              <a:tabLst>
                <a:tab pos="342900" algn="l"/>
              </a:tabLst>
              <a:defRPr/>
            </a:pPr>
            <a:r>
              <a:rPr lang="en-US" dirty="0">
                <a:cs typeface="Arial" panose="020B0604020202020204" pitchFamily="34" charset="0"/>
              </a:rPr>
              <a:t>Generates and synthesizes evidence comparing benefits and harms of at least two different methods to prevent, diagnose, treat, and monitor a clinical condition or improve care delivery </a:t>
            </a:r>
          </a:p>
          <a:p>
            <a:pPr marL="400050" lvl="1" indent="-342900">
              <a:lnSpc>
                <a:spcPct val="110000"/>
              </a:lnSpc>
              <a:spcBef>
                <a:spcPct val="0"/>
              </a:spcBef>
              <a:spcAft>
                <a:spcPts val="600"/>
              </a:spcAft>
              <a:buClr>
                <a:srgbClr val="00B0F0"/>
              </a:buClr>
              <a:buSzPct val="100000"/>
              <a:tabLst>
                <a:tab pos="342900" algn="l"/>
              </a:tabLst>
              <a:defRPr/>
            </a:pPr>
            <a:r>
              <a:rPr lang="en-US" dirty="0">
                <a:cs typeface="Arial" panose="020B0604020202020204" pitchFamily="34" charset="0"/>
              </a:rPr>
              <a:t>Measures benefits in real-world populations</a:t>
            </a:r>
          </a:p>
          <a:p>
            <a:pPr marL="400050" lvl="1" indent="-342900">
              <a:lnSpc>
                <a:spcPct val="110000"/>
              </a:lnSpc>
              <a:spcBef>
                <a:spcPct val="0"/>
              </a:spcBef>
              <a:spcAft>
                <a:spcPts val="600"/>
              </a:spcAft>
              <a:buClr>
                <a:srgbClr val="00B0F0"/>
              </a:buClr>
              <a:buSzPct val="100000"/>
              <a:tabLst>
                <a:tab pos="342900" algn="l"/>
              </a:tabLst>
              <a:defRPr/>
            </a:pPr>
            <a:r>
              <a:rPr lang="en-US" dirty="0">
                <a:cs typeface="Arial" panose="020B0604020202020204" pitchFamily="34" charset="0"/>
              </a:rPr>
              <a:t>Describes results in subgroups of people</a:t>
            </a:r>
          </a:p>
          <a:p>
            <a:pPr marL="400050" lvl="1" indent="-342900">
              <a:lnSpc>
                <a:spcPct val="110000"/>
              </a:lnSpc>
              <a:spcBef>
                <a:spcPct val="0"/>
              </a:spcBef>
              <a:spcAft>
                <a:spcPts val="600"/>
              </a:spcAft>
              <a:buClr>
                <a:srgbClr val="00B0F0"/>
              </a:buClr>
              <a:buSzPct val="100000"/>
              <a:tabLst>
                <a:tab pos="342900" algn="l"/>
              </a:tabLst>
              <a:defRPr/>
            </a:pPr>
            <a:r>
              <a:rPr lang="en-US" dirty="0">
                <a:cs typeface="Arial" panose="020B0604020202020204" pitchFamily="34" charset="0"/>
              </a:rPr>
              <a:t>Helps consumers, clinicians, purchasers, and policy makers make informed decisions that will improve care for individuals and populations</a:t>
            </a:r>
          </a:p>
          <a:p>
            <a:pPr marL="400050" lvl="1" indent="-342900">
              <a:lnSpc>
                <a:spcPct val="110000"/>
              </a:lnSpc>
              <a:spcBef>
                <a:spcPct val="0"/>
              </a:spcBef>
              <a:spcAft>
                <a:spcPts val="600"/>
              </a:spcAft>
              <a:buClr>
                <a:srgbClr val="00B0F0"/>
              </a:buClr>
              <a:buSzPct val="100000"/>
              <a:tabLst>
                <a:tab pos="342900" algn="l"/>
              </a:tabLst>
              <a:defRPr/>
            </a:pPr>
            <a:r>
              <a:rPr lang="en-US" dirty="0">
                <a:cs typeface="Arial" panose="020B0604020202020204" pitchFamily="34" charset="0"/>
              </a:rPr>
              <a:t>Informs a specific clinical or policy decision</a:t>
            </a:r>
          </a:p>
          <a:p>
            <a:pPr marL="271463" lvl="1" indent="-214313">
              <a:lnSpc>
                <a:spcPct val="110000"/>
              </a:lnSpc>
              <a:spcBef>
                <a:spcPct val="0"/>
              </a:spcBef>
              <a:spcAft>
                <a:spcPts val="600"/>
              </a:spcAft>
              <a:buClr>
                <a:srgbClr val="71C04F"/>
              </a:buClr>
              <a:buSzPct val="100000"/>
              <a:tabLst>
                <a:tab pos="342900" algn="l"/>
              </a:tabLst>
              <a:defRPr/>
            </a:pPr>
            <a:endParaRPr lang="en-US" sz="2000" dirty="0">
              <a:cs typeface="Arial" panose="020B0604020202020204" pitchFamily="34" charset="0"/>
            </a:endParaRPr>
          </a:p>
          <a:p>
            <a:pPr marL="57150" lvl="1" indent="0">
              <a:lnSpc>
                <a:spcPct val="110000"/>
              </a:lnSpc>
              <a:spcBef>
                <a:spcPct val="0"/>
              </a:spcBef>
              <a:spcAft>
                <a:spcPts val="600"/>
              </a:spcAft>
              <a:buClr>
                <a:srgbClr val="71C04F"/>
              </a:buClr>
              <a:buSzPct val="100000"/>
              <a:buNone/>
              <a:tabLst>
                <a:tab pos="342900" algn="l"/>
              </a:tabLst>
              <a:defRPr/>
            </a:pPr>
            <a:endParaRPr lang="en-US" sz="1600" dirty="0">
              <a:latin typeface="Calibri"/>
            </a:endParaRPr>
          </a:p>
          <a:p>
            <a:pPr marL="57150" lvl="1" indent="0">
              <a:lnSpc>
                <a:spcPct val="110000"/>
              </a:lnSpc>
              <a:spcBef>
                <a:spcPct val="0"/>
              </a:spcBef>
              <a:spcAft>
                <a:spcPts val="600"/>
              </a:spcAft>
              <a:buClr>
                <a:srgbClr val="71C04F"/>
              </a:buClr>
              <a:buSzPct val="100000"/>
              <a:buNone/>
              <a:tabLst>
                <a:tab pos="342900" algn="l"/>
              </a:tabLst>
              <a:defRPr/>
            </a:pPr>
            <a:r>
              <a:rPr lang="en-US" sz="1600" dirty="0">
                <a:latin typeface="Calibri"/>
              </a:rPr>
              <a:t>Adapted from </a:t>
            </a:r>
            <a:r>
              <a:rPr lang="en-US" sz="1600" i="1" dirty="0">
                <a:latin typeface="Calibri"/>
              </a:rPr>
              <a:t>Initial National Priorities for Comparative Effectiveness Research</a:t>
            </a:r>
            <a:r>
              <a:rPr lang="en-US" sz="1600" dirty="0">
                <a:latin typeface="Calibri"/>
              </a:rPr>
              <a:t>, Institute of Medicine of the National Academies </a:t>
            </a:r>
            <a:endParaRPr lang="en-US" sz="2000" dirty="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7E079595-0C90-47C1-99FF-3FB54DFAAA07}"/>
              </a:ext>
            </a:extLst>
          </p:cNvPr>
          <p:cNvSpPr>
            <a:spLocks noGrp="1"/>
          </p:cNvSpPr>
          <p:nvPr>
            <p:ph type="sldNum" sz="quarter" idx="12"/>
          </p:nvPr>
        </p:nvSpPr>
        <p:spPr/>
        <p:txBody>
          <a:bodyPr/>
          <a:lstStyle/>
          <a:p>
            <a:fld id="{2C10B610-381F-432D-A853-6CC0B0380E78}" type="slidenum">
              <a:rPr lang="en-US" smtClean="0"/>
              <a:t>9</a:t>
            </a:fld>
            <a:endParaRPr lang="en-US" dirty="0"/>
          </a:p>
        </p:txBody>
      </p:sp>
    </p:spTree>
    <p:extLst>
      <p:ext uri="{BB962C8B-B14F-4D97-AF65-F5344CB8AC3E}">
        <p14:creationId xmlns:p14="http://schemas.microsoft.com/office/powerpoint/2010/main" val="392865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635470-E23F-44F6-885F-3C2D57EFD1E8}"/>
              </a:ext>
            </a:extLst>
          </p:cNvPr>
          <p:cNvSpPr>
            <a:spLocks noGrp="1"/>
          </p:cNvSpPr>
          <p:nvPr>
            <p:ph type="sldNum" sz="quarter" idx="12"/>
          </p:nvPr>
        </p:nvSpPr>
        <p:spPr/>
        <p:txBody>
          <a:bodyPr/>
          <a:lstStyle/>
          <a:p>
            <a:fld id="{2C10B610-381F-432D-A853-6CC0B0380E78}" type="slidenum">
              <a:rPr lang="en-US" smtClean="0"/>
              <a:t>10</a:t>
            </a:fld>
            <a:endParaRPr lang="en-US" dirty="0"/>
          </a:p>
        </p:txBody>
      </p:sp>
      <p:sp>
        <p:nvSpPr>
          <p:cNvPr id="3" name="Content Placeholder 2">
            <a:extLst>
              <a:ext uri="{FF2B5EF4-FFF2-40B4-BE49-F238E27FC236}">
                <a16:creationId xmlns:a16="http://schemas.microsoft.com/office/drawing/2014/main" id="{F72A9C48-8AAC-46C5-8828-667D3A14C766}"/>
              </a:ext>
            </a:extLst>
          </p:cNvPr>
          <p:cNvSpPr>
            <a:spLocks noGrp="1"/>
          </p:cNvSpPr>
          <p:nvPr>
            <p:ph sz="quarter" idx="13"/>
          </p:nvPr>
        </p:nvSpPr>
        <p:spPr/>
        <p:txBody>
          <a:bodyPr/>
          <a:lstStyle/>
          <a:p>
            <a:r>
              <a:rPr lang="en-US" dirty="0"/>
              <a:t>National Priorities for Research and Research Agenda</a:t>
            </a:r>
          </a:p>
        </p:txBody>
      </p:sp>
      <p:pic>
        <p:nvPicPr>
          <p:cNvPr id="6" name="Picture 5">
            <a:extLst>
              <a:ext uri="{FF2B5EF4-FFF2-40B4-BE49-F238E27FC236}">
                <a16:creationId xmlns:a16="http://schemas.microsoft.com/office/drawing/2014/main" id="{E6E619B3-F912-4D93-8B90-DA502B072EAE}"/>
              </a:ext>
            </a:extLst>
          </p:cNvPr>
          <p:cNvPicPr>
            <a:picLocks noChangeAspect="1"/>
          </p:cNvPicPr>
          <p:nvPr/>
        </p:nvPicPr>
        <p:blipFill rotWithShape="1">
          <a:blip r:embed="rId3"/>
          <a:srcRect l="36726" t="23093" r="18947" b="24125"/>
          <a:stretch/>
        </p:blipFill>
        <p:spPr>
          <a:xfrm>
            <a:off x="2435387" y="1702799"/>
            <a:ext cx="7151544" cy="4790076"/>
          </a:xfrm>
          <a:prstGeom prst="rect">
            <a:avLst/>
          </a:prstGeom>
        </p:spPr>
      </p:pic>
      <p:sp>
        <p:nvSpPr>
          <p:cNvPr id="8" name="TextBox 7">
            <a:extLst>
              <a:ext uri="{FF2B5EF4-FFF2-40B4-BE49-F238E27FC236}">
                <a16:creationId xmlns:a16="http://schemas.microsoft.com/office/drawing/2014/main" id="{05272122-AC80-4B3B-B743-463E3289856C}"/>
              </a:ext>
            </a:extLst>
          </p:cNvPr>
          <p:cNvSpPr txBox="1"/>
          <p:nvPr/>
        </p:nvSpPr>
        <p:spPr>
          <a:xfrm>
            <a:off x="331787" y="6466654"/>
            <a:ext cx="11574267" cy="369332"/>
          </a:xfrm>
          <a:prstGeom prst="rect">
            <a:avLst/>
          </a:prstGeom>
          <a:noFill/>
        </p:spPr>
        <p:txBody>
          <a:bodyPr wrap="square">
            <a:spAutoFit/>
          </a:bodyPr>
          <a:lstStyle/>
          <a:p>
            <a:r>
              <a:rPr lang="en-US" dirty="0">
                <a:hlinkClick r:id="rId4"/>
              </a:rPr>
              <a:t>https://www.pcori.org/sites/default/files/PCORI-National-Priorities-and-Research-Agenda.pdf</a:t>
            </a:r>
            <a:r>
              <a:rPr lang="en-US" dirty="0"/>
              <a:t> </a:t>
            </a:r>
          </a:p>
        </p:txBody>
      </p:sp>
    </p:spTree>
    <p:extLst>
      <p:ext uri="{BB962C8B-B14F-4D97-AF65-F5344CB8AC3E}">
        <p14:creationId xmlns:p14="http://schemas.microsoft.com/office/powerpoint/2010/main" val="2686311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6A17D0-631A-4BE0-96A3-52B9DEC1A366}"/>
              </a:ext>
            </a:extLst>
          </p:cNvPr>
          <p:cNvSpPr>
            <a:spLocks noGrp="1"/>
          </p:cNvSpPr>
          <p:nvPr>
            <p:ph type="body" idx="1"/>
          </p:nvPr>
        </p:nvSpPr>
        <p:spPr>
          <a:xfrm>
            <a:off x="602456" y="2920027"/>
            <a:ext cx="5157787" cy="823912"/>
          </a:xfrm>
        </p:spPr>
        <p:txBody>
          <a:bodyPr/>
          <a:lstStyle/>
          <a:p>
            <a:r>
              <a:rPr lang="en-US" dirty="0"/>
              <a:t>Maternal Morbidity and Mortality</a:t>
            </a:r>
          </a:p>
        </p:txBody>
      </p:sp>
      <p:sp>
        <p:nvSpPr>
          <p:cNvPr id="3" name="Text Placeholder 2">
            <a:extLst>
              <a:ext uri="{FF2B5EF4-FFF2-40B4-BE49-F238E27FC236}">
                <a16:creationId xmlns:a16="http://schemas.microsoft.com/office/drawing/2014/main" id="{711351BE-85D7-471C-B91B-6C1B4DF5524A}"/>
              </a:ext>
            </a:extLst>
          </p:cNvPr>
          <p:cNvSpPr>
            <a:spLocks noGrp="1"/>
          </p:cNvSpPr>
          <p:nvPr>
            <p:ph type="body" sz="quarter" idx="3"/>
          </p:nvPr>
        </p:nvSpPr>
        <p:spPr>
          <a:xfrm>
            <a:off x="6096001" y="2920027"/>
            <a:ext cx="5676899" cy="823912"/>
          </a:xfrm>
        </p:spPr>
        <p:txBody>
          <a:bodyPr/>
          <a:lstStyle/>
          <a:p>
            <a:r>
              <a:rPr lang="en-US" dirty="0"/>
              <a:t>Individual with Intellectual and/or Developmental Disabilities (IDD)</a:t>
            </a:r>
          </a:p>
        </p:txBody>
      </p:sp>
      <p:sp>
        <p:nvSpPr>
          <p:cNvPr id="4" name="Slide Number Placeholder 3">
            <a:extLst>
              <a:ext uri="{FF2B5EF4-FFF2-40B4-BE49-F238E27FC236}">
                <a16:creationId xmlns:a16="http://schemas.microsoft.com/office/drawing/2014/main" id="{415025C1-B146-4121-87EF-5CF73E872A7A}"/>
              </a:ext>
            </a:extLst>
          </p:cNvPr>
          <p:cNvSpPr>
            <a:spLocks noGrp="1"/>
          </p:cNvSpPr>
          <p:nvPr>
            <p:ph type="sldNum" sz="quarter" idx="12"/>
          </p:nvPr>
        </p:nvSpPr>
        <p:spPr/>
        <p:txBody>
          <a:bodyPr/>
          <a:lstStyle/>
          <a:p>
            <a:fld id="{2C10B610-381F-432D-A853-6CC0B0380E78}" type="slidenum">
              <a:rPr lang="en-US" smtClean="0"/>
              <a:t>11</a:t>
            </a:fld>
            <a:endParaRPr lang="en-US" dirty="0"/>
          </a:p>
        </p:txBody>
      </p:sp>
      <p:sp>
        <p:nvSpPr>
          <p:cNvPr id="6" name="Content Placeholder 5">
            <a:extLst>
              <a:ext uri="{FF2B5EF4-FFF2-40B4-BE49-F238E27FC236}">
                <a16:creationId xmlns:a16="http://schemas.microsoft.com/office/drawing/2014/main" id="{61B9597E-F3CD-4FA7-BC44-3BE2AB834886}"/>
              </a:ext>
            </a:extLst>
          </p:cNvPr>
          <p:cNvSpPr>
            <a:spLocks noGrp="1"/>
          </p:cNvSpPr>
          <p:nvPr>
            <p:ph sz="quarter" idx="14"/>
          </p:nvPr>
        </p:nvSpPr>
        <p:spPr>
          <a:xfrm>
            <a:off x="454336" y="365125"/>
            <a:ext cx="9717087" cy="721127"/>
          </a:xfrm>
        </p:spPr>
        <p:txBody>
          <a:bodyPr/>
          <a:lstStyle/>
          <a:p>
            <a:r>
              <a:rPr lang="en-US" b="1" i="0" dirty="0">
                <a:effectLst/>
                <a:latin typeface="Open Sans" panose="020B0606030504020204"/>
              </a:rPr>
              <a:t>PCORI’s reauthorization (December 2019) by Congress: 2 new priority areas</a:t>
            </a:r>
          </a:p>
        </p:txBody>
      </p:sp>
      <p:sp>
        <p:nvSpPr>
          <p:cNvPr id="7" name="Text Placeholder 6">
            <a:extLst>
              <a:ext uri="{FF2B5EF4-FFF2-40B4-BE49-F238E27FC236}">
                <a16:creationId xmlns:a16="http://schemas.microsoft.com/office/drawing/2014/main" id="{9805C411-0480-4AFC-8497-4E3613168873}"/>
              </a:ext>
            </a:extLst>
          </p:cNvPr>
          <p:cNvSpPr>
            <a:spLocks noGrp="1"/>
          </p:cNvSpPr>
          <p:nvPr>
            <p:ph type="body" sz="quarter" idx="16"/>
          </p:nvPr>
        </p:nvSpPr>
        <p:spPr>
          <a:xfrm>
            <a:off x="342900" y="4340941"/>
            <a:ext cx="5676901" cy="1948940"/>
          </a:xfrm>
        </p:spPr>
        <p:txBody>
          <a:bodyPr/>
          <a:lstStyle/>
          <a:p>
            <a:r>
              <a:rPr lang="en-US" dirty="0"/>
              <a:t>Cycle 1 2021: </a:t>
            </a:r>
            <a:r>
              <a:rPr lang="en-US" dirty="0">
                <a:effectLst/>
                <a:latin typeface="Open Sans" panose="020B0606030504020204"/>
              </a:rPr>
              <a:t>Increasing Access to and Continuity of Patient-Centered Maternal Care</a:t>
            </a:r>
          </a:p>
          <a:p>
            <a:pPr lvl="1"/>
            <a:r>
              <a:rPr lang="en-US" dirty="0">
                <a:latin typeface="Open Sans" panose="020B0606030504020204"/>
              </a:rPr>
              <a:t>Continuing at least through 2021</a:t>
            </a:r>
            <a:endParaRPr lang="en-US" dirty="0">
              <a:effectLst/>
              <a:latin typeface="Open Sans" panose="020B0606030504020204"/>
            </a:endParaRPr>
          </a:p>
          <a:p>
            <a:endParaRPr lang="en-US" dirty="0">
              <a:latin typeface="Open Sans" panose="020B0606030504020204"/>
            </a:endParaRPr>
          </a:p>
          <a:p>
            <a:endParaRPr lang="en-US" dirty="0">
              <a:effectLst/>
              <a:latin typeface="Open Sans" panose="020B0606030504020204"/>
            </a:endParaRPr>
          </a:p>
          <a:p>
            <a:endParaRPr lang="en-US" dirty="0"/>
          </a:p>
        </p:txBody>
      </p:sp>
      <p:sp>
        <p:nvSpPr>
          <p:cNvPr id="8" name="Text Placeholder 7">
            <a:extLst>
              <a:ext uri="{FF2B5EF4-FFF2-40B4-BE49-F238E27FC236}">
                <a16:creationId xmlns:a16="http://schemas.microsoft.com/office/drawing/2014/main" id="{0A7448B7-17A9-4588-895F-A0B19316BD40}"/>
              </a:ext>
            </a:extLst>
          </p:cNvPr>
          <p:cNvSpPr>
            <a:spLocks noGrp="1"/>
          </p:cNvSpPr>
          <p:nvPr>
            <p:ph type="body" sz="quarter" idx="15"/>
          </p:nvPr>
        </p:nvSpPr>
        <p:spPr>
          <a:xfrm>
            <a:off x="6096000" y="4340941"/>
            <a:ext cx="5676900" cy="2151934"/>
          </a:xfrm>
        </p:spPr>
        <p:txBody>
          <a:bodyPr/>
          <a:lstStyle/>
          <a:p>
            <a:r>
              <a:rPr lang="en-US" dirty="0"/>
              <a:t>Cycle 1 2021: </a:t>
            </a:r>
            <a:r>
              <a:rPr lang="en-US" dirty="0">
                <a:effectLst/>
                <a:latin typeface="Open Sans" panose="020B0606030504020204"/>
              </a:rPr>
              <a:t>Improving Care for Individuals with IDD Growing into Adulthood</a:t>
            </a:r>
          </a:p>
          <a:p>
            <a:pPr lvl="1"/>
            <a:r>
              <a:rPr lang="en-US" dirty="0">
                <a:latin typeface="Open Sans" panose="020B0606030504020204"/>
              </a:rPr>
              <a:t>Continuing at least through 2021</a:t>
            </a:r>
          </a:p>
          <a:p>
            <a:endParaRPr lang="en-US" dirty="0">
              <a:effectLst/>
              <a:latin typeface="Open Sans" panose="020B0606030504020204"/>
            </a:endParaRPr>
          </a:p>
          <a:p>
            <a:pPr marL="114300" indent="0">
              <a:buNone/>
            </a:pPr>
            <a:endParaRPr lang="en-US" dirty="0">
              <a:effectLst/>
              <a:latin typeface="Open Sans" panose="020B0606030504020204"/>
            </a:endParaRPr>
          </a:p>
          <a:p>
            <a:endParaRPr lang="en-US" dirty="0">
              <a:effectLst/>
              <a:latin typeface="Open Sans" panose="020B0606030504020204"/>
            </a:endParaRPr>
          </a:p>
          <a:p>
            <a:endParaRPr lang="en-US" dirty="0"/>
          </a:p>
        </p:txBody>
      </p:sp>
    </p:spTree>
    <p:extLst>
      <p:ext uri="{BB962C8B-B14F-4D97-AF65-F5344CB8AC3E}">
        <p14:creationId xmlns:p14="http://schemas.microsoft.com/office/powerpoint/2010/main" val="2655431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411192" y="4212465"/>
            <a:ext cx="184666" cy="369332"/>
          </a:xfrm>
          <a:prstGeom prst="rect">
            <a:avLst/>
          </a:prstGeom>
          <a:noFill/>
        </p:spPr>
        <p:txBody>
          <a:bodyPr wrap="none" rtlCol="0">
            <a:spAutoFit/>
          </a:bodyPr>
          <a:lstStyle/>
          <a:p>
            <a:pPr fontAlgn="base">
              <a:spcBef>
                <a:spcPct val="0"/>
              </a:spcBef>
              <a:spcAft>
                <a:spcPct val="0"/>
              </a:spcAft>
            </a:pPr>
            <a:endParaRPr lang="en-US" dirty="0">
              <a:solidFill>
                <a:prstClr val="black"/>
              </a:solidFill>
              <a:latin typeface="Arial" pitchFamily="34" charset="0"/>
              <a:ea typeface="MS PGothic" pitchFamily="34" charset="-128"/>
            </a:endParaRPr>
          </a:p>
        </p:txBody>
      </p:sp>
      <p:graphicFrame>
        <p:nvGraphicFramePr>
          <p:cNvPr id="14" name="Table 13"/>
          <p:cNvGraphicFramePr>
            <a:graphicFrameLocks noGrp="1"/>
          </p:cNvGraphicFramePr>
          <p:nvPr>
            <p:extLst>
              <p:ext uri="{D42A27DB-BD31-4B8C-83A1-F6EECF244321}">
                <p14:modId xmlns:p14="http://schemas.microsoft.com/office/powerpoint/2010/main" val="782055564"/>
              </p:ext>
            </p:extLst>
          </p:nvPr>
        </p:nvGraphicFramePr>
        <p:xfrm>
          <a:off x="4179886" y="3292475"/>
          <a:ext cx="4030376" cy="2260854"/>
        </p:xfrm>
        <a:graphic>
          <a:graphicData uri="http://schemas.openxmlformats.org/drawingml/2006/table">
            <a:tbl>
              <a:tblPr bandRow="1">
                <a:tableStyleId>{2D5ABB26-0587-4C30-8999-92F81FD0307C}</a:tableStyleId>
              </a:tblPr>
              <a:tblGrid>
                <a:gridCol w="4030376">
                  <a:extLst>
                    <a:ext uri="{9D8B030D-6E8A-4147-A177-3AD203B41FA5}">
                      <a16:colId xmlns:a16="http://schemas.microsoft.com/office/drawing/2014/main" val="20000"/>
                    </a:ext>
                  </a:extLst>
                </a:gridCol>
              </a:tblGrid>
              <a:tr h="350058">
                <a:tc>
                  <a:txBody>
                    <a:bodyPr/>
                    <a:lstStyle/>
                    <a:p>
                      <a:pPr marL="671513" marR="0" lvl="2" indent="-214313" algn="l" defTabSz="457200" rtl="0" eaLnBrk="1" fontAlgn="base" latinLnBrk="0" hangingPunct="1">
                        <a:lnSpc>
                          <a:spcPct val="110000"/>
                        </a:lnSpc>
                        <a:spcBef>
                          <a:spcPct val="0"/>
                        </a:spcBef>
                        <a:spcAft>
                          <a:spcPts val="600"/>
                        </a:spcAft>
                        <a:buClr>
                          <a:srgbClr val="71C04F"/>
                        </a:buClr>
                        <a:buSzPct val="100000"/>
                        <a:buFont typeface="Arial" panose="020B0604020202020204" pitchFamily="34" charset="0"/>
                        <a:buChar char="•"/>
                        <a:tabLst>
                          <a:tab pos="342900" algn="l"/>
                        </a:tabLst>
                        <a:defRPr/>
                      </a:pPr>
                      <a:endParaRPr lang="en-US" altLang="en-US" sz="1800" kern="1200" dirty="0">
                        <a:solidFill>
                          <a:schemeClr val="tx2"/>
                        </a:solidFill>
                        <a:latin typeface="+mn-lt"/>
                        <a:ea typeface="MS PGothic" pitchFamily="34" charset="-128"/>
                        <a:cs typeface="Arial" panose="020B0604020202020204" pitchFamily="34" charset="0"/>
                      </a:endParaRPr>
                    </a:p>
                  </a:txBody>
                  <a:tcPr>
                    <a:noFill/>
                  </a:tcPr>
                </a:tc>
                <a:extLst>
                  <a:ext uri="{0D108BD9-81ED-4DB2-BD59-A6C34878D82A}">
                    <a16:rowId xmlns:a16="http://schemas.microsoft.com/office/drawing/2014/main" val="10000"/>
                  </a:ext>
                </a:extLst>
              </a:tr>
              <a:tr h="350058">
                <a:tc>
                  <a:txBody>
                    <a:bodyPr/>
                    <a:lstStyle/>
                    <a:p>
                      <a:pPr marL="671513" marR="0" lvl="2" indent="-214313" algn="l" defTabSz="457200" rtl="0" eaLnBrk="1" fontAlgn="base" latinLnBrk="0" hangingPunct="1">
                        <a:lnSpc>
                          <a:spcPct val="110000"/>
                        </a:lnSpc>
                        <a:spcBef>
                          <a:spcPct val="0"/>
                        </a:spcBef>
                        <a:spcAft>
                          <a:spcPts val="600"/>
                        </a:spcAft>
                        <a:buClr>
                          <a:srgbClr val="71C04F"/>
                        </a:buClr>
                        <a:buSzPct val="100000"/>
                        <a:buFont typeface="Arial" panose="020B0604020202020204" pitchFamily="34" charset="0"/>
                        <a:buChar char="•"/>
                        <a:tabLst>
                          <a:tab pos="342900" algn="l"/>
                        </a:tabLst>
                        <a:defRPr/>
                      </a:pPr>
                      <a:endParaRPr lang="en-US" altLang="en-US" sz="1800" kern="1200" dirty="0">
                        <a:solidFill>
                          <a:schemeClr val="tx2"/>
                        </a:solidFill>
                        <a:latin typeface="+mn-lt"/>
                        <a:ea typeface="MS PGothic" pitchFamily="34" charset="-128"/>
                        <a:cs typeface="Arial" panose="020B0604020202020204" pitchFamily="34" charset="0"/>
                      </a:endParaRPr>
                    </a:p>
                  </a:txBody>
                  <a:tcPr/>
                </a:tc>
                <a:extLst>
                  <a:ext uri="{0D108BD9-81ED-4DB2-BD59-A6C34878D82A}">
                    <a16:rowId xmlns:a16="http://schemas.microsoft.com/office/drawing/2014/main" val="10001"/>
                  </a:ext>
                </a:extLst>
              </a:tr>
              <a:tr h="350058">
                <a:tc>
                  <a:txBody>
                    <a:bodyPr/>
                    <a:lstStyle/>
                    <a:p>
                      <a:pPr marL="671513" marR="0" lvl="2" indent="-214313" algn="l" defTabSz="457200" rtl="0" eaLnBrk="1" fontAlgn="base" latinLnBrk="0" hangingPunct="1">
                        <a:lnSpc>
                          <a:spcPct val="110000"/>
                        </a:lnSpc>
                        <a:spcBef>
                          <a:spcPct val="0"/>
                        </a:spcBef>
                        <a:spcAft>
                          <a:spcPts val="600"/>
                        </a:spcAft>
                        <a:buClr>
                          <a:srgbClr val="71C04F"/>
                        </a:buClr>
                        <a:buSzPct val="100000"/>
                        <a:buFont typeface="Arial" panose="020B0604020202020204" pitchFamily="34" charset="0"/>
                        <a:buChar char="•"/>
                        <a:tabLst>
                          <a:tab pos="342900" algn="l"/>
                        </a:tabLst>
                        <a:defRPr/>
                      </a:pPr>
                      <a:endParaRPr lang="en-US" altLang="en-US" sz="1800" kern="1200" dirty="0">
                        <a:solidFill>
                          <a:schemeClr val="tx2"/>
                        </a:solidFill>
                        <a:latin typeface="+mn-lt"/>
                        <a:ea typeface="MS PGothic" pitchFamily="34" charset="-128"/>
                        <a:cs typeface="Arial" panose="020B0604020202020204" pitchFamily="34" charset="0"/>
                      </a:endParaRPr>
                    </a:p>
                  </a:txBody>
                  <a:tcPr>
                    <a:noFill/>
                  </a:tcPr>
                </a:tc>
                <a:extLst>
                  <a:ext uri="{0D108BD9-81ED-4DB2-BD59-A6C34878D82A}">
                    <a16:rowId xmlns:a16="http://schemas.microsoft.com/office/drawing/2014/main" val="10002"/>
                  </a:ext>
                </a:extLst>
              </a:tr>
              <a:tr h="350058">
                <a:tc>
                  <a:txBody>
                    <a:bodyPr/>
                    <a:lstStyle/>
                    <a:p>
                      <a:pPr marL="671513" marR="0" lvl="2" indent="-214313" algn="l" defTabSz="457200" rtl="0" eaLnBrk="1" fontAlgn="base" latinLnBrk="0" hangingPunct="1">
                        <a:lnSpc>
                          <a:spcPct val="110000"/>
                        </a:lnSpc>
                        <a:spcBef>
                          <a:spcPct val="0"/>
                        </a:spcBef>
                        <a:spcAft>
                          <a:spcPts val="600"/>
                        </a:spcAft>
                        <a:buClr>
                          <a:srgbClr val="71C04F"/>
                        </a:buClr>
                        <a:buSzPct val="100000"/>
                        <a:buFont typeface="Arial" panose="020B0604020202020204" pitchFamily="34" charset="0"/>
                        <a:buChar char="•"/>
                        <a:tabLst>
                          <a:tab pos="342900" algn="l"/>
                        </a:tabLst>
                        <a:defRPr/>
                      </a:pPr>
                      <a:endParaRPr lang="en-US" altLang="en-US" sz="1800" kern="1200" dirty="0">
                        <a:solidFill>
                          <a:schemeClr val="tx2"/>
                        </a:solidFill>
                        <a:latin typeface="+mn-lt"/>
                        <a:ea typeface="MS PGothic" pitchFamily="34" charset="-128"/>
                        <a:cs typeface="Arial" panose="020B0604020202020204" pitchFamily="34" charset="0"/>
                      </a:endParaRPr>
                    </a:p>
                  </a:txBody>
                  <a:tcPr/>
                </a:tc>
                <a:extLst>
                  <a:ext uri="{0D108BD9-81ED-4DB2-BD59-A6C34878D82A}">
                    <a16:rowId xmlns:a16="http://schemas.microsoft.com/office/drawing/2014/main" val="10003"/>
                  </a:ext>
                </a:extLst>
              </a:tr>
              <a:tr h="350058">
                <a:tc>
                  <a:txBody>
                    <a:bodyPr/>
                    <a:lstStyle/>
                    <a:p>
                      <a:pPr marL="671513" marR="0" lvl="2" indent="-214313" algn="l" defTabSz="457200" rtl="0" eaLnBrk="1" fontAlgn="base" latinLnBrk="0" hangingPunct="1">
                        <a:lnSpc>
                          <a:spcPct val="110000"/>
                        </a:lnSpc>
                        <a:spcBef>
                          <a:spcPct val="0"/>
                        </a:spcBef>
                        <a:spcAft>
                          <a:spcPts val="600"/>
                        </a:spcAft>
                        <a:buClr>
                          <a:srgbClr val="71C04F"/>
                        </a:buClr>
                        <a:buSzPct val="100000"/>
                        <a:buFont typeface="Arial" panose="020B0604020202020204" pitchFamily="34" charset="0"/>
                        <a:buChar char="•"/>
                        <a:tabLst>
                          <a:tab pos="342900" algn="l"/>
                        </a:tabLst>
                        <a:defRPr/>
                      </a:pPr>
                      <a:endParaRPr lang="en-US" altLang="en-US" sz="1800" kern="1200" dirty="0">
                        <a:solidFill>
                          <a:schemeClr val="tx2"/>
                        </a:solidFill>
                        <a:latin typeface="+mn-lt"/>
                        <a:ea typeface="MS PGothic" pitchFamily="34" charset="-128"/>
                        <a:cs typeface="Arial" panose="020B0604020202020204" pitchFamily="34" charset="0"/>
                      </a:endParaRPr>
                    </a:p>
                  </a:txBody>
                  <a:tcPr>
                    <a:noFill/>
                  </a:tcPr>
                </a:tc>
                <a:extLst>
                  <a:ext uri="{0D108BD9-81ED-4DB2-BD59-A6C34878D82A}">
                    <a16:rowId xmlns:a16="http://schemas.microsoft.com/office/drawing/2014/main" val="10004"/>
                  </a:ext>
                </a:extLst>
              </a:tr>
              <a:tr h="350058">
                <a:tc>
                  <a:txBody>
                    <a:bodyPr/>
                    <a:lstStyle/>
                    <a:p>
                      <a:pPr marL="671513" marR="0" lvl="2" indent="-214313" algn="l" defTabSz="457200" rtl="0" eaLnBrk="1" fontAlgn="base" latinLnBrk="0" hangingPunct="1">
                        <a:lnSpc>
                          <a:spcPct val="110000"/>
                        </a:lnSpc>
                        <a:spcBef>
                          <a:spcPct val="0"/>
                        </a:spcBef>
                        <a:spcAft>
                          <a:spcPts val="600"/>
                        </a:spcAft>
                        <a:buClr>
                          <a:srgbClr val="71C04F"/>
                        </a:buClr>
                        <a:buSzPct val="100000"/>
                        <a:buFont typeface="Arial" panose="020B0604020202020204" pitchFamily="34" charset="0"/>
                        <a:buChar char="•"/>
                        <a:tabLst>
                          <a:tab pos="342900" algn="l"/>
                        </a:tabLst>
                        <a:defRPr/>
                      </a:pPr>
                      <a:endParaRPr lang="en-US" altLang="en-US" sz="1800" kern="1200" dirty="0">
                        <a:solidFill>
                          <a:schemeClr val="tx2"/>
                        </a:solidFill>
                        <a:latin typeface="+mn-lt"/>
                        <a:ea typeface="MS PGothic" pitchFamily="34" charset="-128"/>
                        <a:cs typeface="Arial" panose="020B0604020202020204" pitchFamily="34" charset="0"/>
                      </a:endParaRPr>
                    </a:p>
                  </a:txBody>
                  <a:tcPr/>
                </a:tc>
                <a:extLst>
                  <a:ext uri="{0D108BD9-81ED-4DB2-BD59-A6C34878D82A}">
                    <a16:rowId xmlns:a16="http://schemas.microsoft.com/office/drawing/2014/main" val="10005"/>
                  </a:ext>
                </a:extLst>
              </a:tr>
            </a:tbl>
          </a:graphicData>
        </a:graphic>
      </p:graphicFrame>
      <p:sp>
        <p:nvSpPr>
          <p:cNvPr id="2" name="Content Placeholder 1">
            <a:extLst>
              <a:ext uri="{FF2B5EF4-FFF2-40B4-BE49-F238E27FC236}">
                <a16:creationId xmlns:a16="http://schemas.microsoft.com/office/drawing/2014/main" id="{FA1F46FF-AE16-4201-A2BF-560BA8738B36}"/>
              </a:ext>
            </a:extLst>
          </p:cNvPr>
          <p:cNvSpPr>
            <a:spLocks noGrp="1"/>
          </p:cNvSpPr>
          <p:nvPr>
            <p:ph sz="quarter" idx="13"/>
          </p:nvPr>
        </p:nvSpPr>
        <p:spPr/>
        <p:txBody>
          <a:bodyPr/>
          <a:lstStyle/>
          <a:p>
            <a:r>
              <a:rPr lang="en-US" dirty="0"/>
              <a:t>Methodology Standards</a:t>
            </a:r>
          </a:p>
        </p:txBody>
      </p:sp>
      <p:sp>
        <p:nvSpPr>
          <p:cNvPr id="3" name="Text Placeholder 2">
            <a:extLst>
              <a:ext uri="{FF2B5EF4-FFF2-40B4-BE49-F238E27FC236}">
                <a16:creationId xmlns:a16="http://schemas.microsoft.com/office/drawing/2014/main" id="{BED3CFCA-100B-4D69-BB17-8F028B073D64}"/>
              </a:ext>
            </a:extLst>
          </p:cNvPr>
          <p:cNvSpPr>
            <a:spLocks noGrp="1"/>
          </p:cNvSpPr>
          <p:nvPr>
            <p:ph type="body" sz="quarter" idx="4294967295"/>
          </p:nvPr>
        </p:nvSpPr>
        <p:spPr>
          <a:xfrm>
            <a:off x="331787" y="1800225"/>
            <a:ext cx="11517312" cy="748601"/>
          </a:xfrm>
          <a:prstGeom prst="rect">
            <a:avLst/>
          </a:prstGeom>
        </p:spPr>
        <p:txBody>
          <a:bodyPr/>
          <a:lstStyle/>
          <a:p>
            <a:pPr marL="114300" indent="0">
              <a:buNone/>
            </a:pPr>
            <a:r>
              <a:rPr lang="en-US" dirty="0">
                <a:latin typeface="+mn-lt"/>
              </a:rPr>
              <a:t>In any study, methods matter. That’s why we’ve  developed </a:t>
            </a:r>
            <a:r>
              <a:rPr lang="en-US" dirty="0">
                <a:latin typeface="+mn-lt"/>
                <a:hlinkClick r:id="rId3"/>
              </a:rPr>
              <a:t>methodology standards</a:t>
            </a:r>
            <a:r>
              <a:rPr lang="en-US" dirty="0">
                <a:latin typeface="+mn-lt"/>
              </a:rPr>
              <a:t> that patient-centered CER should follow, at a minimum.</a:t>
            </a:r>
          </a:p>
          <a:p>
            <a:endParaRPr lang="en-US" dirty="0">
              <a:latin typeface="+mn-lt"/>
            </a:endParaRPr>
          </a:p>
        </p:txBody>
      </p:sp>
      <p:sp>
        <p:nvSpPr>
          <p:cNvPr id="4" name="Slide Number Placeholder 3">
            <a:extLst>
              <a:ext uri="{FF2B5EF4-FFF2-40B4-BE49-F238E27FC236}">
                <a16:creationId xmlns:a16="http://schemas.microsoft.com/office/drawing/2014/main" id="{C88C73EC-BACE-4B90-B09F-802AEC3082F3}"/>
              </a:ext>
            </a:extLst>
          </p:cNvPr>
          <p:cNvSpPr>
            <a:spLocks noGrp="1"/>
          </p:cNvSpPr>
          <p:nvPr>
            <p:ph type="sldNum" sz="quarter" idx="12"/>
          </p:nvPr>
        </p:nvSpPr>
        <p:spPr/>
        <p:txBody>
          <a:bodyPr/>
          <a:lstStyle/>
          <a:p>
            <a:fld id="{2C10B610-381F-432D-A853-6CC0B0380E78}" type="slidenum">
              <a:rPr lang="en-US" smtClean="0"/>
              <a:t>12</a:t>
            </a:fld>
            <a:endParaRPr lang="en-US" dirty="0"/>
          </a:p>
        </p:txBody>
      </p:sp>
      <p:graphicFrame>
        <p:nvGraphicFramePr>
          <p:cNvPr id="15" name="Table 14">
            <a:extLst>
              <a:ext uri="{FF2B5EF4-FFF2-40B4-BE49-F238E27FC236}">
                <a16:creationId xmlns:a16="http://schemas.microsoft.com/office/drawing/2014/main" id="{0D3793D4-4767-42C8-A9D4-E5CCE6AA20A1}"/>
              </a:ext>
            </a:extLst>
          </p:cNvPr>
          <p:cNvGraphicFramePr>
            <a:graphicFrameLocks noGrp="1"/>
          </p:cNvGraphicFramePr>
          <p:nvPr>
            <p:extLst>
              <p:ext uri="{D42A27DB-BD31-4B8C-83A1-F6EECF244321}">
                <p14:modId xmlns:p14="http://schemas.microsoft.com/office/powerpoint/2010/main" val="138962857"/>
              </p:ext>
            </p:extLst>
          </p:nvPr>
        </p:nvGraphicFramePr>
        <p:xfrm>
          <a:off x="405076" y="2609551"/>
          <a:ext cx="11444023" cy="4065886"/>
        </p:xfrm>
        <a:graphic>
          <a:graphicData uri="http://schemas.openxmlformats.org/drawingml/2006/table">
            <a:tbl>
              <a:tblPr firstRow="1" bandRow="1">
                <a:effectLst/>
                <a:tableStyleId>{2D5ABB26-0587-4C30-8999-92F81FD0307C}</a:tableStyleId>
              </a:tblPr>
              <a:tblGrid>
                <a:gridCol w="5186245">
                  <a:extLst>
                    <a:ext uri="{9D8B030D-6E8A-4147-A177-3AD203B41FA5}">
                      <a16:colId xmlns:a16="http://schemas.microsoft.com/office/drawing/2014/main" val="638675513"/>
                    </a:ext>
                  </a:extLst>
                </a:gridCol>
                <a:gridCol w="6257778">
                  <a:extLst>
                    <a:ext uri="{9D8B030D-6E8A-4147-A177-3AD203B41FA5}">
                      <a16:colId xmlns:a16="http://schemas.microsoft.com/office/drawing/2014/main" val="3723994542"/>
                    </a:ext>
                  </a:extLst>
                </a:gridCol>
              </a:tblGrid>
              <a:tr h="421688">
                <a:tc gridSpan="2">
                  <a:txBody>
                    <a:bodyPr/>
                    <a:lstStyle/>
                    <a:p>
                      <a:r>
                        <a:rPr lang="en-US" sz="2800" b="1" dirty="0">
                          <a:solidFill>
                            <a:schemeClr val="bg1"/>
                          </a:solidFill>
                        </a:rPr>
                        <a:t>Methodology Standards: 16 Broad Categories</a:t>
                      </a: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25461116"/>
                  </a:ext>
                </a:extLst>
              </a:tr>
              <a:tr h="434091">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Formulating Research Questions</a:t>
                      </a:r>
                    </a:p>
                  </a:txBody>
                  <a:tcPr marL="0" marR="0" marT="27432"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Data Networks</a:t>
                      </a:r>
                    </a:p>
                  </a:txBody>
                  <a:tcPr marL="0" marR="0" marT="27432"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09460077"/>
                  </a:ext>
                </a:extLst>
              </a:tr>
              <a:tr h="434091">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Patient-Centeredness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Causal Inference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9340363"/>
                  </a:ext>
                </a:extLst>
              </a:tr>
              <a:tr h="434091">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Data Integrity and Rigorous Analyses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Adaptive and Bayesian Trial Designs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45354216"/>
                  </a:ext>
                </a:extLst>
              </a:tr>
              <a:tr h="434091">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Preventing/Handling Missing Data</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Studies of Medical Tests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6396710"/>
                  </a:ext>
                </a:extLst>
              </a:tr>
              <a:tr h="434091">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Heterogeneity of Treatment Effects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Systematic Reviews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7622856"/>
                  </a:ext>
                </a:extLst>
              </a:tr>
              <a:tr h="434091">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Data Registries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Research Designs Using Clusters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782472"/>
                  </a:ext>
                </a:extLst>
              </a:tr>
              <a:tr h="434091">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Complex Interventions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Qualitative Methods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27326247"/>
                  </a:ext>
                </a:extLst>
              </a:tr>
              <a:tr h="509089">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Mixed Methods Research</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
                          <a:srgbClr val="08B0FF"/>
                        </a:buClr>
                        <a:buSzTx/>
                        <a:buFont typeface="Arial" panose="020B0604020202020204" pitchFamily="34" charset="0"/>
                        <a:buChar char="•"/>
                        <a:tabLst/>
                        <a:defRPr/>
                      </a:pPr>
                      <a:r>
                        <a:rPr lang="en-US" altLang="en-US" sz="2000" kern="1200" dirty="0">
                          <a:solidFill>
                            <a:schemeClr val="tx1">
                              <a:lumMod val="75000"/>
                              <a:lumOff val="25000"/>
                            </a:schemeClr>
                          </a:solidFill>
                          <a:latin typeface="+mn-lt"/>
                          <a:ea typeface="MS PGothic"/>
                          <a:cs typeface="Arial"/>
                        </a:rPr>
                        <a:t>Individual Participant-Level Data Meta-Analysis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13773892"/>
                  </a:ext>
                </a:extLst>
              </a:tr>
            </a:tbl>
          </a:graphicData>
        </a:graphic>
      </p:graphicFrame>
    </p:spTree>
    <p:extLst>
      <p:ext uri="{BB962C8B-B14F-4D97-AF65-F5344CB8AC3E}">
        <p14:creationId xmlns:p14="http://schemas.microsoft.com/office/powerpoint/2010/main" val="3201948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056010" y="3891790"/>
            <a:ext cx="184666" cy="369332"/>
          </a:xfrm>
          <a:prstGeom prst="rect">
            <a:avLst/>
          </a:prstGeom>
          <a:noFill/>
        </p:spPr>
        <p:txBody>
          <a:bodyPr wrap="none" rtlCol="0">
            <a:spAutoFit/>
          </a:bodyPr>
          <a:lstStyle/>
          <a:p>
            <a:endParaRPr lang="en-US" dirty="0"/>
          </a:p>
        </p:txBody>
      </p:sp>
      <p:sp>
        <p:nvSpPr>
          <p:cNvPr id="9" name="TextBox 8"/>
          <p:cNvSpPr txBox="1"/>
          <p:nvPr/>
        </p:nvSpPr>
        <p:spPr>
          <a:xfrm>
            <a:off x="9949543" y="5934670"/>
            <a:ext cx="1667572" cy="923330"/>
          </a:xfrm>
          <a:prstGeom prst="rect">
            <a:avLst/>
          </a:prstGeom>
          <a:noFill/>
        </p:spPr>
        <p:txBody>
          <a:bodyPr wrap="none" lIns="91440" tIns="45720" rIns="91440" bIns="45720" rtlCol="0" anchor="t">
            <a:spAutoFit/>
          </a:bodyPr>
          <a:lstStyle/>
          <a:p>
            <a:r>
              <a:rPr lang="en-US" sz="1200" b="1" dirty="0">
                <a:solidFill>
                  <a:schemeClr val="tx1">
                    <a:lumMod val="75000"/>
                    <a:lumOff val="25000"/>
                  </a:schemeClr>
                </a:solidFill>
              </a:rPr>
              <a:t>AS OF MARCH 2021 </a:t>
            </a:r>
          </a:p>
          <a:p>
            <a:r>
              <a:rPr lang="en-US" sz="1200" dirty="0">
                <a:solidFill>
                  <a:schemeClr val="tx1">
                    <a:lumMod val="75000"/>
                    <a:lumOff val="25000"/>
                  </a:schemeClr>
                </a:solidFill>
              </a:rPr>
              <a:t>All awards</a:t>
            </a:r>
          </a:p>
          <a:p>
            <a:endParaRPr lang="en-US" sz="1200" dirty="0">
              <a:solidFill>
                <a:schemeClr val="tx1">
                  <a:lumMod val="75000"/>
                  <a:lumOff val="25000"/>
                </a:schemeClr>
              </a:solidFill>
            </a:endParaRPr>
          </a:p>
          <a:p>
            <a:endParaRPr lang="en-US" dirty="0">
              <a:solidFill>
                <a:schemeClr val="tx1">
                  <a:lumMod val="75000"/>
                  <a:lumOff val="25000"/>
                </a:schemeClr>
              </a:solidFill>
            </a:endParaRPr>
          </a:p>
        </p:txBody>
      </p:sp>
      <p:sp>
        <p:nvSpPr>
          <p:cNvPr id="2" name="Content Placeholder 1">
            <a:extLst>
              <a:ext uri="{FF2B5EF4-FFF2-40B4-BE49-F238E27FC236}">
                <a16:creationId xmlns:a16="http://schemas.microsoft.com/office/drawing/2014/main" id="{800417F3-297F-426A-BD8C-1EA601D8E9C4}"/>
              </a:ext>
            </a:extLst>
          </p:cNvPr>
          <p:cNvSpPr>
            <a:spLocks noGrp="1"/>
          </p:cNvSpPr>
          <p:nvPr>
            <p:ph sz="quarter" idx="13"/>
          </p:nvPr>
        </p:nvSpPr>
        <p:spPr/>
        <p:txBody>
          <a:bodyPr/>
          <a:lstStyle/>
          <a:p>
            <a:r>
              <a:rPr lang="en-US" dirty="0"/>
              <a:t>Snapshot of Funded Projects</a:t>
            </a:r>
          </a:p>
        </p:txBody>
      </p:sp>
      <p:sp>
        <p:nvSpPr>
          <p:cNvPr id="3" name="Text Placeholder 2">
            <a:extLst>
              <a:ext uri="{FF2B5EF4-FFF2-40B4-BE49-F238E27FC236}">
                <a16:creationId xmlns:a16="http://schemas.microsoft.com/office/drawing/2014/main" id="{016E32F4-D903-44DB-8A84-C2C7FB010712}"/>
              </a:ext>
            </a:extLst>
          </p:cNvPr>
          <p:cNvSpPr>
            <a:spLocks noGrp="1"/>
          </p:cNvSpPr>
          <p:nvPr>
            <p:ph type="body" sz="quarter" idx="4294967295"/>
          </p:nvPr>
        </p:nvSpPr>
        <p:spPr>
          <a:xfrm>
            <a:off x="331788" y="1800225"/>
            <a:ext cx="10331062" cy="3914775"/>
          </a:xfrm>
          <a:prstGeom prst="rect">
            <a:avLst/>
          </a:prstGeom>
        </p:spPr>
        <p:txBody>
          <a:bodyPr lIns="91440" tIns="45720" rIns="91440" bIns="45720" anchor="t">
            <a:normAutofit fontScale="92500" lnSpcReduction="10000"/>
          </a:bodyPr>
          <a:lstStyle/>
          <a:p>
            <a:pPr marL="114300" indent="0" defTabSz="457200">
              <a:buNone/>
            </a:pPr>
            <a:r>
              <a:rPr lang="en-US" b="1" dirty="0">
                <a:solidFill>
                  <a:srgbClr val="1F497D">
                    <a:lumMod val="60000"/>
                    <a:lumOff val="40000"/>
                  </a:srgbClr>
                </a:solidFill>
              </a:rPr>
              <a:t>Number of funded awards: </a:t>
            </a:r>
          </a:p>
          <a:p>
            <a:pPr marL="114300" indent="0" defTabSz="457200">
              <a:buNone/>
            </a:pPr>
            <a:r>
              <a:rPr lang="en-US" dirty="0">
                <a:latin typeface="+mn-lt"/>
              </a:rPr>
              <a:t>Nearly </a:t>
            </a:r>
            <a:r>
              <a:rPr lang="en-US" dirty="0">
                <a:latin typeface="Open Sans"/>
              </a:rPr>
              <a:t>1,800</a:t>
            </a:r>
          </a:p>
          <a:p>
            <a:pPr defTabSz="457200"/>
            <a:endParaRPr lang="en-US" b="1" dirty="0">
              <a:latin typeface="+mn-lt"/>
            </a:endParaRPr>
          </a:p>
          <a:p>
            <a:pPr marL="114300" indent="0" defTabSz="457200">
              <a:buNone/>
            </a:pPr>
            <a:r>
              <a:rPr lang="en-US" b="1" dirty="0">
                <a:solidFill>
                  <a:srgbClr val="1F497D">
                    <a:lumMod val="60000"/>
                    <a:lumOff val="40000"/>
                  </a:srgbClr>
                </a:solidFill>
              </a:rPr>
              <a:t>Amount awarded: </a:t>
            </a:r>
          </a:p>
          <a:p>
            <a:pPr marL="114300" defTabSz="457200"/>
            <a:r>
              <a:rPr lang="en-US" dirty="0">
                <a:latin typeface="+mn-lt"/>
              </a:rPr>
              <a:t>More than $2.9 billion </a:t>
            </a:r>
          </a:p>
          <a:p>
            <a:pPr marL="114300" indent="0" defTabSz="457200">
              <a:buNone/>
            </a:pPr>
            <a:br>
              <a:rPr lang="en-US" dirty="0">
                <a:latin typeface="+mn-lt"/>
              </a:rPr>
            </a:br>
            <a:r>
              <a:rPr lang="en-US" b="1" dirty="0">
                <a:solidFill>
                  <a:srgbClr val="1F497D">
                    <a:lumMod val="60000"/>
                    <a:lumOff val="40000"/>
                  </a:srgbClr>
                </a:solidFill>
              </a:rPr>
              <a:t>Number of states where </a:t>
            </a:r>
            <a:br>
              <a:rPr lang="en-US" b="1" dirty="0">
                <a:solidFill>
                  <a:srgbClr val="1F497D">
                    <a:lumMod val="60000"/>
                    <a:lumOff val="40000"/>
                  </a:srgbClr>
                </a:solidFill>
              </a:rPr>
            </a:br>
            <a:r>
              <a:rPr lang="en-US" b="1" dirty="0">
                <a:solidFill>
                  <a:srgbClr val="1F497D">
                    <a:lumMod val="60000"/>
                    <a:lumOff val="40000"/>
                  </a:srgbClr>
                </a:solidFill>
              </a:rPr>
              <a:t>we are funding projects: </a:t>
            </a:r>
          </a:p>
          <a:p>
            <a:pPr marL="114300" indent="0" defTabSz="457200">
              <a:buNone/>
            </a:pPr>
            <a:r>
              <a:rPr lang="en-US" dirty="0">
                <a:latin typeface="+mn-lt"/>
              </a:rPr>
              <a:t>49 (</a:t>
            </a:r>
            <a:r>
              <a:rPr lang="en-US" dirty="0"/>
              <a:t>plus </a:t>
            </a:r>
            <a:r>
              <a:rPr lang="en-US" dirty="0">
                <a:latin typeface="+mn-lt"/>
              </a:rPr>
              <a:t>the District of Columbia and </a:t>
            </a:r>
          </a:p>
          <a:p>
            <a:pPr marL="114300" indent="0" defTabSz="457200">
              <a:buNone/>
            </a:pPr>
            <a:r>
              <a:rPr lang="en-US" dirty="0">
                <a:latin typeface="+mn-lt"/>
              </a:rPr>
              <a:t>Puerto Rico)</a:t>
            </a:r>
          </a:p>
        </p:txBody>
      </p:sp>
      <p:sp>
        <p:nvSpPr>
          <p:cNvPr id="4" name="Slide Number Placeholder 3">
            <a:extLst>
              <a:ext uri="{FF2B5EF4-FFF2-40B4-BE49-F238E27FC236}">
                <a16:creationId xmlns:a16="http://schemas.microsoft.com/office/drawing/2014/main" id="{A5F7DE91-6753-4762-9A00-F4B61E070218}"/>
              </a:ext>
            </a:extLst>
          </p:cNvPr>
          <p:cNvSpPr>
            <a:spLocks noGrp="1"/>
          </p:cNvSpPr>
          <p:nvPr>
            <p:ph type="sldNum" sz="quarter" idx="12"/>
          </p:nvPr>
        </p:nvSpPr>
        <p:spPr/>
        <p:txBody>
          <a:bodyPr/>
          <a:lstStyle/>
          <a:p>
            <a:fld id="{2C10B610-381F-432D-A853-6CC0B0380E78}" type="slidenum">
              <a:rPr lang="en-US" smtClean="0"/>
              <a:t>13</a:t>
            </a:fld>
            <a:endParaRPr lang="en-US" dirty="0"/>
          </a:p>
        </p:txBody>
      </p:sp>
      <p:pic>
        <p:nvPicPr>
          <p:cNvPr id="14" name="Picture 13">
            <a:extLst>
              <a:ext uri="{FF2B5EF4-FFF2-40B4-BE49-F238E27FC236}">
                <a16:creationId xmlns:a16="http://schemas.microsoft.com/office/drawing/2014/main" id="{B4F7C00B-03FD-42E7-9E3B-64FDEB4CC4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 t="-858" r="22862" b="858"/>
          <a:stretch/>
        </p:blipFill>
        <p:spPr bwMode="auto">
          <a:xfrm>
            <a:off x="6546188" y="1805038"/>
            <a:ext cx="5314024" cy="4005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672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A31722-2AAA-436C-BACF-9EEEBE5CFE12}"/>
              </a:ext>
            </a:extLst>
          </p:cNvPr>
          <p:cNvSpPr>
            <a:spLocks noGrp="1"/>
          </p:cNvSpPr>
          <p:nvPr>
            <p:ph type="sldNum" sz="quarter" idx="12"/>
          </p:nvPr>
        </p:nvSpPr>
        <p:spPr/>
        <p:txBody>
          <a:bodyPr/>
          <a:lstStyle/>
          <a:p>
            <a:fld id="{0E0B0D1E-F111-46E6-8EE2-10C8F25ADA44}" type="slidenum">
              <a:rPr lang="en-US" smtClean="0"/>
              <a:pPr/>
              <a:t>14</a:t>
            </a:fld>
            <a:endParaRPr lang="en-US"/>
          </a:p>
        </p:txBody>
      </p:sp>
      <p:sp>
        <p:nvSpPr>
          <p:cNvPr id="3" name="Content Placeholder 2">
            <a:extLst>
              <a:ext uri="{FF2B5EF4-FFF2-40B4-BE49-F238E27FC236}">
                <a16:creationId xmlns:a16="http://schemas.microsoft.com/office/drawing/2014/main" id="{87217D81-652E-43A7-872E-9D68962B3C1C}"/>
              </a:ext>
            </a:extLst>
          </p:cNvPr>
          <p:cNvSpPr>
            <a:spLocks noGrp="1"/>
          </p:cNvSpPr>
          <p:nvPr>
            <p:ph sz="quarter" idx="13"/>
          </p:nvPr>
        </p:nvSpPr>
        <p:spPr>
          <a:xfrm>
            <a:off x="331787" y="0"/>
            <a:ext cx="10514404" cy="1517163"/>
          </a:xfrm>
        </p:spPr>
        <p:txBody>
          <a:bodyPr/>
          <a:lstStyle/>
          <a:p>
            <a:r>
              <a:rPr lang="en-US"/>
              <a:t>PCORI Research Studies: Release of Findings</a:t>
            </a:r>
          </a:p>
          <a:p>
            <a:r>
              <a:rPr lang="en-US" sz="3200" b="0"/>
              <a:t>July 2017 – January 2021</a:t>
            </a:r>
          </a:p>
        </p:txBody>
      </p:sp>
      <p:graphicFrame>
        <p:nvGraphicFramePr>
          <p:cNvPr id="13" name="Chart 12">
            <a:extLst>
              <a:ext uri="{FF2B5EF4-FFF2-40B4-BE49-F238E27FC236}">
                <a16:creationId xmlns:a16="http://schemas.microsoft.com/office/drawing/2014/main" id="{8EC39A1F-C7D6-42E9-A755-5304B5A8EA4D}"/>
              </a:ext>
            </a:extLst>
          </p:cNvPr>
          <p:cNvGraphicFramePr/>
          <p:nvPr/>
        </p:nvGraphicFramePr>
        <p:xfrm>
          <a:off x="435429" y="1800666"/>
          <a:ext cx="11043808" cy="49236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04576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62AA88D-98BD-48A8-B2D2-B83F1EDAD56A}"/>
              </a:ext>
            </a:extLst>
          </p:cNvPr>
          <p:cNvSpPr>
            <a:spLocks noGrp="1"/>
          </p:cNvSpPr>
          <p:nvPr>
            <p:ph sz="quarter" idx="10"/>
          </p:nvPr>
        </p:nvSpPr>
        <p:spPr/>
        <p:txBody>
          <a:bodyPr/>
          <a:lstStyle/>
          <a:p>
            <a:r>
              <a:rPr lang="en-US"/>
              <a:t>3.</a:t>
            </a:r>
          </a:p>
        </p:txBody>
      </p:sp>
      <p:sp>
        <p:nvSpPr>
          <p:cNvPr id="7" name="Content Placeholder 6">
            <a:extLst>
              <a:ext uri="{FF2B5EF4-FFF2-40B4-BE49-F238E27FC236}">
                <a16:creationId xmlns:a16="http://schemas.microsoft.com/office/drawing/2014/main" id="{6BDBF5B4-8492-409B-B9D7-7A223E8DE6C7}"/>
              </a:ext>
            </a:extLst>
          </p:cNvPr>
          <p:cNvSpPr>
            <a:spLocks noGrp="1"/>
          </p:cNvSpPr>
          <p:nvPr>
            <p:ph sz="quarter" idx="11"/>
          </p:nvPr>
        </p:nvSpPr>
        <p:spPr/>
        <p:txBody>
          <a:bodyPr/>
          <a:lstStyle/>
          <a:p>
            <a:r>
              <a:rPr lang="en-US"/>
              <a:t>Our Growing</a:t>
            </a:r>
            <a:br>
              <a:rPr lang="en-US"/>
            </a:br>
            <a:r>
              <a:rPr lang="en-US"/>
              <a:t>Research Portfolio</a:t>
            </a:r>
          </a:p>
        </p:txBody>
      </p:sp>
      <p:sp>
        <p:nvSpPr>
          <p:cNvPr id="4" name="Slide Number Placeholder 3"/>
          <p:cNvSpPr>
            <a:spLocks noGrp="1"/>
          </p:cNvSpPr>
          <p:nvPr>
            <p:ph type="sldNum" sz="quarter" idx="4294967295"/>
          </p:nvPr>
        </p:nvSpPr>
        <p:spPr>
          <a:xfrm>
            <a:off x="9448800" y="6492875"/>
            <a:ext cx="2743200" cy="365125"/>
          </a:xfrm>
        </p:spPr>
        <p:txBody>
          <a:bodyPr/>
          <a:lstStyle/>
          <a:p>
            <a:fld id="{0E0B0D1E-F111-46E6-8EE2-10C8F25ADA44}" type="slidenum">
              <a:rPr lang="en-US" smtClean="0"/>
              <a:pPr/>
              <a:t>15</a:t>
            </a:fld>
            <a:endParaRPr lang="en-US"/>
          </a:p>
        </p:txBody>
      </p:sp>
      <p:sp>
        <p:nvSpPr>
          <p:cNvPr id="8" name="TextBox 7">
            <a:extLst>
              <a:ext uri="{FF2B5EF4-FFF2-40B4-BE49-F238E27FC236}">
                <a16:creationId xmlns:a16="http://schemas.microsoft.com/office/drawing/2014/main" id="{15CD1C9F-7EE2-4C2F-9599-F08BBE5CC847}"/>
              </a:ext>
            </a:extLst>
          </p:cNvPr>
          <p:cNvSpPr txBox="1"/>
          <p:nvPr/>
        </p:nvSpPr>
        <p:spPr>
          <a:xfrm>
            <a:off x="1049330" y="6123543"/>
            <a:ext cx="6094428" cy="369332"/>
          </a:xfrm>
          <a:prstGeom prst="rect">
            <a:avLst/>
          </a:prstGeom>
          <a:noFill/>
        </p:spPr>
        <p:txBody>
          <a:bodyPr wrap="square">
            <a:spAutoFit/>
          </a:bodyPr>
          <a:lstStyle/>
          <a:p>
            <a:pPr algn="ctr"/>
            <a:r>
              <a:rPr lang="en-US" dirty="0">
                <a:hlinkClick r:id="rId3"/>
              </a:rPr>
              <a:t>https://www.pcori.org/research-results-home</a:t>
            </a:r>
            <a:r>
              <a:rPr lang="en-US" dirty="0"/>
              <a:t> </a:t>
            </a:r>
          </a:p>
        </p:txBody>
      </p:sp>
    </p:spTree>
    <p:extLst>
      <p:ext uri="{BB962C8B-B14F-4D97-AF65-F5344CB8AC3E}">
        <p14:creationId xmlns:p14="http://schemas.microsoft.com/office/powerpoint/2010/main" val="3359284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056010" y="3891790"/>
            <a:ext cx="184666" cy="369332"/>
          </a:xfrm>
          <a:prstGeom prst="rect">
            <a:avLst/>
          </a:prstGeom>
          <a:noFill/>
        </p:spPr>
        <p:txBody>
          <a:bodyPr wrap="none" rtlCol="0">
            <a:spAutoFit/>
          </a:bodyPr>
          <a:lstStyle/>
          <a:p>
            <a:endParaRPr lang="en-US"/>
          </a:p>
        </p:txBody>
      </p:sp>
      <p:sp>
        <p:nvSpPr>
          <p:cNvPr id="11" name="TextBox 10"/>
          <p:cNvSpPr txBox="1"/>
          <p:nvPr/>
        </p:nvSpPr>
        <p:spPr>
          <a:xfrm>
            <a:off x="5902685" y="6486576"/>
            <a:ext cx="4337991" cy="276999"/>
          </a:xfrm>
          <a:prstGeom prst="rect">
            <a:avLst/>
          </a:prstGeom>
          <a:noFill/>
        </p:spPr>
        <p:txBody>
          <a:bodyPr wrap="square" lIns="91440" tIns="45720" rIns="91440" bIns="45720" rtlCol="0" anchor="t">
            <a:spAutoFit/>
          </a:bodyPr>
          <a:lstStyle/>
          <a:p>
            <a:pPr algn="r">
              <a:defRPr/>
            </a:pPr>
            <a:r>
              <a:rPr lang="en-US" sz="1200" kern="0" dirty="0">
                <a:solidFill>
                  <a:schemeClr val="tx1">
                    <a:lumMod val="75000"/>
                    <a:lumOff val="25000"/>
                  </a:schemeClr>
                </a:solidFill>
              </a:rPr>
              <a:t>AS OF MARCH 2021</a:t>
            </a:r>
          </a:p>
        </p:txBody>
      </p:sp>
      <p:sp>
        <p:nvSpPr>
          <p:cNvPr id="2" name="Content Placeholder 1">
            <a:extLst>
              <a:ext uri="{FF2B5EF4-FFF2-40B4-BE49-F238E27FC236}">
                <a16:creationId xmlns:a16="http://schemas.microsoft.com/office/drawing/2014/main" id="{70C68F82-07F6-4969-931F-B802E76E1436}"/>
              </a:ext>
            </a:extLst>
          </p:cNvPr>
          <p:cNvSpPr>
            <a:spLocks noGrp="1"/>
          </p:cNvSpPr>
          <p:nvPr>
            <p:ph sz="quarter" idx="13"/>
          </p:nvPr>
        </p:nvSpPr>
        <p:spPr/>
        <p:txBody>
          <a:bodyPr/>
          <a:lstStyle/>
          <a:p>
            <a:r>
              <a:rPr lang="en-US"/>
              <a:t>About Our Research Portfolio</a:t>
            </a:r>
          </a:p>
        </p:txBody>
      </p:sp>
      <p:sp>
        <p:nvSpPr>
          <p:cNvPr id="4" name="Slide Number Placeholder 3">
            <a:extLst>
              <a:ext uri="{FF2B5EF4-FFF2-40B4-BE49-F238E27FC236}">
                <a16:creationId xmlns:a16="http://schemas.microsoft.com/office/drawing/2014/main" id="{5DBC763A-85A5-4ADF-B2A1-69F21ACFF865}"/>
              </a:ext>
            </a:extLst>
          </p:cNvPr>
          <p:cNvSpPr>
            <a:spLocks noGrp="1"/>
          </p:cNvSpPr>
          <p:nvPr>
            <p:ph type="sldNum" sz="quarter" idx="12"/>
          </p:nvPr>
        </p:nvSpPr>
        <p:spPr>
          <a:xfrm>
            <a:off x="9391291" y="6377856"/>
            <a:ext cx="2743200" cy="365125"/>
          </a:xfrm>
        </p:spPr>
        <p:txBody>
          <a:bodyPr/>
          <a:lstStyle/>
          <a:p>
            <a:fld id="{2C10B610-381F-432D-A853-6CC0B0380E78}" type="slidenum">
              <a:rPr lang="en-US" smtClean="0"/>
              <a:t>16</a:t>
            </a:fld>
            <a:endParaRPr lang="en-US"/>
          </a:p>
        </p:txBody>
      </p:sp>
      <p:pic>
        <p:nvPicPr>
          <p:cNvPr id="3" name="Picture 6" descr="A picture containing graphical user interface&#10;&#10;Description automatically generated">
            <a:extLst>
              <a:ext uri="{FF2B5EF4-FFF2-40B4-BE49-F238E27FC236}">
                <a16:creationId xmlns:a16="http://schemas.microsoft.com/office/drawing/2014/main" id="{435EF3CD-7ACC-414E-B1DE-3788C32612EA}"/>
              </a:ext>
            </a:extLst>
          </p:cNvPr>
          <p:cNvPicPr>
            <a:picLocks noChangeAspect="1"/>
          </p:cNvPicPr>
          <p:nvPr/>
        </p:nvPicPr>
        <p:blipFill>
          <a:blip r:embed="rId3"/>
          <a:stretch>
            <a:fillRect/>
          </a:stretch>
        </p:blipFill>
        <p:spPr>
          <a:xfrm>
            <a:off x="1640344" y="1730993"/>
            <a:ext cx="8911312" cy="4660437"/>
          </a:xfrm>
          <a:prstGeom prst="rect">
            <a:avLst/>
          </a:prstGeom>
        </p:spPr>
      </p:pic>
    </p:spTree>
    <p:extLst>
      <p:ext uri="{BB962C8B-B14F-4D97-AF65-F5344CB8AC3E}">
        <p14:creationId xmlns:p14="http://schemas.microsoft.com/office/powerpoint/2010/main" val="2047225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056010" y="3891790"/>
            <a:ext cx="184666" cy="369332"/>
          </a:xfrm>
          <a:prstGeom prst="rect">
            <a:avLst/>
          </a:prstGeom>
          <a:noFill/>
        </p:spPr>
        <p:txBody>
          <a:bodyPr wrap="none" rtlCol="0">
            <a:spAutoFit/>
          </a:bodyPr>
          <a:lstStyle/>
          <a:p>
            <a:endParaRPr lang="en-US">
              <a:solidFill>
                <a:prstClr val="black"/>
              </a:solidFill>
            </a:endParaRPr>
          </a:p>
        </p:txBody>
      </p:sp>
      <p:sp>
        <p:nvSpPr>
          <p:cNvPr id="2" name="Content Placeholder 1">
            <a:extLst>
              <a:ext uri="{FF2B5EF4-FFF2-40B4-BE49-F238E27FC236}">
                <a16:creationId xmlns:a16="http://schemas.microsoft.com/office/drawing/2014/main" id="{26E8E011-ADA7-4C45-9B87-E314603358D6}"/>
              </a:ext>
            </a:extLst>
          </p:cNvPr>
          <p:cNvSpPr>
            <a:spLocks noGrp="1"/>
          </p:cNvSpPr>
          <p:nvPr>
            <p:ph sz="quarter" idx="13"/>
          </p:nvPr>
        </p:nvSpPr>
        <p:spPr/>
        <p:txBody>
          <a:bodyPr/>
          <a:lstStyle/>
          <a:p>
            <a:r>
              <a:rPr lang="en-US">
                <a:latin typeface="+mj-lt"/>
                <a:cs typeface="Arial"/>
              </a:rPr>
              <a:t>Assessment of Prevention, Diagnosis, and Treatment Options</a:t>
            </a:r>
          </a:p>
        </p:txBody>
      </p:sp>
      <p:sp>
        <p:nvSpPr>
          <p:cNvPr id="3" name="Text Placeholder 2">
            <a:extLst>
              <a:ext uri="{FF2B5EF4-FFF2-40B4-BE49-F238E27FC236}">
                <a16:creationId xmlns:a16="http://schemas.microsoft.com/office/drawing/2014/main" id="{7257D135-1AA9-4E75-80AA-420C54575ABE}"/>
              </a:ext>
            </a:extLst>
          </p:cNvPr>
          <p:cNvSpPr>
            <a:spLocks noGrp="1"/>
          </p:cNvSpPr>
          <p:nvPr>
            <p:ph type="body" sz="quarter" idx="4294967295"/>
          </p:nvPr>
        </p:nvSpPr>
        <p:spPr>
          <a:xfrm>
            <a:off x="331788" y="1800225"/>
            <a:ext cx="11517312" cy="4692650"/>
          </a:xfrm>
          <a:prstGeom prst="rect">
            <a:avLst/>
          </a:prstGeom>
        </p:spPr>
        <p:txBody>
          <a:bodyPr/>
          <a:lstStyle/>
          <a:p>
            <a:pPr marL="0" indent="0">
              <a:buNone/>
            </a:pPr>
            <a:r>
              <a:rPr lang="en-US" b="1" dirty="0">
                <a:solidFill>
                  <a:srgbClr val="1F497D"/>
                </a:solidFill>
                <a:latin typeface="+mn-lt"/>
              </a:rPr>
              <a:t>Seeks to fund research that: </a:t>
            </a:r>
          </a:p>
          <a:p>
            <a:pPr marL="114300" indent="0">
              <a:buNone/>
            </a:pPr>
            <a:r>
              <a:rPr lang="en-US" dirty="0">
                <a:solidFill>
                  <a:srgbClr val="1F497D"/>
                </a:solidFill>
                <a:latin typeface="+mn-lt"/>
              </a:rPr>
              <a:t> </a:t>
            </a:r>
          </a:p>
          <a:p>
            <a:pPr marL="800100" lvl="2" indent="-342900" defTabSz="457200">
              <a:buClr>
                <a:srgbClr val="00B0F0"/>
              </a:buClr>
              <a:buSzPct val="100000"/>
              <a:tabLst>
                <a:tab pos="342900" algn="l"/>
              </a:tabLst>
              <a:defRPr/>
            </a:pPr>
            <a:r>
              <a:rPr lang="en-US" dirty="0">
                <a:latin typeface="+mn-lt"/>
                <a:cs typeface="Arial" panose="020B0604020202020204" pitchFamily="34" charset="0"/>
              </a:rPr>
              <a:t>Compares the effectiveness of two or more options that are known to be efficacious, but have not been adequately compared in previous studies</a:t>
            </a:r>
          </a:p>
          <a:p>
            <a:pPr marL="800100" lvl="2" indent="-342900" defTabSz="457200">
              <a:lnSpc>
                <a:spcPct val="110000"/>
              </a:lnSpc>
              <a:buClr>
                <a:srgbClr val="00B0F0"/>
              </a:buClr>
              <a:buSzPct val="100000"/>
              <a:tabLst>
                <a:tab pos="342900" algn="l"/>
              </a:tabLst>
              <a:defRPr/>
            </a:pPr>
            <a:endParaRPr lang="en-US" dirty="0">
              <a:latin typeface="+mn-lt"/>
              <a:cs typeface="Arial" panose="020B0604020202020204" pitchFamily="34" charset="0"/>
            </a:endParaRPr>
          </a:p>
          <a:p>
            <a:pPr marL="800100" lvl="2" indent="-342900" defTabSz="457200">
              <a:buClr>
                <a:srgbClr val="00B0F0"/>
              </a:buClr>
              <a:buSzPct val="100000"/>
              <a:tabLst>
                <a:tab pos="342900" algn="l"/>
              </a:tabLst>
              <a:defRPr/>
            </a:pPr>
            <a:r>
              <a:rPr lang="en-US" dirty="0">
                <a:latin typeface="+mn-lt"/>
                <a:cs typeface="Arial" panose="020B0604020202020204" pitchFamily="34" charset="0"/>
              </a:rPr>
              <a:t>Factors that account for variation in treatment outcomes</a:t>
            </a:r>
          </a:p>
          <a:p>
            <a:endParaRPr lang="en-US" dirty="0">
              <a:latin typeface="+mn-lt"/>
            </a:endParaRPr>
          </a:p>
        </p:txBody>
      </p:sp>
      <p:sp>
        <p:nvSpPr>
          <p:cNvPr id="4" name="Slide Number Placeholder 3">
            <a:extLst>
              <a:ext uri="{FF2B5EF4-FFF2-40B4-BE49-F238E27FC236}">
                <a16:creationId xmlns:a16="http://schemas.microsoft.com/office/drawing/2014/main" id="{27DD00AF-6399-454F-86AC-A57CDCB4A474}"/>
              </a:ext>
            </a:extLst>
          </p:cNvPr>
          <p:cNvSpPr>
            <a:spLocks noGrp="1"/>
          </p:cNvSpPr>
          <p:nvPr>
            <p:ph type="sldNum" sz="quarter" idx="12"/>
          </p:nvPr>
        </p:nvSpPr>
        <p:spPr/>
        <p:txBody>
          <a:bodyPr/>
          <a:lstStyle/>
          <a:p>
            <a:fld id="{2C10B610-381F-432D-A853-6CC0B0380E78}" type="slidenum">
              <a:rPr lang="en-US" smtClean="0"/>
              <a:t>17</a:t>
            </a:fld>
            <a:endParaRPr lang="en-US"/>
          </a:p>
        </p:txBody>
      </p:sp>
    </p:spTree>
    <p:extLst>
      <p:ext uri="{BB962C8B-B14F-4D97-AF65-F5344CB8AC3E}">
        <p14:creationId xmlns:p14="http://schemas.microsoft.com/office/powerpoint/2010/main" val="3456288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7673419" y="2215298"/>
            <a:ext cx="3902696" cy="2704725"/>
          </a:xfrm>
          <a:prstGeom prst="rect">
            <a:avLst/>
          </a:prstGeom>
          <a:noFill/>
        </p:spPr>
        <p:txBody>
          <a:bodyPr wrap="square" rtlCol="0" anchor="ctr" anchorCtr="0">
            <a:noAutofit/>
          </a:bodyPr>
          <a:lstStyle/>
          <a:p>
            <a:pPr defTabSz="755650"/>
            <a:r>
              <a:rPr lang="en-US" sz="1600" dirty="0">
                <a:solidFill>
                  <a:srgbClr val="787878"/>
                </a:solidFill>
              </a:rPr>
              <a:t>Randomized 350 adults with knee osteoarthritis to:</a:t>
            </a:r>
          </a:p>
          <a:p>
            <a:pPr marL="342900" indent="-342900" defTabSz="755650">
              <a:buAutoNum type="arabicPeriod"/>
            </a:pPr>
            <a:r>
              <a:rPr lang="en-US" sz="1500" dirty="0">
                <a:solidFill>
                  <a:srgbClr val="787878"/>
                </a:solidFill>
              </a:rPr>
              <a:t>Physical therapy</a:t>
            </a:r>
          </a:p>
          <a:p>
            <a:pPr marL="342900" indent="-342900" defTabSz="755650">
              <a:buAutoNum type="arabicPeriod"/>
            </a:pPr>
            <a:r>
              <a:rPr lang="en-US" sz="1500" b="0" i="0" dirty="0">
                <a:solidFill>
                  <a:srgbClr val="787878"/>
                </a:solidFill>
                <a:effectLst/>
              </a:rPr>
              <a:t>Internet-based exercise training (IBET)</a:t>
            </a:r>
          </a:p>
          <a:p>
            <a:pPr marL="342900" indent="-342900" defTabSz="755650">
              <a:buAutoNum type="arabicPeriod"/>
            </a:pPr>
            <a:r>
              <a:rPr lang="en-US" sz="1500" dirty="0">
                <a:solidFill>
                  <a:srgbClr val="787878"/>
                </a:solidFill>
              </a:rPr>
              <a:t>Control</a:t>
            </a:r>
          </a:p>
          <a:p>
            <a:pPr defTabSz="755650"/>
            <a:r>
              <a:rPr lang="en-US" sz="1600" dirty="0">
                <a:solidFill>
                  <a:srgbClr val="787878"/>
                </a:solidFill>
              </a:rPr>
              <a:t>Measured at 4 and 12 months </a:t>
            </a:r>
            <a:r>
              <a:rPr lang="en-US" sz="1600" b="0" i="0" dirty="0">
                <a:solidFill>
                  <a:srgbClr val="787878"/>
                </a:solidFill>
                <a:effectLst/>
              </a:rPr>
              <a:t>knee pain, stiffness, and function; self-reported physical activity, mental health, social support, and satisfaction with physical function; measured physical ability</a:t>
            </a:r>
            <a:endParaRPr lang="en-US" sz="1600" dirty="0">
              <a:solidFill>
                <a:srgbClr val="787878"/>
              </a:solidFill>
            </a:endParaRPr>
          </a:p>
        </p:txBody>
      </p:sp>
      <p:sp>
        <p:nvSpPr>
          <p:cNvPr id="13" name="AutoShape 2" descr="Helena Temkin-Greener, Ph.D., M.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15" name="TextBox 14"/>
          <p:cNvSpPr txBox="1"/>
          <p:nvPr/>
        </p:nvSpPr>
        <p:spPr>
          <a:xfrm>
            <a:off x="7136091" y="5149816"/>
            <a:ext cx="4076424" cy="1015663"/>
          </a:xfrm>
          <a:prstGeom prst="rect">
            <a:avLst/>
          </a:prstGeom>
          <a:noFill/>
        </p:spPr>
        <p:txBody>
          <a:bodyPr wrap="square" rIns="182880" rtlCol="0">
            <a:spAutoFit/>
          </a:bodyPr>
          <a:lstStyle/>
          <a:p>
            <a:pPr algn="r"/>
            <a:r>
              <a:rPr lang="de-DE" sz="1200" i="1" dirty="0">
                <a:solidFill>
                  <a:schemeClr val="tx1">
                    <a:lumMod val="75000"/>
                    <a:lumOff val="25000"/>
                  </a:schemeClr>
                </a:solidFill>
              </a:rPr>
              <a:t>Kelli Allen, PhD</a:t>
            </a:r>
          </a:p>
          <a:p>
            <a:pPr algn="r"/>
            <a:r>
              <a:rPr lang="en-US" sz="1200" i="1" dirty="0">
                <a:solidFill>
                  <a:schemeClr val="tx1">
                    <a:lumMod val="75000"/>
                    <a:lumOff val="25000"/>
                  </a:schemeClr>
                </a:solidFill>
              </a:rPr>
              <a:t>University of North Carolina, Chapel Hill, NC</a:t>
            </a:r>
          </a:p>
          <a:p>
            <a:pPr algn="r"/>
            <a:endParaRPr lang="en-US" sz="1200" i="1" dirty="0">
              <a:solidFill>
                <a:schemeClr val="tx1">
                  <a:lumMod val="75000"/>
                  <a:lumOff val="25000"/>
                </a:schemeClr>
              </a:solidFill>
            </a:endParaRPr>
          </a:p>
          <a:p>
            <a:pPr algn="r"/>
            <a:r>
              <a:rPr lang="en-US" sz="1200" i="1" dirty="0">
                <a:solidFill>
                  <a:schemeClr val="tx1">
                    <a:lumMod val="75000"/>
                    <a:lumOff val="25000"/>
                  </a:schemeClr>
                </a:solidFill>
              </a:rPr>
              <a:t>Assessment of Prevention, Diagnosis, and Treatment Options, awarded December 2013</a:t>
            </a:r>
          </a:p>
        </p:txBody>
      </p:sp>
      <p:sp>
        <p:nvSpPr>
          <p:cNvPr id="4" name="Slide Number Placeholder 3">
            <a:extLst>
              <a:ext uri="{FF2B5EF4-FFF2-40B4-BE49-F238E27FC236}">
                <a16:creationId xmlns:a16="http://schemas.microsoft.com/office/drawing/2014/main" id="{DA125575-9F43-4DA3-976C-5C03E477BB05}"/>
              </a:ext>
            </a:extLst>
          </p:cNvPr>
          <p:cNvSpPr>
            <a:spLocks noGrp="1"/>
          </p:cNvSpPr>
          <p:nvPr>
            <p:ph type="sldNum" sz="quarter" idx="12"/>
          </p:nvPr>
        </p:nvSpPr>
        <p:spPr/>
        <p:txBody>
          <a:bodyPr/>
          <a:lstStyle/>
          <a:p>
            <a:fld id="{2C10B610-381F-432D-A853-6CC0B0380E78}" type="slidenum">
              <a:rPr lang="en-US" smtClean="0"/>
              <a:t>18</a:t>
            </a:fld>
            <a:endParaRPr lang="en-US"/>
          </a:p>
        </p:txBody>
      </p:sp>
      <p:sp>
        <p:nvSpPr>
          <p:cNvPr id="2" name="Content Placeholder 1">
            <a:extLst>
              <a:ext uri="{FF2B5EF4-FFF2-40B4-BE49-F238E27FC236}">
                <a16:creationId xmlns:a16="http://schemas.microsoft.com/office/drawing/2014/main" id="{53591943-5F12-4DBF-9CBE-3FD3205A9484}"/>
              </a:ext>
            </a:extLst>
          </p:cNvPr>
          <p:cNvSpPr>
            <a:spLocks noGrp="1"/>
          </p:cNvSpPr>
          <p:nvPr>
            <p:ph sz="quarter" idx="13"/>
          </p:nvPr>
        </p:nvSpPr>
        <p:spPr>
          <a:xfrm>
            <a:off x="331787" y="78006"/>
            <a:ext cx="9717087" cy="275332"/>
          </a:xfrm>
        </p:spPr>
        <p:txBody>
          <a:bodyPr lIns="73152" anchor="t"/>
          <a:lstStyle/>
          <a:p>
            <a:r>
              <a:rPr lang="en-US" sz="2000"/>
              <a:t>STUDY PROFILE</a:t>
            </a:r>
          </a:p>
          <a:p>
            <a:endParaRPr lang="en-US"/>
          </a:p>
        </p:txBody>
      </p:sp>
      <p:sp>
        <p:nvSpPr>
          <p:cNvPr id="17" name="Content Placeholder 16">
            <a:extLst>
              <a:ext uri="{FF2B5EF4-FFF2-40B4-BE49-F238E27FC236}">
                <a16:creationId xmlns:a16="http://schemas.microsoft.com/office/drawing/2014/main" id="{208518F8-7E63-451A-ABF8-F268A9BE0F77}"/>
              </a:ext>
            </a:extLst>
          </p:cNvPr>
          <p:cNvSpPr>
            <a:spLocks noGrp="1"/>
          </p:cNvSpPr>
          <p:nvPr>
            <p:ph sz="quarter" idx="14"/>
          </p:nvPr>
        </p:nvSpPr>
        <p:spPr>
          <a:xfrm>
            <a:off x="331787" y="474509"/>
            <a:ext cx="10257617" cy="980985"/>
          </a:xfrm>
        </p:spPr>
        <p:txBody>
          <a:bodyPr/>
          <a:lstStyle/>
          <a:p>
            <a:pPr>
              <a:spcBef>
                <a:spcPts val="0"/>
              </a:spcBef>
            </a:pPr>
            <a:r>
              <a:rPr lang="en-US" sz="2600" b="0" i="0" dirty="0">
                <a:effectLst/>
                <a:latin typeface="Open Sans" panose="020B0606030504020204"/>
              </a:rPr>
              <a:t>Physical Therapy vs. Internet-Based Exercise Training for Patients with Knee Osteoarthritis</a:t>
            </a:r>
            <a:endParaRPr lang="en-US" sz="2600" dirty="0">
              <a:latin typeface="+mn-lt"/>
            </a:endParaRPr>
          </a:p>
        </p:txBody>
      </p:sp>
      <p:sp>
        <p:nvSpPr>
          <p:cNvPr id="3" name="Text Placeholder 2">
            <a:extLst>
              <a:ext uri="{FF2B5EF4-FFF2-40B4-BE49-F238E27FC236}">
                <a16:creationId xmlns:a16="http://schemas.microsoft.com/office/drawing/2014/main" id="{CB06DDD2-76CE-4138-9B80-457CCEE6D006}"/>
              </a:ext>
            </a:extLst>
          </p:cNvPr>
          <p:cNvSpPr>
            <a:spLocks noGrp="1"/>
          </p:cNvSpPr>
          <p:nvPr>
            <p:ph type="body" sz="quarter" idx="4294967295"/>
          </p:nvPr>
        </p:nvSpPr>
        <p:spPr>
          <a:xfrm>
            <a:off x="331788" y="1800225"/>
            <a:ext cx="6512072" cy="4072674"/>
          </a:xfrm>
          <a:prstGeom prst="rect">
            <a:avLst/>
          </a:prstGeom>
        </p:spPr>
        <p:txBody>
          <a:bodyPr/>
          <a:lstStyle/>
          <a:p>
            <a:pPr marL="0">
              <a:spcAft>
                <a:spcPts val="800"/>
              </a:spcAft>
            </a:pPr>
            <a:r>
              <a:rPr lang="en-US" b="1" dirty="0">
                <a:solidFill>
                  <a:srgbClr val="25408F"/>
                </a:solidFill>
                <a:latin typeface="+mn-lt"/>
              </a:rPr>
              <a:t>Potential Impacts</a:t>
            </a:r>
          </a:p>
          <a:p>
            <a:pPr marL="342900" lvl="1" indent="-342900" defTabSz="457200">
              <a:spcAft>
                <a:spcPts val="600"/>
              </a:spcAft>
              <a:buClr>
                <a:srgbClr val="00B0F0"/>
              </a:buClr>
              <a:buSzPct val="100000"/>
              <a:buFont typeface="Arial" panose="020B0604020202020204" pitchFamily="34" charset="0"/>
              <a:buChar char="•"/>
              <a:tabLst>
                <a:tab pos="342900" algn="l"/>
              </a:tabLst>
              <a:defRPr/>
            </a:pPr>
            <a:r>
              <a:rPr lang="en-US" sz="2000" b="0" i="0" dirty="0">
                <a:solidFill>
                  <a:srgbClr val="787878"/>
                </a:solidFill>
                <a:effectLst/>
                <a:latin typeface="Open Sans" panose="020B0606030504020204"/>
              </a:rPr>
              <a:t>Compare effectiveness of 2 interventions for patients with knee osteoarthritis </a:t>
            </a:r>
            <a:endParaRPr lang="en-US" sz="2000" dirty="0">
              <a:solidFill>
                <a:srgbClr val="787878"/>
              </a:solidFill>
              <a:cs typeface="Arial" panose="020B0604020202020204" pitchFamily="34" charset="0"/>
            </a:endParaRPr>
          </a:p>
          <a:p>
            <a:pPr marL="457200" lvl="2" indent="0" defTabSz="457200">
              <a:spcAft>
                <a:spcPts val="600"/>
              </a:spcAft>
              <a:buClr>
                <a:srgbClr val="00B0F0"/>
              </a:buClr>
              <a:buSzPct val="100000"/>
              <a:buNone/>
              <a:tabLst>
                <a:tab pos="342900" algn="l"/>
              </a:tabLst>
              <a:defRPr/>
            </a:pPr>
            <a:endParaRPr lang="en-US" sz="1200" b="1" dirty="0">
              <a:solidFill>
                <a:srgbClr val="25408F"/>
              </a:solidFill>
              <a:latin typeface="+mn-lt"/>
              <a:cs typeface="Arial" panose="020B0604020202020204" pitchFamily="34" charset="0"/>
            </a:endParaRPr>
          </a:p>
          <a:p>
            <a:pPr marL="0" lvl="1" indent="0" defTabSz="457200">
              <a:spcAft>
                <a:spcPts val="600"/>
              </a:spcAft>
              <a:buClr>
                <a:srgbClr val="00B0F0"/>
              </a:buClr>
              <a:buSzPct val="100000"/>
              <a:buNone/>
              <a:tabLst>
                <a:tab pos="342900" algn="l"/>
              </a:tabLst>
              <a:defRPr/>
            </a:pPr>
            <a:r>
              <a:rPr lang="en-US" b="1" dirty="0">
                <a:solidFill>
                  <a:srgbClr val="25408F"/>
                </a:solidFill>
                <a:latin typeface="+mn-lt"/>
              </a:rPr>
              <a:t>Methods</a:t>
            </a:r>
          </a:p>
          <a:p>
            <a:pPr marL="342900" lvl="1" indent="-342900" defTabSz="457200">
              <a:spcAft>
                <a:spcPts val="600"/>
              </a:spcAft>
              <a:buSzPct val="100000"/>
              <a:buFont typeface="Arial" panose="020B0604020202020204" pitchFamily="34" charset="0"/>
              <a:buChar char="•"/>
              <a:tabLst>
                <a:tab pos="342900" algn="l"/>
              </a:tabLst>
              <a:defRPr/>
            </a:pPr>
            <a:r>
              <a:rPr lang="en-US" sz="2000" dirty="0">
                <a:solidFill>
                  <a:srgbClr val="787878"/>
                </a:solidFill>
                <a:latin typeface="+mn-lt"/>
                <a:cs typeface="Arial" panose="020B0604020202020204" pitchFamily="34" charset="0"/>
              </a:rPr>
              <a:t>Randomized controlled trial</a:t>
            </a:r>
          </a:p>
          <a:p>
            <a:pPr marL="342900" lvl="1" indent="-342900" defTabSz="457200">
              <a:spcAft>
                <a:spcPts val="600"/>
              </a:spcAft>
              <a:buSzPct val="100000"/>
              <a:buFont typeface="Arial" panose="020B0604020202020204" pitchFamily="34" charset="0"/>
              <a:buChar char="•"/>
              <a:tabLst>
                <a:tab pos="342900" algn="l"/>
              </a:tabLst>
              <a:defRPr/>
            </a:pPr>
            <a:endParaRPr lang="en-US" sz="1200" dirty="0">
              <a:solidFill>
                <a:srgbClr val="787878"/>
              </a:solidFill>
              <a:latin typeface="+mn-lt"/>
              <a:cs typeface="Arial" panose="020B0604020202020204" pitchFamily="34" charset="0"/>
            </a:endParaRPr>
          </a:p>
          <a:p>
            <a:pPr marL="0">
              <a:spcAft>
                <a:spcPts val="800"/>
              </a:spcAft>
            </a:pPr>
            <a:r>
              <a:rPr lang="en-US" b="1" dirty="0">
                <a:solidFill>
                  <a:srgbClr val="25408F"/>
                </a:solidFill>
                <a:latin typeface="+mn-lt"/>
              </a:rPr>
              <a:t>Engagement</a:t>
            </a:r>
          </a:p>
          <a:p>
            <a:pPr marL="342900" lvl="1" indent="-342900" defTabSz="457200">
              <a:spcAft>
                <a:spcPts val="600"/>
              </a:spcAft>
              <a:buSzPct val="100000"/>
              <a:buFont typeface="Arial" panose="020B0604020202020204" pitchFamily="34" charset="0"/>
              <a:buChar char="•"/>
              <a:tabLst>
                <a:tab pos="342900" algn="l"/>
              </a:tabLst>
              <a:defRPr/>
            </a:pPr>
            <a:r>
              <a:rPr lang="en-US" sz="2000" b="0" i="0" dirty="0">
                <a:solidFill>
                  <a:srgbClr val="787878"/>
                </a:solidFill>
                <a:effectLst/>
                <a:latin typeface="Open Sans" panose="020B0606030504020204"/>
              </a:rPr>
              <a:t>Doctors, physical therapists, an exercise scientist, and arthritis advocacy organizations comprised an advisory panel who helped researchers decide on study outcomes and recruitment procedures</a:t>
            </a:r>
            <a:r>
              <a:rPr lang="en-US" sz="2000" dirty="0">
                <a:solidFill>
                  <a:srgbClr val="787878"/>
                </a:solidFill>
                <a:cs typeface="Arial" panose="020B0604020202020204" pitchFamily="34" charset="0"/>
              </a:rPr>
              <a:t> </a:t>
            </a:r>
          </a:p>
          <a:p>
            <a:pPr marL="342900" lvl="1" indent="-342900" defTabSz="457200">
              <a:spcAft>
                <a:spcPts val="600"/>
              </a:spcAft>
              <a:buSzPct val="100000"/>
              <a:buFont typeface="Arial" panose="020B0604020202020204" pitchFamily="34" charset="0"/>
              <a:buChar char="•"/>
              <a:tabLst>
                <a:tab pos="342900" algn="l"/>
              </a:tabLst>
              <a:defRPr/>
            </a:pPr>
            <a:endParaRPr lang="en-US" sz="2000" dirty="0">
              <a:solidFill>
                <a:srgbClr val="787878"/>
              </a:solidFill>
              <a:latin typeface="+mn-lt"/>
              <a:cs typeface="Arial" panose="020B0604020202020204" pitchFamily="34" charset="0"/>
            </a:endParaRPr>
          </a:p>
          <a:p>
            <a:pPr marL="214313" lvl="1" indent="-214313" defTabSz="457200">
              <a:spcAft>
                <a:spcPts val="600"/>
              </a:spcAft>
              <a:buSzPct val="100000"/>
              <a:tabLst>
                <a:tab pos="342900" algn="l"/>
              </a:tabLst>
              <a:defRPr/>
            </a:pPr>
            <a:endParaRPr lang="en-US" sz="2000" dirty="0">
              <a:latin typeface="+mn-lt"/>
              <a:cs typeface="Arial" panose="020B0604020202020204" pitchFamily="34" charset="0"/>
            </a:endParaRPr>
          </a:p>
        </p:txBody>
      </p:sp>
      <p:sp>
        <p:nvSpPr>
          <p:cNvPr id="18" name="Half Frame 17">
            <a:extLst>
              <a:ext uri="{FF2B5EF4-FFF2-40B4-BE49-F238E27FC236}">
                <a16:creationId xmlns:a16="http://schemas.microsoft.com/office/drawing/2014/main" id="{39AFED9F-21B5-4546-AF3A-563C720959D4}"/>
              </a:ext>
            </a:extLst>
          </p:cNvPr>
          <p:cNvSpPr/>
          <p:nvPr/>
        </p:nvSpPr>
        <p:spPr>
          <a:xfrm rot="16200000">
            <a:off x="7368904" y="4336240"/>
            <a:ext cx="903634" cy="903634"/>
          </a:xfrm>
          <a:prstGeom prst="halfFrame">
            <a:avLst/>
          </a:prstGeom>
          <a:solidFill>
            <a:srgbClr val="08B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Half Frame 18">
            <a:extLst>
              <a:ext uri="{FF2B5EF4-FFF2-40B4-BE49-F238E27FC236}">
                <a16:creationId xmlns:a16="http://schemas.microsoft.com/office/drawing/2014/main" id="{F6319896-0344-47B3-82C3-253CF1B7CD1A}"/>
              </a:ext>
            </a:extLst>
          </p:cNvPr>
          <p:cNvSpPr/>
          <p:nvPr/>
        </p:nvSpPr>
        <p:spPr>
          <a:xfrm rot="5400000">
            <a:off x="10931050" y="1906862"/>
            <a:ext cx="903634" cy="903634"/>
          </a:xfrm>
          <a:prstGeom prst="halfFrame">
            <a:avLst/>
          </a:prstGeom>
          <a:solidFill>
            <a:srgbClr val="08B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26" name="Picture 2">
            <a:extLst>
              <a:ext uri="{FF2B5EF4-FFF2-40B4-BE49-F238E27FC236}">
                <a16:creationId xmlns:a16="http://schemas.microsoft.com/office/drawing/2014/main" id="{647E342A-82C3-46E8-9FBE-F40EF763B0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0331" y="5149816"/>
            <a:ext cx="720213" cy="95773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2F30C08-0F81-4064-98B4-21701E3C1E75}"/>
              </a:ext>
            </a:extLst>
          </p:cNvPr>
          <p:cNvSpPr txBox="1"/>
          <p:nvPr/>
        </p:nvSpPr>
        <p:spPr>
          <a:xfrm>
            <a:off x="331787" y="6581001"/>
            <a:ext cx="8881039" cy="276999"/>
          </a:xfrm>
          <a:prstGeom prst="rect">
            <a:avLst/>
          </a:prstGeom>
          <a:noFill/>
        </p:spPr>
        <p:txBody>
          <a:bodyPr wrap="square">
            <a:spAutoFit/>
          </a:bodyPr>
          <a:lstStyle/>
          <a:p>
            <a:r>
              <a:rPr lang="en-US" sz="1200" dirty="0">
                <a:hlinkClick r:id="rId4"/>
              </a:rPr>
              <a:t>https://www.pcori.org/research-results/2013/comparing-physical-therapy-internet-based-exercise-training-and-no-therapy</a:t>
            </a:r>
            <a:r>
              <a:rPr lang="en-US" sz="1200" dirty="0"/>
              <a:t> </a:t>
            </a:r>
          </a:p>
        </p:txBody>
      </p:sp>
    </p:spTree>
    <p:extLst>
      <p:ext uri="{BB962C8B-B14F-4D97-AF65-F5344CB8AC3E}">
        <p14:creationId xmlns:p14="http://schemas.microsoft.com/office/powerpoint/2010/main" val="3746141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7673419" y="2215298"/>
            <a:ext cx="3902696" cy="2704725"/>
          </a:xfrm>
          <a:prstGeom prst="rect">
            <a:avLst/>
          </a:prstGeom>
          <a:noFill/>
        </p:spPr>
        <p:txBody>
          <a:bodyPr wrap="square" rtlCol="0" anchor="ctr" anchorCtr="0">
            <a:noAutofit/>
          </a:bodyPr>
          <a:lstStyle/>
          <a:p>
            <a:pPr defTabSz="755650"/>
            <a:r>
              <a:rPr lang="en-US" sz="1600" dirty="0">
                <a:solidFill>
                  <a:srgbClr val="787878"/>
                </a:solidFill>
              </a:rPr>
              <a:t>Randomized 350 adults with knee osteoarthritis to:</a:t>
            </a:r>
          </a:p>
          <a:p>
            <a:pPr marL="342900" indent="-342900" defTabSz="755650">
              <a:buAutoNum type="arabicPeriod"/>
            </a:pPr>
            <a:r>
              <a:rPr lang="en-US" sz="1500" dirty="0">
                <a:solidFill>
                  <a:srgbClr val="787878"/>
                </a:solidFill>
              </a:rPr>
              <a:t>Physical therapy</a:t>
            </a:r>
          </a:p>
          <a:p>
            <a:pPr marL="342900" indent="-342900" defTabSz="755650">
              <a:buAutoNum type="arabicPeriod"/>
            </a:pPr>
            <a:r>
              <a:rPr lang="en-US" sz="1500" b="0" i="0" dirty="0">
                <a:solidFill>
                  <a:srgbClr val="787878"/>
                </a:solidFill>
                <a:effectLst/>
              </a:rPr>
              <a:t>Internet-based exercise training (IBET)</a:t>
            </a:r>
          </a:p>
          <a:p>
            <a:pPr marL="342900" indent="-342900" defTabSz="755650">
              <a:buAutoNum type="arabicPeriod"/>
            </a:pPr>
            <a:r>
              <a:rPr lang="en-US" sz="1500" dirty="0">
                <a:solidFill>
                  <a:srgbClr val="787878"/>
                </a:solidFill>
              </a:rPr>
              <a:t>Control</a:t>
            </a:r>
          </a:p>
          <a:p>
            <a:pPr defTabSz="755650"/>
            <a:r>
              <a:rPr lang="en-US" sz="1600" dirty="0">
                <a:solidFill>
                  <a:srgbClr val="787878"/>
                </a:solidFill>
              </a:rPr>
              <a:t>Measured at 4 and 12 months </a:t>
            </a:r>
            <a:r>
              <a:rPr lang="en-US" sz="1600" b="0" i="0" dirty="0">
                <a:solidFill>
                  <a:srgbClr val="787878"/>
                </a:solidFill>
                <a:effectLst/>
              </a:rPr>
              <a:t>knee pain, stiffness, and function; self-reported physical activity, mental health, social support, and satisfaction with physical function; measured physical ability</a:t>
            </a:r>
            <a:endParaRPr lang="en-US" sz="1600" dirty="0">
              <a:solidFill>
                <a:srgbClr val="787878"/>
              </a:solidFill>
            </a:endParaRPr>
          </a:p>
        </p:txBody>
      </p:sp>
      <p:sp>
        <p:nvSpPr>
          <p:cNvPr id="13" name="AutoShape 2" descr="Helena Temkin-Greener, Ph.D., M.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15" name="TextBox 14"/>
          <p:cNvSpPr txBox="1"/>
          <p:nvPr/>
        </p:nvSpPr>
        <p:spPr>
          <a:xfrm>
            <a:off x="7136091" y="5149816"/>
            <a:ext cx="4076424" cy="1015663"/>
          </a:xfrm>
          <a:prstGeom prst="rect">
            <a:avLst/>
          </a:prstGeom>
          <a:noFill/>
        </p:spPr>
        <p:txBody>
          <a:bodyPr wrap="square" rIns="182880" rtlCol="0">
            <a:spAutoFit/>
          </a:bodyPr>
          <a:lstStyle/>
          <a:p>
            <a:pPr algn="r"/>
            <a:r>
              <a:rPr lang="de-DE" sz="1200" i="1" dirty="0">
                <a:solidFill>
                  <a:srgbClr val="787878"/>
                </a:solidFill>
              </a:rPr>
              <a:t>Kelli Allen, PhD</a:t>
            </a:r>
          </a:p>
          <a:p>
            <a:pPr algn="r"/>
            <a:r>
              <a:rPr lang="en-US" sz="1200" i="1" dirty="0">
                <a:solidFill>
                  <a:srgbClr val="787878"/>
                </a:solidFill>
              </a:rPr>
              <a:t>University of North Carolina, Chapel Hill, NC</a:t>
            </a:r>
          </a:p>
          <a:p>
            <a:pPr algn="r"/>
            <a:endParaRPr lang="en-US" sz="1200" i="1" dirty="0">
              <a:solidFill>
                <a:schemeClr val="tx1">
                  <a:lumMod val="75000"/>
                  <a:lumOff val="25000"/>
                </a:schemeClr>
              </a:solidFill>
            </a:endParaRPr>
          </a:p>
          <a:p>
            <a:pPr algn="r"/>
            <a:r>
              <a:rPr lang="en-US" sz="1200" i="1" dirty="0">
                <a:solidFill>
                  <a:schemeClr val="tx1">
                    <a:lumMod val="75000"/>
                    <a:lumOff val="25000"/>
                  </a:schemeClr>
                </a:solidFill>
              </a:rPr>
              <a:t>Assessment of Prevention, Diagnosis, and Treatment Options, awarded December 2013</a:t>
            </a:r>
          </a:p>
        </p:txBody>
      </p:sp>
      <p:sp>
        <p:nvSpPr>
          <p:cNvPr id="4" name="Slide Number Placeholder 3">
            <a:extLst>
              <a:ext uri="{FF2B5EF4-FFF2-40B4-BE49-F238E27FC236}">
                <a16:creationId xmlns:a16="http://schemas.microsoft.com/office/drawing/2014/main" id="{DA125575-9F43-4DA3-976C-5C03E477BB05}"/>
              </a:ext>
            </a:extLst>
          </p:cNvPr>
          <p:cNvSpPr>
            <a:spLocks noGrp="1"/>
          </p:cNvSpPr>
          <p:nvPr>
            <p:ph type="sldNum" sz="quarter" idx="12"/>
          </p:nvPr>
        </p:nvSpPr>
        <p:spPr/>
        <p:txBody>
          <a:bodyPr/>
          <a:lstStyle/>
          <a:p>
            <a:fld id="{2C10B610-381F-432D-A853-6CC0B0380E78}" type="slidenum">
              <a:rPr lang="en-US" smtClean="0"/>
              <a:t>19</a:t>
            </a:fld>
            <a:endParaRPr lang="en-US"/>
          </a:p>
        </p:txBody>
      </p:sp>
      <p:sp>
        <p:nvSpPr>
          <p:cNvPr id="2" name="Content Placeholder 1">
            <a:extLst>
              <a:ext uri="{FF2B5EF4-FFF2-40B4-BE49-F238E27FC236}">
                <a16:creationId xmlns:a16="http://schemas.microsoft.com/office/drawing/2014/main" id="{53591943-5F12-4DBF-9CBE-3FD3205A9484}"/>
              </a:ext>
            </a:extLst>
          </p:cNvPr>
          <p:cNvSpPr>
            <a:spLocks noGrp="1"/>
          </p:cNvSpPr>
          <p:nvPr>
            <p:ph sz="quarter" idx="13"/>
          </p:nvPr>
        </p:nvSpPr>
        <p:spPr>
          <a:xfrm>
            <a:off x="331787" y="78006"/>
            <a:ext cx="9717087" cy="275332"/>
          </a:xfrm>
        </p:spPr>
        <p:txBody>
          <a:bodyPr lIns="73152" anchor="t"/>
          <a:lstStyle/>
          <a:p>
            <a:r>
              <a:rPr lang="en-US" sz="2000" dirty="0"/>
              <a:t>STUDY PROFILE</a:t>
            </a:r>
          </a:p>
          <a:p>
            <a:endParaRPr lang="en-US" dirty="0"/>
          </a:p>
        </p:txBody>
      </p:sp>
      <p:sp>
        <p:nvSpPr>
          <p:cNvPr id="17" name="Content Placeholder 16">
            <a:extLst>
              <a:ext uri="{FF2B5EF4-FFF2-40B4-BE49-F238E27FC236}">
                <a16:creationId xmlns:a16="http://schemas.microsoft.com/office/drawing/2014/main" id="{208518F8-7E63-451A-ABF8-F268A9BE0F77}"/>
              </a:ext>
            </a:extLst>
          </p:cNvPr>
          <p:cNvSpPr>
            <a:spLocks noGrp="1"/>
          </p:cNvSpPr>
          <p:nvPr>
            <p:ph sz="quarter" idx="14"/>
          </p:nvPr>
        </p:nvSpPr>
        <p:spPr>
          <a:xfrm>
            <a:off x="331787" y="474509"/>
            <a:ext cx="10257617" cy="980985"/>
          </a:xfrm>
        </p:spPr>
        <p:txBody>
          <a:bodyPr/>
          <a:lstStyle/>
          <a:p>
            <a:pPr>
              <a:spcBef>
                <a:spcPts val="0"/>
              </a:spcBef>
            </a:pPr>
            <a:r>
              <a:rPr lang="en-US" sz="2600" b="0" i="0" dirty="0">
                <a:effectLst/>
                <a:latin typeface="Open Sans" panose="020B0606030504020204"/>
              </a:rPr>
              <a:t>Physical Therapy vs. Internet-Based Exercise Training for Patients with Knee Osteoarthritis</a:t>
            </a:r>
            <a:endParaRPr lang="en-US" sz="2600" dirty="0">
              <a:latin typeface="+mn-lt"/>
            </a:endParaRPr>
          </a:p>
        </p:txBody>
      </p:sp>
      <p:sp>
        <p:nvSpPr>
          <p:cNvPr id="3" name="Text Placeholder 2">
            <a:extLst>
              <a:ext uri="{FF2B5EF4-FFF2-40B4-BE49-F238E27FC236}">
                <a16:creationId xmlns:a16="http://schemas.microsoft.com/office/drawing/2014/main" id="{CB06DDD2-76CE-4138-9B80-457CCEE6D006}"/>
              </a:ext>
            </a:extLst>
          </p:cNvPr>
          <p:cNvSpPr>
            <a:spLocks noGrp="1"/>
          </p:cNvSpPr>
          <p:nvPr>
            <p:ph type="body" sz="quarter" idx="4294967295"/>
          </p:nvPr>
        </p:nvSpPr>
        <p:spPr>
          <a:xfrm>
            <a:off x="331788" y="1800225"/>
            <a:ext cx="6512072" cy="4365254"/>
          </a:xfrm>
          <a:prstGeom prst="rect">
            <a:avLst/>
          </a:prstGeom>
        </p:spPr>
        <p:txBody>
          <a:bodyPr/>
          <a:lstStyle/>
          <a:p>
            <a:pPr marL="0">
              <a:spcAft>
                <a:spcPts val="800"/>
              </a:spcAft>
            </a:pPr>
            <a:r>
              <a:rPr lang="en-US" b="1" dirty="0">
                <a:solidFill>
                  <a:srgbClr val="25408F"/>
                </a:solidFill>
                <a:latin typeface="+mn-lt"/>
              </a:rPr>
              <a:t>Results*</a:t>
            </a:r>
          </a:p>
          <a:p>
            <a:pPr marL="285750" indent="-285750">
              <a:lnSpc>
                <a:spcPct val="100000"/>
              </a:lnSpc>
              <a:spcBef>
                <a:spcPts val="0"/>
              </a:spcBef>
              <a:spcAft>
                <a:spcPts val="600"/>
              </a:spcAft>
              <a:buFont typeface="Arial" panose="020B0604020202020204" pitchFamily="34" charset="0"/>
              <a:buChar char="•"/>
            </a:pPr>
            <a:r>
              <a:rPr lang="en-US" sz="1600" b="0" i="0" dirty="0">
                <a:solidFill>
                  <a:srgbClr val="787878"/>
                </a:solidFill>
                <a:effectLst/>
                <a:latin typeface="+mn-lt"/>
              </a:rPr>
              <a:t>Compared with control group, the PT group</a:t>
            </a:r>
          </a:p>
          <a:p>
            <a:pPr marL="971550" lvl="1" indent="-285750">
              <a:lnSpc>
                <a:spcPct val="100000"/>
              </a:lnSpc>
              <a:spcBef>
                <a:spcPts val="0"/>
              </a:spcBef>
              <a:spcAft>
                <a:spcPts val="600"/>
              </a:spcAft>
              <a:buFont typeface="Arial" panose="020B0604020202020204" pitchFamily="34" charset="0"/>
              <a:buChar char="•"/>
            </a:pPr>
            <a:r>
              <a:rPr lang="en-US" sz="1600" b="0" i="0" dirty="0">
                <a:solidFill>
                  <a:srgbClr val="787878"/>
                </a:solidFill>
                <a:effectLst/>
                <a:latin typeface="+mn-lt"/>
              </a:rPr>
              <a:t>Reported more physical activity and stretching</a:t>
            </a:r>
          </a:p>
          <a:p>
            <a:pPr marL="971550" lvl="1" indent="-285750">
              <a:lnSpc>
                <a:spcPct val="100000"/>
              </a:lnSpc>
              <a:spcBef>
                <a:spcPts val="0"/>
              </a:spcBef>
              <a:spcAft>
                <a:spcPts val="600"/>
              </a:spcAft>
              <a:buFont typeface="Arial" panose="020B0604020202020204" pitchFamily="34" charset="0"/>
              <a:buChar char="•"/>
            </a:pPr>
            <a:r>
              <a:rPr lang="en-US" sz="1600" b="0" i="0" dirty="0">
                <a:solidFill>
                  <a:srgbClr val="787878"/>
                </a:solidFill>
                <a:effectLst/>
                <a:latin typeface="+mn-lt"/>
              </a:rPr>
              <a:t>Performed better on 2-minute march test</a:t>
            </a:r>
          </a:p>
          <a:p>
            <a:pPr marL="971550" lvl="1" indent="-285750">
              <a:lnSpc>
                <a:spcPct val="100000"/>
              </a:lnSpc>
              <a:spcBef>
                <a:spcPts val="0"/>
              </a:spcBef>
              <a:spcAft>
                <a:spcPts val="600"/>
              </a:spcAft>
              <a:buFont typeface="Arial" panose="020B0604020202020204" pitchFamily="34" charset="0"/>
              <a:buChar char="•"/>
            </a:pPr>
            <a:r>
              <a:rPr lang="en-US" sz="1600" b="0" i="0" dirty="0">
                <a:solidFill>
                  <a:srgbClr val="787878"/>
                </a:solidFill>
                <a:effectLst/>
                <a:latin typeface="+mn-lt"/>
              </a:rPr>
              <a:t>Had higher satisfaction with physical function, fewer sleep problems, less fatigue, and rating of knee symptom</a:t>
            </a:r>
          </a:p>
          <a:p>
            <a:pPr marL="285750" indent="-285750">
              <a:lnSpc>
                <a:spcPct val="100000"/>
              </a:lnSpc>
              <a:spcBef>
                <a:spcPts val="0"/>
              </a:spcBef>
              <a:spcAft>
                <a:spcPts val="600"/>
              </a:spcAft>
              <a:buFont typeface="Arial" panose="020B0604020202020204" pitchFamily="34" charset="0"/>
              <a:buChar char="•"/>
            </a:pPr>
            <a:r>
              <a:rPr lang="en-US" sz="1600" b="0" i="0" dirty="0">
                <a:solidFill>
                  <a:srgbClr val="787878"/>
                </a:solidFill>
                <a:effectLst/>
                <a:latin typeface="+mn-lt"/>
              </a:rPr>
              <a:t>Compared with control group, the IBET group</a:t>
            </a:r>
          </a:p>
          <a:p>
            <a:pPr marL="971550" lvl="1" indent="-285750">
              <a:lnSpc>
                <a:spcPct val="100000"/>
              </a:lnSpc>
              <a:spcBef>
                <a:spcPts val="0"/>
              </a:spcBef>
              <a:spcAft>
                <a:spcPts val="600"/>
              </a:spcAft>
              <a:buFont typeface="Arial" panose="020B0604020202020204" pitchFamily="34" charset="0"/>
              <a:buChar char="•"/>
            </a:pPr>
            <a:r>
              <a:rPr lang="en-US" sz="1600" b="0" i="0" dirty="0">
                <a:solidFill>
                  <a:srgbClr val="787878"/>
                </a:solidFill>
                <a:effectLst/>
                <a:latin typeface="+mn-lt"/>
              </a:rPr>
              <a:t>Reported more minutes of weekly stretching</a:t>
            </a:r>
          </a:p>
          <a:p>
            <a:pPr marL="971550" lvl="1" indent="-285750">
              <a:lnSpc>
                <a:spcPct val="100000"/>
              </a:lnSpc>
              <a:spcBef>
                <a:spcPts val="0"/>
              </a:spcBef>
              <a:spcAft>
                <a:spcPts val="600"/>
              </a:spcAft>
              <a:buFont typeface="Arial" panose="020B0604020202020204" pitchFamily="34" charset="0"/>
              <a:buChar char="•"/>
            </a:pPr>
            <a:r>
              <a:rPr lang="en-US" sz="1600" b="0" i="0" dirty="0">
                <a:solidFill>
                  <a:srgbClr val="787878"/>
                </a:solidFill>
                <a:effectLst/>
                <a:latin typeface="+mn-lt"/>
              </a:rPr>
              <a:t>Had a higher overall rating of knee symptom</a:t>
            </a:r>
          </a:p>
          <a:p>
            <a:pPr marL="0" algn="l"/>
            <a:r>
              <a:rPr lang="en-US" b="1" i="0" dirty="0">
                <a:solidFill>
                  <a:srgbClr val="25408F"/>
                </a:solidFill>
                <a:effectLst/>
                <a:latin typeface="Open Sans" panose="020B0606030504020204"/>
              </a:rPr>
              <a:t>How can people use the results?</a:t>
            </a:r>
          </a:p>
          <a:p>
            <a:pPr algn="l"/>
            <a:r>
              <a:rPr lang="en-US" sz="1600" b="0" i="0" dirty="0">
                <a:solidFill>
                  <a:srgbClr val="787878"/>
                </a:solidFill>
                <a:effectLst/>
                <a:latin typeface="Open Sans" panose="020B0606030504020204"/>
              </a:rPr>
              <a:t>Doctors, patients, and clinic managers can use these results when considering ways to improve function and lessen pain for patients with knee osteoarthritis.</a:t>
            </a:r>
          </a:p>
          <a:p>
            <a:pPr marL="971550" lvl="1" indent="-285750">
              <a:lnSpc>
                <a:spcPct val="100000"/>
              </a:lnSpc>
              <a:spcBef>
                <a:spcPts val="0"/>
              </a:spcBef>
              <a:spcAft>
                <a:spcPts val="600"/>
              </a:spcAft>
              <a:buFont typeface="Arial" panose="020B0604020202020204" pitchFamily="34" charset="0"/>
              <a:buChar char="•"/>
            </a:pPr>
            <a:endParaRPr lang="en-US" sz="1600" b="0" i="0" dirty="0">
              <a:solidFill>
                <a:srgbClr val="787878"/>
              </a:solidFill>
              <a:effectLst/>
              <a:latin typeface="+mn-lt"/>
            </a:endParaRPr>
          </a:p>
          <a:p>
            <a:pPr marL="800100" lvl="2" indent="-342900" defTabSz="457200">
              <a:spcAft>
                <a:spcPts val="600"/>
              </a:spcAft>
              <a:buClr>
                <a:srgbClr val="00B0F0"/>
              </a:buClr>
              <a:buSzPct val="100000"/>
              <a:tabLst>
                <a:tab pos="342900" algn="l"/>
              </a:tabLst>
              <a:defRPr/>
            </a:pPr>
            <a:endParaRPr lang="en-US" sz="2000" b="1" dirty="0">
              <a:solidFill>
                <a:schemeClr val="tx1">
                  <a:lumMod val="75000"/>
                  <a:lumOff val="25000"/>
                </a:schemeClr>
              </a:solidFill>
              <a:latin typeface="+mn-lt"/>
              <a:cs typeface="Arial" panose="020B0604020202020204" pitchFamily="34" charset="0"/>
            </a:endParaRPr>
          </a:p>
          <a:p>
            <a:pPr marL="214313" lvl="1" indent="-214313" defTabSz="457200">
              <a:spcAft>
                <a:spcPts val="600"/>
              </a:spcAft>
              <a:buSzPct val="100000"/>
              <a:tabLst>
                <a:tab pos="342900" algn="l"/>
              </a:tabLst>
              <a:defRPr/>
            </a:pPr>
            <a:endParaRPr lang="en-US" sz="2000" dirty="0">
              <a:solidFill>
                <a:schemeClr val="tx1">
                  <a:lumMod val="75000"/>
                  <a:lumOff val="25000"/>
                </a:schemeClr>
              </a:solidFill>
              <a:latin typeface="+mn-lt"/>
              <a:cs typeface="Arial" panose="020B0604020202020204" pitchFamily="34" charset="0"/>
            </a:endParaRPr>
          </a:p>
        </p:txBody>
      </p:sp>
      <p:sp>
        <p:nvSpPr>
          <p:cNvPr id="18" name="Half Frame 17">
            <a:extLst>
              <a:ext uri="{FF2B5EF4-FFF2-40B4-BE49-F238E27FC236}">
                <a16:creationId xmlns:a16="http://schemas.microsoft.com/office/drawing/2014/main" id="{39AFED9F-21B5-4546-AF3A-563C720959D4}"/>
              </a:ext>
            </a:extLst>
          </p:cNvPr>
          <p:cNvSpPr/>
          <p:nvPr/>
        </p:nvSpPr>
        <p:spPr>
          <a:xfrm rot="16200000">
            <a:off x="7368904" y="4336240"/>
            <a:ext cx="903634" cy="903634"/>
          </a:xfrm>
          <a:prstGeom prst="halfFrame">
            <a:avLst/>
          </a:prstGeom>
          <a:solidFill>
            <a:srgbClr val="08B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Half Frame 18">
            <a:extLst>
              <a:ext uri="{FF2B5EF4-FFF2-40B4-BE49-F238E27FC236}">
                <a16:creationId xmlns:a16="http://schemas.microsoft.com/office/drawing/2014/main" id="{F6319896-0344-47B3-82C3-253CF1B7CD1A}"/>
              </a:ext>
            </a:extLst>
          </p:cNvPr>
          <p:cNvSpPr/>
          <p:nvPr/>
        </p:nvSpPr>
        <p:spPr>
          <a:xfrm rot="5400000">
            <a:off x="10931050" y="1906862"/>
            <a:ext cx="903634" cy="903634"/>
          </a:xfrm>
          <a:prstGeom prst="halfFrame">
            <a:avLst/>
          </a:prstGeom>
          <a:solidFill>
            <a:srgbClr val="08B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26" name="Picture 2">
            <a:extLst>
              <a:ext uri="{FF2B5EF4-FFF2-40B4-BE49-F238E27FC236}">
                <a16:creationId xmlns:a16="http://schemas.microsoft.com/office/drawing/2014/main" id="{647E342A-82C3-46E8-9FBE-F40EF763B0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0331" y="5149816"/>
            <a:ext cx="720213" cy="957731"/>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10AC41AF-A9C5-4509-B002-EF62D5B8B50B}"/>
              </a:ext>
            </a:extLst>
          </p:cNvPr>
          <p:cNvSpPr/>
          <p:nvPr/>
        </p:nvSpPr>
        <p:spPr>
          <a:xfrm>
            <a:off x="1679575" y="1969077"/>
            <a:ext cx="2972289" cy="246221"/>
          </a:xfrm>
          <a:prstGeom prst="rect">
            <a:avLst/>
          </a:prstGeom>
        </p:spPr>
        <p:txBody>
          <a:bodyPr wrap="none">
            <a:spAutoFit/>
          </a:bodyPr>
          <a:lstStyle/>
          <a:p>
            <a:pPr fontAlgn="auto">
              <a:spcBef>
                <a:spcPts val="0"/>
              </a:spcBef>
              <a:spcAft>
                <a:spcPts val="0"/>
              </a:spcAft>
            </a:pPr>
            <a:r>
              <a:rPr lang="pt-BR" sz="1000" dirty="0">
                <a:solidFill>
                  <a:schemeClr val="tx1">
                    <a:lumMod val="75000"/>
                    <a:lumOff val="25000"/>
                  </a:schemeClr>
                </a:solidFill>
              </a:rPr>
              <a:t>*</a:t>
            </a:r>
            <a:r>
              <a:rPr lang="pt-BR" sz="1000" b="0" i="1" dirty="0">
                <a:solidFill>
                  <a:schemeClr val="tx1">
                    <a:lumMod val="75000"/>
                    <a:lumOff val="25000"/>
                  </a:schemeClr>
                </a:solidFill>
                <a:effectLst/>
                <a:latin typeface="Open Sans" panose="020B0606030504020204"/>
              </a:rPr>
              <a:t>Osteoarthritis Cartilage. 2018 Mar;26(3):383-396.</a:t>
            </a:r>
            <a:endParaRPr lang="en-US" sz="1400" i="1" dirty="0">
              <a:solidFill>
                <a:schemeClr val="tx1">
                  <a:lumMod val="75000"/>
                  <a:lumOff val="25000"/>
                </a:schemeClr>
              </a:solidFill>
            </a:endParaRPr>
          </a:p>
        </p:txBody>
      </p:sp>
      <p:sp>
        <p:nvSpPr>
          <p:cNvPr id="16" name="TextBox 15">
            <a:extLst>
              <a:ext uri="{FF2B5EF4-FFF2-40B4-BE49-F238E27FC236}">
                <a16:creationId xmlns:a16="http://schemas.microsoft.com/office/drawing/2014/main" id="{913605EE-F75C-40B5-BFC3-31A6BBC4E1F9}"/>
              </a:ext>
            </a:extLst>
          </p:cNvPr>
          <p:cNvSpPr txBox="1"/>
          <p:nvPr/>
        </p:nvSpPr>
        <p:spPr>
          <a:xfrm>
            <a:off x="331787" y="6581001"/>
            <a:ext cx="8881039" cy="276999"/>
          </a:xfrm>
          <a:prstGeom prst="rect">
            <a:avLst/>
          </a:prstGeom>
          <a:noFill/>
        </p:spPr>
        <p:txBody>
          <a:bodyPr wrap="square">
            <a:spAutoFit/>
          </a:bodyPr>
          <a:lstStyle/>
          <a:p>
            <a:r>
              <a:rPr lang="en-US" sz="1200" dirty="0">
                <a:hlinkClick r:id="rId4"/>
              </a:rPr>
              <a:t>https://www.pcori.org/research-results/2013/comparing-physical-therapy-internet-based-exercise-training-and-no-therapy</a:t>
            </a:r>
            <a:r>
              <a:rPr lang="en-US" sz="1200" dirty="0"/>
              <a:t> </a:t>
            </a:r>
          </a:p>
        </p:txBody>
      </p:sp>
    </p:spTree>
    <p:extLst>
      <p:ext uri="{BB962C8B-B14F-4D97-AF65-F5344CB8AC3E}">
        <p14:creationId xmlns:p14="http://schemas.microsoft.com/office/powerpoint/2010/main" val="1878346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056010" y="3891790"/>
            <a:ext cx="184666" cy="369332"/>
          </a:xfrm>
          <a:prstGeom prst="rect">
            <a:avLst/>
          </a:prstGeom>
          <a:noFill/>
        </p:spPr>
        <p:txBody>
          <a:bodyPr wrap="none" rtlCol="0">
            <a:spAutoFit/>
          </a:bodyPr>
          <a:lstStyle/>
          <a:p>
            <a:endParaRPr lang="en-US">
              <a:solidFill>
                <a:prstClr val="black"/>
              </a:solidFill>
            </a:endParaRPr>
          </a:p>
        </p:txBody>
      </p:sp>
      <p:sp>
        <p:nvSpPr>
          <p:cNvPr id="2" name="Content Placeholder 1">
            <a:extLst>
              <a:ext uri="{FF2B5EF4-FFF2-40B4-BE49-F238E27FC236}">
                <a16:creationId xmlns:a16="http://schemas.microsoft.com/office/drawing/2014/main" id="{9EC911FB-0BD4-4744-81B0-33EFED196776}"/>
              </a:ext>
            </a:extLst>
          </p:cNvPr>
          <p:cNvSpPr>
            <a:spLocks noGrp="1"/>
          </p:cNvSpPr>
          <p:nvPr>
            <p:ph sz="quarter" idx="13"/>
          </p:nvPr>
        </p:nvSpPr>
        <p:spPr/>
        <p:txBody>
          <a:bodyPr/>
          <a:lstStyle/>
          <a:p>
            <a:r>
              <a:rPr lang="en-US"/>
              <a:t>Improving Healthcare Systems</a:t>
            </a:r>
          </a:p>
        </p:txBody>
      </p:sp>
      <p:sp>
        <p:nvSpPr>
          <p:cNvPr id="3" name="Text Placeholder 2">
            <a:extLst>
              <a:ext uri="{FF2B5EF4-FFF2-40B4-BE49-F238E27FC236}">
                <a16:creationId xmlns:a16="http://schemas.microsoft.com/office/drawing/2014/main" id="{FDCDA560-2824-4E87-B841-CED6FE98E242}"/>
              </a:ext>
            </a:extLst>
          </p:cNvPr>
          <p:cNvSpPr>
            <a:spLocks noGrp="1"/>
          </p:cNvSpPr>
          <p:nvPr>
            <p:ph type="body" sz="quarter" idx="4294967295"/>
          </p:nvPr>
        </p:nvSpPr>
        <p:spPr>
          <a:xfrm>
            <a:off x="331788" y="1800225"/>
            <a:ext cx="11517312" cy="4692650"/>
          </a:xfrm>
          <a:prstGeom prst="rect">
            <a:avLst/>
          </a:prstGeom>
        </p:spPr>
        <p:txBody>
          <a:bodyPr/>
          <a:lstStyle/>
          <a:p>
            <a:pPr marL="114300" indent="0">
              <a:buNone/>
            </a:pPr>
            <a:r>
              <a:rPr lang="en-US" b="1" dirty="0">
                <a:solidFill>
                  <a:srgbClr val="25408F"/>
                </a:solidFill>
              </a:rPr>
              <a:t>Seeks to fund research on effects of system changes on: </a:t>
            </a:r>
          </a:p>
          <a:p>
            <a:endParaRPr lang="en-US" dirty="0"/>
          </a:p>
          <a:p>
            <a:pPr marL="800100" indent="-342900">
              <a:buClr>
                <a:srgbClr val="00B0F0"/>
              </a:buClr>
              <a:buFont typeface="Arial" panose="020B0604020202020204" pitchFamily="34" charset="0"/>
              <a:buChar char="•"/>
            </a:pPr>
            <a:r>
              <a:rPr lang="en-US" dirty="0"/>
              <a:t>Patients’ access to high-quality support for self-care and coordination across healthcare settings  </a:t>
            </a:r>
            <a:br>
              <a:rPr lang="en-US" dirty="0"/>
            </a:br>
            <a:endParaRPr lang="en-US" sz="800" dirty="0"/>
          </a:p>
          <a:p>
            <a:pPr marL="800100" indent="-342900">
              <a:buClr>
                <a:srgbClr val="00B0F0"/>
              </a:buClr>
              <a:buFont typeface="Arial" panose="020B0604020202020204" pitchFamily="34" charset="0"/>
              <a:buChar char="•"/>
            </a:pPr>
            <a:r>
              <a:rPr lang="en-US" dirty="0"/>
              <a:t>Experiences important to patients and caregivers, e.g., overall health, functional ability, quality of life, stress, and survival</a:t>
            </a:r>
          </a:p>
          <a:p>
            <a:pPr marL="1485900" lvl="1" indent="-342900">
              <a:buClr>
                <a:srgbClr val="00B0F0"/>
              </a:buClr>
              <a:buFont typeface="Arial" panose="020B0604020202020204" pitchFamily="34" charset="0"/>
              <a:buChar char="•"/>
            </a:pPr>
            <a:r>
              <a:rPr lang="en-US" dirty="0"/>
              <a:t>Decision making based on patients’ values</a:t>
            </a:r>
            <a:br>
              <a:rPr lang="en-US" dirty="0"/>
            </a:br>
            <a:endParaRPr lang="en-US" sz="800" dirty="0"/>
          </a:p>
          <a:p>
            <a:pPr marL="800100" indent="-342900">
              <a:buClr>
                <a:srgbClr val="00B0F0"/>
              </a:buClr>
              <a:buFont typeface="Arial" panose="020B0604020202020204" pitchFamily="34" charset="0"/>
              <a:buChar char="•"/>
            </a:pPr>
            <a:r>
              <a:rPr lang="en-US" dirty="0"/>
              <a:t>Efficiency of healthcare delivery, as measured by the amount of ineffective, duplicative, or wasteful care provided to patients</a:t>
            </a:r>
          </a:p>
          <a:p>
            <a:endParaRPr lang="en-US" dirty="0"/>
          </a:p>
        </p:txBody>
      </p:sp>
      <p:sp>
        <p:nvSpPr>
          <p:cNvPr id="4" name="Slide Number Placeholder 3">
            <a:extLst>
              <a:ext uri="{FF2B5EF4-FFF2-40B4-BE49-F238E27FC236}">
                <a16:creationId xmlns:a16="http://schemas.microsoft.com/office/drawing/2014/main" id="{D75E65FE-5006-46EC-9D21-2AD4F949B573}"/>
              </a:ext>
            </a:extLst>
          </p:cNvPr>
          <p:cNvSpPr>
            <a:spLocks noGrp="1"/>
          </p:cNvSpPr>
          <p:nvPr>
            <p:ph type="sldNum" sz="quarter" idx="12"/>
          </p:nvPr>
        </p:nvSpPr>
        <p:spPr/>
        <p:txBody>
          <a:bodyPr/>
          <a:lstStyle/>
          <a:p>
            <a:fld id="{2C10B610-381F-432D-A853-6CC0B0380E78}" type="slidenum">
              <a:rPr lang="en-US" smtClean="0"/>
              <a:t>20</a:t>
            </a:fld>
            <a:endParaRPr lang="en-US"/>
          </a:p>
        </p:txBody>
      </p:sp>
    </p:spTree>
    <p:extLst>
      <p:ext uri="{BB962C8B-B14F-4D97-AF65-F5344CB8AC3E}">
        <p14:creationId xmlns:p14="http://schemas.microsoft.com/office/powerpoint/2010/main" val="749069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C878BF-79FA-4AFD-AB35-55AF2EED5D02}"/>
              </a:ext>
            </a:extLst>
          </p:cNvPr>
          <p:cNvSpPr>
            <a:spLocks noGrp="1"/>
          </p:cNvSpPr>
          <p:nvPr>
            <p:ph type="sldNum" sz="quarter" idx="12"/>
          </p:nvPr>
        </p:nvSpPr>
        <p:spPr/>
        <p:txBody>
          <a:bodyPr/>
          <a:lstStyle/>
          <a:p>
            <a:fld id="{2C10B610-381F-432D-A853-6CC0B0380E78}" type="slidenum">
              <a:rPr lang="en-US" smtClean="0"/>
              <a:t>21</a:t>
            </a:fld>
            <a:endParaRPr lang="en-US" dirty="0"/>
          </a:p>
        </p:txBody>
      </p:sp>
      <p:sp>
        <p:nvSpPr>
          <p:cNvPr id="5" name="Content Placeholder 4">
            <a:extLst>
              <a:ext uri="{FF2B5EF4-FFF2-40B4-BE49-F238E27FC236}">
                <a16:creationId xmlns:a16="http://schemas.microsoft.com/office/drawing/2014/main" id="{0E223993-8829-44AC-81A2-0A725B162E5D}"/>
              </a:ext>
            </a:extLst>
          </p:cNvPr>
          <p:cNvSpPr>
            <a:spLocks noGrp="1"/>
          </p:cNvSpPr>
          <p:nvPr>
            <p:ph sz="quarter" idx="13"/>
          </p:nvPr>
        </p:nvSpPr>
        <p:spPr/>
        <p:txBody>
          <a:bodyPr/>
          <a:lstStyle/>
          <a:p>
            <a:r>
              <a:rPr lang="en-US" dirty="0"/>
              <a:t>STUDY PROFILE</a:t>
            </a:r>
          </a:p>
        </p:txBody>
      </p:sp>
      <p:sp>
        <p:nvSpPr>
          <p:cNvPr id="6" name="Text Placeholder 5">
            <a:extLst>
              <a:ext uri="{FF2B5EF4-FFF2-40B4-BE49-F238E27FC236}">
                <a16:creationId xmlns:a16="http://schemas.microsoft.com/office/drawing/2014/main" id="{5EA6F60B-5B21-43A4-880B-14E6F7414635}"/>
              </a:ext>
            </a:extLst>
          </p:cNvPr>
          <p:cNvSpPr>
            <a:spLocks noGrp="1"/>
          </p:cNvSpPr>
          <p:nvPr>
            <p:ph type="body" sz="quarter" idx="15"/>
          </p:nvPr>
        </p:nvSpPr>
        <p:spPr/>
        <p:txBody>
          <a:bodyPr/>
          <a:lstStyle/>
          <a:p>
            <a:pPr algn="l"/>
            <a:r>
              <a:rPr lang="en-US" b="0" i="0" dirty="0">
                <a:effectLst/>
                <a:latin typeface="Open Sans" panose="020B0606030504020204"/>
              </a:rPr>
              <a:t>Improving Delivery of Patient-Centered Cardiac Rehabilitation</a:t>
            </a:r>
            <a:endParaRPr lang="en-US" i="0" dirty="0">
              <a:effectLst/>
              <a:latin typeface="Open Sans Light" panose="020B0306030504020204"/>
            </a:endParaRPr>
          </a:p>
        </p:txBody>
      </p:sp>
      <p:sp>
        <p:nvSpPr>
          <p:cNvPr id="7" name="Text Placeholder 6">
            <a:extLst>
              <a:ext uri="{FF2B5EF4-FFF2-40B4-BE49-F238E27FC236}">
                <a16:creationId xmlns:a16="http://schemas.microsoft.com/office/drawing/2014/main" id="{BEBF8BCC-7038-4CCA-B251-B56BE79608A0}"/>
              </a:ext>
            </a:extLst>
          </p:cNvPr>
          <p:cNvSpPr>
            <a:spLocks noGrp="1"/>
          </p:cNvSpPr>
          <p:nvPr>
            <p:ph type="body" sz="quarter" idx="16"/>
          </p:nvPr>
        </p:nvSpPr>
        <p:spPr/>
        <p:txBody>
          <a:bodyPr/>
          <a:lstStyle/>
          <a:p>
            <a:r>
              <a:rPr lang="en-US" dirty="0">
                <a:solidFill>
                  <a:srgbClr val="787878"/>
                </a:solidFill>
              </a:rPr>
              <a:t>Evaluated supervised facility-based CR 2-3 times/</a:t>
            </a:r>
            <a:r>
              <a:rPr lang="en-US" dirty="0" err="1">
                <a:solidFill>
                  <a:srgbClr val="787878"/>
                </a:solidFill>
              </a:rPr>
              <a:t>wk</a:t>
            </a:r>
            <a:r>
              <a:rPr lang="en-US" dirty="0">
                <a:solidFill>
                  <a:srgbClr val="787878"/>
                </a:solidFill>
              </a:rPr>
              <a:t> versus minimally supervised home-based CR in 235 people with ischemic heart disease. Outcomes at 3 and 6 months included number of people enrolled in CR; </a:t>
            </a:r>
            <a:r>
              <a:rPr lang="en-US" b="0" i="0" dirty="0">
                <a:solidFill>
                  <a:srgbClr val="787878"/>
                </a:solidFill>
                <a:effectLst/>
                <a:latin typeface="Open Sans" panose="020B0606030504020204"/>
              </a:rPr>
              <a:t>distance in 6-minute walk test; physical activity and function; health-related quality of life; self-efficacy; depression; anxiety; and cognitive function</a:t>
            </a:r>
            <a:endParaRPr lang="en-US" dirty="0">
              <a:solidFill>
                <a:srgbClr val="787878"/>
              </a:solidFill>
            </a:endParaRPr>
          </a:p>
        </p:txBody>
      </p:sp>
      <p:sp>
        <p:nvSpPr>
          <p:cNvPr id="8" name="Text Placeholder 7">
            <a:extLst>
              <a:ext uri="{FF2B5EF4-FFF2-40B4-BE49-F238E27FC236}">
                <a16:creationId xmlns:a16="http://schemas.microsoft.com/office/drawing/2014/main" id="{C70C8706-240D-4E6F-B494-AE0620A6F292}"/>
              </a:ext>
            </a:extLst>
          </p:cNvPr>
          <p:cNvSpPr>
            <a:spLocks noGrp="1"/>
          </p:cNvSpPr>
          <p:nvPr>
            <p:ph type="body" sz="quarter" idx="17"/>
          </p:nvPr>
        </p:nvSpPr>
        <p:spPr/>
        <p:txBody>
          <a:bodyPr/>
          <a:lstStyle/>
          <a:p>
            <a:r>
              <a:rPr lang="en-US" dirty="0"/>
              <a:t>Mary </a:t>
            </a:r>
            <a:r>
              <a:rPr lang="en-US" dirty="0" err="1"/>
              <a:t>Whooley</a:t>
            </a:r>
            <a:r>
              <a:rPr lang="en-US" dirty="0"/>
              <a:t>, MD</a:t>
            </a:r>
            <a:br>
              <a:rPr lang="en-US" dirty="0"/>
            </a:br>
            <a:r>
              <a:rPr lang="en-US" dirty="0"/>
              <a:t>University of California, San Francisco</a:t>
            </a:r>
          </a:p>
          <a:p>
            <a:r>
              <a:rPr lang="en-US" dirty="0"/>
              <a:t>Improving Healthcare Systems,</a:t>
            </a:r>
            <a:br>
              <a:rPr lang="en-US" dirty="0"/>
            </a:br>
            <a:r>
              <a:rPr lang="en-US" dirty="0"/>
              <a:t>awarded September 2013</a:t>
            </a:r>
          </a:p>
        </p:txBody>
      </p:sp>
      <p:sp>
        <p:nvSpPr>
          <p:cNvPr id="10" name="Text Placeholder 9">
            <a:extLst>
              <a:ext uri="{FF2B5EF4-FFF2-40B4-BE49-F238E27FC236}">
                <a16:creationId xmlns:a16="http://schemas.microsoft.com/office/drawing/2014/main" id="{063CF96B-6BFF-4020-9121-D452421C04CC}"/>
              </a:ext>
            </a:extLst>
          </p:cNvPr>
          <p:cNvSpPr>
            <a:spLocks noGrp="1"/>
          </p:cNvSpPr>
          <p:nvPr>
            <p:ph type="body" sz="quarter" idx="19"/>
          </p:nvPr>
        </p:nvSpPr>
        <p:spPr/>
        <p:txBody>
          <a:bodyPr/>
          <a:lstStyle/>
          <a:p>
            <a:r>
              <a:rPr lang="en-US" dirty="0"/>
              <a:t>Potential Impact</a:t>
            </a:r>
          </a:p>
          <a:p>
            <a:pPr marL="342900" lvl="1" indent="-342900"/>
            <a:r>
              <a:rPr lang="en-US" dirty="0">
                <a:solidFill>
                  <a:srgbClr val="787878"/>
                </a:solidFill>
              </a:rPr>
              <a:t>Determine best setting of cardiac rehabilitation (CR) practices to improve outcomes in people with cardiovascular disease </a:t>
            </a:r>
          </a:p>
          <a:p>
            <a:pPr marL="342900" lvl="1" indent="-342900"/>
            <a:endParaRPr lang="en-US" sz="1200" dirty="0">
              <a:solidFill>
                <a:srgbClr val="787878"/>
              </a:solidFill>
            </a:endParaRPr>
          </a:p>
          <a:p>
            <a:r>
              <a:rPr lang="en-US" dirty="0"/>
              <a:t>Methods</a:t>
            </a:r>
          </a:p>
          <a:p>
            <a:pPr marL="342900" lvl="1" indent="-342900"/>
            <a:r>
              <a:rPr lang="en-US" dirty="0">
                <a:solidFill>
                  <a:srgbClr val="787878"/>
                </a:solidFill>
              </a:rPr>
              <a:t>Natural experiment</a:t>
            </a:r>
          </a:p>
          <a:p>
            <a:pPr marL="342900" lvl="1" indent="-342900"/>
            <a:endParaRPr lang="en-US" sz="1200" dirty="0"/>
          </a:p>
          <a:p>
            <a:r>
              <a:rPr lang="en-US" dirty="0"/>
              <a:t>Engagement</a:t>
            </a:r>
          </a:p>
          <a:p>
            <a:pPr marL="342900" lvl="1" indent="-342900"/>
            <a:r>
              <a:rPr lang="en-US" b="0" i="0" dirty="0">
                <a:solidFill>
                  <a:srgbClr val="787878"/>
                </a:solidFill>
                <a:effectLst/>
                <a:latin typeface="Open Sans" panose="020B0606030504020204"/>
              </a:rPr>
              <a:t>Patients, patient advocates, healthcare providers, policy makers, and community members </a:t>
            </a:r>
            <a:r>
              <a:rPr lang="en-US" dirty="0">
                <a:solidFill>
                  <a:srgbClr val="787878"/>
                </a:solidFill>
              </a:rPr>
              <a:t>made up a advisory panel that guided the investigators</a:t>
            </a:r>
          </a:p>
          <a:p>
            <a:endParaRPr lang="en-US" dirty="0"/>
          </a:p>
          <a:p>
            <a:endParaRPr lang="en-US" dirty="0"/>
          </a:p>
        </p:txBody>
      </p:sp>
      <p:sp>
        <p:nvSpPr>
          <p:cNvPr id="13" name="Arrow: Right 12">
            <a:extLst>
              <a:ext uri="{FF2B5EF4-FFF2-40B4-BE49-F238E27FC236}">
                <a16:creationId xmlns:a16="http://schemas.microsoft.com/office/drawing/2014/main" id="{3E4589B7-54DD-48F7-8B10-E2BB439FC1BA}"/>
              </a:ext>
            </a:extLst>
          </p:cNvPr>
          <p:cNvSpPr/>
          <p:nvPr/>
        </p:nvSpPr>
        <p:spPr>
          <a:xfrm>
            <a:off x="11189616" y="6330427"/>
            <a:ext cx="386499" cy="395925"/>
          </a:xfrm>
          <a:prstGeom prst="rightArrow">
            <a:avLst/>
          </a:prstGeom>
          <a:solidFill>
            <a:srgbClr val="AFD2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Eun Kyoung Ahn">
            <a:extLst>
              <a:ext uri="{FF2B5EF4-FFF2-40B4-BE49-F238E27FC236}">
                <a16:creationId xmlns:a16="http://schemas.microsoft.com/office/drawing/2014/main" id="{07BB6598-D20A-4AAB-A39D-C4D8887F66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27672" y="5063060"/>
            <a:ext cx="754353" cy="94294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FBF9763D-F12F-475A-A92D-877AA4385097}"/>
              </a:ext>
            </a:extLst>
          </p:cNvPr>
          <p:cNvSpPr txBox="1"/>
          <p:nvPr/>
        </p:nvSpPr>
        <p:spPr>
          <a:xfrm>
            <a:off x="346663" y="6579454"/>
            <a:ext cx="9155979" cy="276999"/>
          </a:xfrm>
          <a:prstGeom prst="rect">
            <a:avLst/>
          </a:prstGeom>
          <a:noFill/>
        </p:spPr>
        <p:txBody>
          <a:bodyPr wrap="square">
            <a:spAutoFit/>
          </a:bodyPr>
          <a:lstStyle/>
          <a:p>
            <a:r>
              <a:rPr lang="en-US" sz="1200" dirty="0">
                <a:hlinkClick r:id="rId4"/>
              </a:rPr>
              <a:t>https://www.pcori.org/research-results/2013/comparing-cardiac-rehabilitation-home-or-clinic-after-hospitalization</a:t>
            </a:r>
            <a:r>
              <a:rPr lang="en-US" sz="1200" dirty="0"/>
              <a:t> </a:t>
            </a:r>
          </a:p>
        </p:txBody>
      </p:sp>
    </p:spTree>
    <p:extLst>
      <p:ext uri="{BB962C8B-B14F-4D97-AF65-F5344CB8AC3E}">
        <p14:creationId xmlns:p14="http://schemas.microsoft.com/office/powerpoint/2010/main" val="226903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C878BF-79FA-4AFD-AB35-55AF2EED5D02}"/>
              </a:ext>
            </a:extLst>
          </p:cNvPr>
          <p:cNvSpPr>
            <a:spLocks noGrp="1"/>
          </p:cNvSpPr>
          <p:nvPr>
            <p:ph type="sldNum" sz="quarter" idx="12"/>
          </p:nvPr>
        </p:nvSpPr>
        <p:spPr/>
        <p:txBody>
          <a:bodyPr/>
          <a:lstStyle/>
          <a:p>
            <a:fld id="{2C10B610-381F-432D-A853-6CC0B0380E78}" type="slidenum">
              <a:rPr lang="en-US" smtClean="0"/>
              <a:t>22</a:t>
            </a:fld>
            <a:endParaRPr lang="en-US"/>
          </a:p>
        </p:txBody>
      </p:sp>
      <p:sp>
        <p:nvSpPr>
          <p:cNvPr id="5" name="Content Placeholder 4">
            <a:extLst>
              <a:ext uri="{FF2B5EF4-FFF2-40B4-BE49-F238E27FC236}">
                <a16:creationId xmlns:a16="http://schemas.microsoft.com/office/drawing/2014/main" id="{0E223993-8829-44AC-81A2-0A725B162E5D}"/>
              </a:ext>
            </a:extLst>
          </p:cNvPr>
          <p:cNvSpPr>
            <a:spLocks noGrp="1"/>
          </p:cNvSpPr>
          <p:nvPr>
            <p:ph sz="quarter" idx="13"/>
          </p:nvPr>
        </p:nvSpPr>
        <p:spPr/>
        <p:txBody>
          <a:bodyPr/>
          <a:lstStyle/>
          <a:p>
            <a:r>
              <a:rPr lang="en-US"/>
              <a:t>STUDY PROFILE</a:t>
            </a:r>
          </a:p>
        </p:txBody>
      </p:sp>
      <p:sp>
        <p:nvSpPr>
          <p:cNvPr id="6" name="Text Placeholder 5">
            <a:extLst>
              <a:ext uri="{FF2B5EF4-FFF2-40B4-BE49-F238E27FC236}">
                <a16:creationId xmlns:a16="http://schemas.microsoft.com/office/drawing/2014/main" id="{5EA6F60B-5B21-43A4-880B-14E6F7414635}"/>
              </a:ext>
            </a:extLst>
          </p:cNvPr>
          <p:cNvSpPr>
            <a:spLocks noGrp="1"/>
          </p:cNvSpPr>
          <p:nvPr>
            <p:ph type="body" sz="quarter" idx="15"/>
          </p:nvPr>
        </p:nvSpPr>
        <p:spPr/>
        <p:txBody>
          <a:bodyPr/>
          <a:lstStyle/>
          <a:p>
            <a:pPr algn="l"/>
            <a:r>
              <a:rPr lang="en-US" b="0" i="0" dirty="0">
                <a:effectLst/>
                <a:latin typeface="Open Sans" panose="020B0606030504020204"/>
              </a:rPr>
              <a:t>Improving Delivery of Patient-Centered Cardiac Rehabilitation</a:t>
            </a:r>
            <a:endParaRPr lang="en-US" i="0" dirty="0">
              <a:effectLst/>
              <a:latin typeface="Open Sans Light" panose="020B0306030504020204"/>
            </a:endParaRPr>
          </a:p>
        </p:txBody>
      </p:sp>
      <p:sp>
        <p:nvSpPr>
          <p:cNvPr id="7" name="Text Placeholder 6">
            <a:extLst>
              <a:ext uri="{FF2B5EF4-FFF2-40B4-BE49-F238E27FC236}">
                <a16:creationId xmlns:a16="http://schemas.microsoft.com/office/drawing/2014/main" id="{BEBF8BCC-7038-4CCA-B251-B56BE79608A0}"/>
              </a:ext>
            </a:extLst>
          </p:cNvPr>
          <p:cNvSpPr>
            <a:spLocks noGrp="1"/>
          </p:cNvSpPr>
          <p:nvPr>
            <p:ph type="body" sz="quarter" idx="16"/>
          </p:nvPr>
        </p:nvSpPr>
        <p:spPr/>
        <p:txBody>
          <a:bodyPr/>
          <a:lstStyle/>
          <a:p>
            <a:r>
              <a:rPr lang="en-US" dirty="0">
                <a:solidFill>
                  <a:srgbClr val="787878"/>
                </a:solidFill>
              </a:rPr>
              <a:t>Evaluated supervised facility-based CR 2-3 times/</a:t>
            </a:r>
            <a:r>
              <a:rPr lang="en-US" dirty="0" err="1">
                <a:solidFill>
                  <a:srgbClr val="787878"/>
                </a:solidFill>
              </a:rPr>
              <a:t>wk</a:t>
            </a:r>
            <a:r>
              <a:rPr lang="en-US" dirty="0">
                <a:solidFill>
                  <a:srgbClr val="787878"/>
                </a:solidFill>
              </a:rPr>
              <a:t> versus minimally supervised home-based CR in 235 people with ischemic heart disease. Outcomes at 3 and 6 months included number of people enrolled in CR; </a:t>
            </a:r>
            <a:r>
              <a:rPr lang="en-US" b="0" i="0" dirty="0">
                <a:solidFill>
                  <a:srgbClr val="787878"/>
                </a:solidFill>
                <a:effectLst/>
                <a:latin typeface="Open Sans" panose="020B0606030504020204"/>
              </a:rPr>
              <a:t>distance in 6-minute walk test; physical activity and function; health-related quality of life; self-efficacy; depression; anxiety; and cognitive function</a:t>
            </a:r>
            <a:endParaRPr lang="en-US" dirty="0">
              <a:solidFill>
                <a:srgbClr val="787878"/>
              </a:solidFill>
            </a:endParaRPr>
          </a:p>
        </p:txBody>
      </p:sp>
      <p:sp>
        <p:nvSpPr>
          <p:cNvPr id="8" name="Text Placeholder 7">
            <a:extLst>
              <a:ext uri="{FF2B5EF4-FFF2-40B4-BE49-F238E27FC236}">
                <a16:creationId xmlns:a16="http://schemas.microsoft.com/office/drawing/2014/main" id="{C70C8706-240D-4E6F-B494-AE0620A6F292}"/>
              </a:ext>
            </a:extLst>
          </p:cNvPr>
          <p:cNvSpPr>
            <a:spLocks noGrp="1"/>
          </p:cNvSpPr>
          <p:nvPr>
            <p:ph type="body" sz="quarter" idx="17"/>
          </p:nvPr>
        </p:nvSpPr>
        <p:spPr/>
        <p:txBody>
          <a:bodyPr/>
          <a:lstStyle/>
          <a:p>
            <a:r>
              <a:rPr lang="en-US" dirty="0">
                <a:solidFill>
                  <a:srgbClr val="787878"/>
                </a:solidFill>
              </a:rPr>
              <a:t>Mary </a:t>
            </a:r>
            <a:r>
              <a:rPr lang="en-US" dirty="0" err="1">
                <a:solidFill>
                  <a:srgbClr val="787878"/>
                </a:solidFill>
              </a:rPr>
              <a:t>Whooley</a:t>
            </a:r>
            <a:r>
              <a:rPr lang="en-US" dirty="0">
                <a:solidFill>
                  <a:srgbClr val="787878"/>
                </a:solidFill>
              </a:rPr>
              <a:t>, MD</a:t>
            </a:r>
            <a:br>
              <a:rPr lang="en-US" dirty="0">
                <a:solidFill>
                  <a:srgbClr val="787878"/>
                </a:solidFill>
              </a:rPr>
            </a:br>
            <a:r>
              <a:rPr lang="en-US" dirty="0">
                <a:solidFill>
                  <a:srgbClr val="787878"/>
                </a:solidFill>
              </a:rPr>
              <a:t>University of California, San Francisco</a:t>
            </a:r>
          </a:p>
          <a:p>
            <a:r>
              <a:rPr lang="en-US" dirty="0"/>
              <a:t>Improving Healthcare Systems,</a:t>
            </a:r>
            <a:br>
              <a:rPr lang="en-US" dirty="0"/>
            </a:br>
            <a:r>
              <a:rPr lang="en-US" dirty="0"/>
              <a:t>awarded September 2013</a:t>
            </a:r>
          </a:p>
        </p:txBody>
      </p:sp>
      <p:sp>
        <p:nvSpPr>
          <p:cNvPr id="10" name="Text Placeholder 9">
            <a:extLst>
              <a:ext uri="{FF2B5EF4-FFF2-40B4-BE49-F238E27FC236}">
                <a16:creationId xmlns:a16="http://schemas.microsoft.com/office/drawing/2014/main" id="{063CF96B-6BFF-4020-9121-D452421C04CC}"/>
              </a:ext>
            </a:extLst>
          </p:cNvPr>
          <p:cNvSpPr>
            <a:spLocks noGrp="1"/>
          </p:cNvSpPr>
          <p:nvPr>
            <p:ph type="body" sz="quarter" idx="19"/>
          </p:nvPr>
        </p:nvSpPr>
        <p:spPr/>
        <p:txBody>
          <a:bodyPr/>
          <a:lstStyle/>
          <a:p>
            <a:r>
              <a:rPr lang="en-US" dirty="0"/>
              <a:t>Results</a:t>
            </a:r>
          </a:p>
          <a:p>
            <a:pPr marL="342900" indent="-342900" algn="l">
              <a:buFont typeface="Arial" panose="020B0604020202020204" pitchFamily="34" charset="0"/>
              <a:buChar char="•"/>
            </a:pPr>
            <a:r>
              <a:rPr lang="en-US" b="0" i="0" dirty="0">
                <a:solidFill>
                  <a:srgbClr val="787878"/>
                </a:solidFill>
                <a:effectLst/>
                <a:latin typeface="Open Sans" panose="020B0606030504020204"/>
              </a:rPr>
              <a:t>3 months: patients in home CR could walk further in 6-minutes vs. </a:t>
            </a:r>
            <a:r>
              <a:rPr lang="en-US" b="0" dirty="0">
                <a:solidFill>
                  <a:srgbClr val="787878"/>
                </a:solidFill>
                <a:latin typeface="Open Sans" panose="020B0606030504020204"/>
              </a:rPr>
              <a:t>people in facility CR</a:t>
            </a:r>
            <a:endParaRPr lang="en-US" b="0" i="0" dirty="0">
              <a:solidFill>
                <a:srgbClr val="787878"/>
              </a:solidFill>
              <a:effectLst/>
              <a:latin typeface="Open Sans" panose="020B0606030504020204"/>
            </a:endParaRPr>
          </a:p>
          <a:p>
            <a:pPr marL="571500" lvl="1" indent="-342900"/>
            <a:r>
              <a:rPr lang="en-US" dirty="0">
                <a:solidFill>
                  <a:srgbClr val="787878"/>
                </a:solidFill>
                <a:latin typeface="Open Sans" panose="020B0606030504020204"/>
              </a:rPr>
              <a:t>6 months: similar improvement between groups </a:t>
            </a:r>
          </a:p>
          <a:p>
            <a:pPr marL="342900" indent="-342900">
              <a:buFont typeface="Arial" panose="020B0604020202020204" pitchFamily="34" charset="0"/>
              <a:buChar char="•"/>
            </a:pPr>
            <a:r>
              <a:rPr lang="en-US" b="0" i="0" dirty="0">
                <a:solidFill>
                  <a:srgbClr val="787878"/>
                </a:solidFill>
                <a:effectLst/>
                <a:latin typeface="Open Sans" panose="020B0606030504020204"/>
              </a:rPr>
              <a:t>Home CR: greater improvements in quality of life, physical activity, and anxiety</a:t>
            </a:r>
          </a:p>
          <a:p>
            <a:pPr marL="342900" indent="-342900" algn="l">
              <a:buFont typeface="Arial" panose="020B0604020202020204" pitchFamily="34" charset="0"/>
              <a:buChar char="•"/>
            </a:pPr>
            <a:r>
              <a:rPr lang="en-US" b="0" i="0" dirty="0">
                <a:solidFill>
                  <a:srgbClr val="787878"/>
                </a:solidFill>
                <a:effectLst/>
                <a:latin typeface="Open Sans" panose="020B0606030504020204"/>
              </a:rPr>
              <a:t>Facility CR: greater improvement in exercise self-efficacy, memory, and reasoning </a:t>
            </a:r>
          </a:p>
          <a:p>
            <a:pPr marL="342900" indent="-342900" algn="l">
              <a:buFont typeface="Arial" panose="020B0604020202020204" pitchFamily="34" charset="0"/>
              <a:buChar char="•"/>
            </a:pPr>
            <a:endParaRPr lang="en-US" sz="800" b="0" dirty="0">
              <a:solidFill>
                <a:srgbClr val="787878"/>
              </a:solidFill>
              <a:latin typeface="Open Sans" panose="020B0606030504020204"/>
            </a:endParaRPr>
          </a:p>
          <a:p>
            <a:pPr algn="l"/>
            <a:r>
              <a:rPr lang="en-US" b="1" i="0" dirty="0">
                <a:effectLst/>
                <a:latin typeface="Open Sans" panose="020B0606030504020204"/>
              </a:rPr>
              <a:t>How can people use the results?</a:t>
            </a:r>
          </a:p>
          <a:p>
            <a:pPr algn="l" defTabSz="344488">
              <a:tabLst>
                <a:tab pos="461963" algn="l"/>
              </a:tabLst>
            </a:pPr>
            <a:r>
              <a:rPr lang="en-US" b="0" dirty="0">
                <a:solidFill>
                  <a:srgbClr val="787878"/>
                </a:solidFill>
                <a:latin typeface="Open Sans" panose="020B0606030504020204"/>
              </a:rPr>
              <a:t>	</a:t>
            </a:r>
            <a:r>
              <a:rPr lang="en-US" b="0" i="0" dirty="0">
                <a:solidFill>
                  <a:srgbClr val="787878"/>
                </a:solidFill>
                <a:effectLst/>
                <a:latin typeface="Open Sans" panose="020B0606030504020204"/>
              </a:rPr>
              <a:t>Medical centers can use these results 	when 	considering what kind of CR to offer 	patients with heart problems.</a:t>
            </a:r>
          </a:p>
          <a:p>
            <a:pPr marL="342900" indent="-342900" algn="l">
              <a:buFont typeface="Arial" panose="020B0604020202020204" pitchFamily="34" charset="0"/>
              <a:buChar char="•"/>
            </a:pPr>
            <a:endParaRPr lang="en-US" b="0" i="0" dirty="0">
              <a:solidFill>
                <a:srgbClr val="787878"/>
              </a:solidFill>
              <a:effectLst/>
              <a:latin typeface="Open Sans" panose="020B0606030504020204"/>
            </a:endParaRPr>
          </a:p>
          <a:p>
            <a:pPr marL="342900" lvl="1" indent="-342900"/>
            <a:endParaRPr lang="en-US" dirty="0"/>
          </a:p>
          <a:p>
            <a:endParaRPr lang="en-US" dirty="0"/>
          </a:p>
        </p:txBody>
      </p:sp>
      <p:sp>
        <p:nvSpPr>
          <p:cNvPr id="11" name="Text Placeholder 10">
            <a:extLst>
              <a:ext uri="{FF2B5EF4-FFF2-40B4-BE49-F238E27FC236}">
                <a16:creationId xmlns:a16="http://schemas.microsoft.com/office/drawing/2014/main" id="{FDA54D3E-A132-49C1-B218-5947D400C86D}"/>
              </a:ext>
            </a:extLst>
          </p:cNvPr>
          <p:cNvSpPr>
            <a:spLocks noGrp="1"/>
          </p:cNvSpPr>
          <p:nvPr>
            <p:ph type="body" sz="quarter" idx="20"/>
          </p:nvPr>
        </p:nvSpPr>
        <p:spPr/>
        <p:txBody>
          <a:bodyPr/>
          <a:lstStyle/>
          <a:p>
            <a:r>
              <a:rPr lang="en-US" dirty="0"/>
              <a:t>*</a:t>
            </a:r>
          </a:p>
        </p:txBody>
      </p:sp>
      <p:sp>
        <p:nvSpPr>
          <p:cNvPr id="13" name="Arrow: Right 12">
            <a:extLst>
              <a:ext uri="{FF2B5EF4-FFF2-40B4-BE49-F238E27FC236}">
                <a16:creationId xmlns:a16="http://schemas.microsoft.com/office/drawing/2014/main" id="{3E4589B7-54DD-48F7-8B10-E2BB439FC1BA}"/>
              </a:ext>
            </a:extLst>
          </p:cNvPr>
          <p:cNvSpPr/>
          <p:nvPr/>
        </p:nvSpPr>
        <p:spPr>
          <a:xfrm>
            <a:off x="11189616" y="6330427"/>
            <a:ext cx="386499" cy="395925"/>
          </a:xfrm>
          <a:prstGeom prst="rightArrow">
            <a:avLst/>
          </a:prstGeom>
          <a:solidFill>
            <a:srgbClr val="AFD2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Eun Kyoung Ahn">
            <a:extLst>
              <a:ext uri="{FF2B5EF4-FFF2-40B4-BE49-F238E27FC236}">
                <a16:creationId xmlns:a16="http://schemas.microsoft.com/office/drawing/2014/main" id="{07BB6598-D20A-4AAB-A39D-C4D8887F66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27672" y="5063060"/>
            <a:ext cx="754353" cy="94294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A22F6877-23ED-42E8-B5F8-4C908DE42829}"/>
              </a:ext>
            </a:extLst>
          </p:cNvPr>
          <p:cNvSpPr txBox="1"/>
          <p:nvPr/>
        </p:nvSpPr>
        <p:spPr>
          <a:xfrm>
            <a:off x="343116" y="6620862"/>
            <a:ext cx="9155979" cy="276999"/>
          </a:xfrm>
          <a:prstGeom prst="rect">
            <a:avLst/>
          </a:prstGeom>
          <a:noFill/>
        </p:spPr>
        <p:txBody>
          <a:bodyPr wrap="square">
            <a:spAutoFit/>
          </a:bodyPr>
          <a:lstStyle/>
          <a:p>
            <a:r>
              <a:rPr lang="en-US" sz="1200" dirty="0">
                <a:hlinkClick r:id="rId4"/>
              </a:rPr>
              <a:t>https://www.pcori.org/research-results/2013/comparing-cardiac-rehabilitation-home-or-clinic-after-hospitalization</a:t>
            </a:r>
            <a:r>
              <a:rPr lang="en-US" sz="1200" dirty="0"/>
              <a:t> </a:t>
            </a:r>
          </a:p>
        </p:txBody>
      </p:sp>
    </p:spTree>
    <p:extLst>
      <p:ext uri="{BB962C8B-B14F-4D97-AF65-F5344CB8AC3E}">
        <p14:creationId xmlns:p14="http://schemas.microsoft.com/office/powerpoint/2010/main" val="3621864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056010" y="3891790"/>
            <a:ext cx="184666" cy="369332"/>
          </a:xfrm>
          <a:prstGeom prst="rect">
            <a:avLst/>
          </a:prstGeom>
          <a:noFill/>
        </p:spPr>
        <p:txBody>
          <a:bodyPr wrap="none" rtlCol="0">
            <a:spAutoFit/>
          </a:bodyPr>
          <a:lstStyle/>
          <a:p>
            <a:endParaRPr lang="en-US">
              <a:solidFill>
                <a:prstClr val="black"/>
              </a:solidFill>
            </a:endParaRPr>
          </a:p>
        </p:txBody>
      </p:sp>
      <p:sp>
        <p:nvSpPr>
          <p:cNvPr id="2" name="Content Placeholder 1">
            <a:extLst>
              <a:ext uri="{FF2B5EF4-FFF2-40B4-BE49-F238E27FC236}">
                <a16:creationId xmlns:a16="http://schemas.microsoft.com/office/drawing/2014/main" id="{B0D70965-56F0-45EC-966D-5108312074A9}"/>
              </a:ext>
            </a:extLst>
          </p:cNvPr>
          <p:cNvSpPr>
            <a:spLocks noGrp="1"/>
          </p:cNvSpPr>
          <p:nvPr>
            <p:ph sz="quarter" idx="13"/>
          </p:nvPr>
        </p:nvSpPr>
        <p:spPr/>
        <p:txBody>
          <a:bodyPr/>
          <a:lstStyle/>
          <a:p>
            <a:r>
              <a:rPr lang="en-US"/>
              <a:t>Communication and </a:t>
            </a:r>
            <a:br>
              <a:rPr lang="en-US"/>
            </a:br>
            <a:r>
              <a:rPr lang="en-US"/>
              <a:t>Dissemination Research</a:t>
            </a:r>
          </a:p>
        </p:txBody>
      </p:sp>
      <p:sp>
        <p:nvSpPr>
          <p:cNvPr id="3" name="Text Placeholder 2">
            <a:extLst>
              <a:ext uri="{FF2B5EF4-FFF2-40B4-BE49-F238E27FC236}">
                <a16:creationId xmlns:a16="http://schemas.microsoft.com/office/drawing/2014/main" id="{AE5C3D86-2083-4435-A993-22432C5827EF}"/>
              </a:ext>
            </a:extLst>
          </p:cNvPr>
          <p:cNvSpPr>
            <a:spLocks noGrp="1"/>
          </p:cNvSpPr>
          <p:nvPr>
            <p:ph type="body" sz="quarter" idx="4294967295"/>
          </p:nvPr>
        </p:nvSpPr>
        <p:spPr>
          <a:xfrm>
            <a:off x="331788" y="1800225"/>
            <a:ext cx="9231313" cy="4692650"/>
          </a:xfrm>
          <a:prstGeom prst="rect">
            <a:avLst/>
          </a:prstGeom>
        </p:spPr>
        <p:txBody>
          <a:bodyPr/>
          <a:lstStyle/>
          <a:p>
            <a:pPr marL="114300" indent="0">
              <a:buNone/>
            </a:pPr>
            <a:r>
              <a:rPr lang="en-US" b="1">
                <a:solidFill>
                  <a:srgbClr val="25408F"/>
                </a:solidFill>
              </a:rPr>
              <a:t>Seeks to fund research in: </a:t>
            </a:r>
          </a:p>
          <a:p>
            <a:endParaRPr lang="en-US"/>
          </a:p>
          <a:p>
            <a:pPr marL="800100" indent="-342900">
              <a:buClr>
                <a:srgbClr val="00B0F0"/>
              </a:buClr>
              <a:buFont typeface="Arial" panose="020B0604020202020204" pitchFamily="34" charset="0"/>
              <a:buChar char="•"/>
            </a:pPr>
            <a:r>
              <a:rPr lang="en-US"/>
              <a:t>Clinician engagement with CER </a:t>
            </a:r>
            <a:br>
              <a:rPr lang="en-US"/>
            </a:br>
            <a:endParaRPr lang="en-US" sz="800"/>
          </a:p>
          <a:p>
            <a:pPr marL="800100" indent="-342900">
              <a:buClr>
                <a:srgbClr val="00B0F0"/>
              </a:buClr>
              <a:buFont typeface="Arial" panose="020B0604020202020204" pitchFamily="34" charset="0"/>
              <a:buChar char="•"/>
            </a:pPr>
            <a:r>
              <a:rPr lang="en-US"/>
              <a:t>Research translation, decision support interventions, and risk communication</a:t>
            </a:r>
            <a:br>
              <a:rPr lang="en-US"/>
            </a:br>
            <a:endParaRPr lang="en-US" sz="800"/>
          </a:p>
          <a:p>
            <a:pPr marL="800100" indent="-342900">
              <a:buClr>
                <a:srgbClr val="00B0F0"/>
              </a:buClr>
              <a:buFont typeface="Arial" panose="020B0604020202020204" pitchFamily="34" charset="0"/>
              <a:buChar char="•"/>
            </a:pPr>
            <a:r>
              <a:rPr lang="en-US"/>
              <a:t>Distribution of CER to patients, caregivers, and providers</a:t>
            </a:r>
          </a:p>
          <a:p>
            <a:endParaRPr lang="en-US"/>
          </a:p>
        </p:txBody>
      </p:sp>
      <p:sp>
        <p:nvSpPr>
          <p:cNvPr id="4" name="Slide Number Placeholder 3">
            <a:extLst>
              <a:ext uri="{FF2B5EF4-FFF2-40B4-BE49-F238E27FC236}">
                <a16:creationId xmlns:a16="http://schemas.microsoft.com/office/drawing/2014/main" id="{4B218350-1938-4B0A-B832-0696129F508F}"/>
              </a:ext>
            </a:extLst>
          </p:cNvPr>
          <p:cNvSpPr>
            <a:spLocks noGrp="1"/>
          </p:cNvSpPr>
          <p:nvPr>
            <p:ph type="sldNum" sz="quarter" idx="12"/>
          </p:nvPr>
        </p:nvSpPr>
        <p:spPr/>
        <p:txBody>
          <a:bodyPr/>
          <a:lstStyle/>
          <a:p>
            <a:fld id="{2C10B610-381F-432D-A853-6CC0B0380E78}" type="slidenum">
              <a:rPr lang="en-US" smtClean="0"/>
              <a:t>23</a:t>
            </a:fld>
            <a:endParaRPr lang="en-US"/>
          </a:p>
        </p:txBody>
      </p:sp>
    </p:spTree>
    <p:extLst>
      <p:ext uri="{BB962C8B-B14F-4D97-AF65-F5344CB8AC3E}">
        <p14:creationId xmlns:p14="http://schemas.microsoft.com/office/powerpoint/2010/main" val="647641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585F7F-0A6C-49BF-9499-CCC16DF7DAE7}"/>
              </a:ext>
            </a:extLst>
          </p:cNvPr>
          <p:cNvSpPr>
            <a:spLocks noGrp="1"/>
          </p:cNvSpPr>
          <p:nvPr>
            <p:ph type="sldNum" sz="quarter" idx="12"/>
          </p:nvPr>
        </p:nvSpPr>
        <p:spPr/>
        <p:txBody>
          <a:bodyPr/>
          <a:lstStyle/>
          <a:p>
            <a:fld id="{2C10B610-381F-432D-A853-6CC0B0380E78}" type="slidenum">
              <a:rPr lang="en-US" smtClean="0"/>
              <a:t>24</a:t>
            </a:fld>
            <a:endParaRPr lang="en-US"/>
          </a:p>
        </p:txBody>
      </p:sp>
      <p:sp>
        <p:nvSpPr>
          <p:cNvPr id="5" name="Content Placeholder 4">
            <a:extLst>
              <a:ext uri="{FF2B5EF4-FFF2-40B4-BE49-F238E27FC236}">
                <a16:creationId xmlns:a16="http://schemas.microsoft.com/office/drawing/2014/main" id="{582B4738-50F4-4654-A65F-FF7B451E9A9F}"/>
              </a:ext>
            </a:extLst>
          </p:cNvPr>
          <p:cNvSpPr>
            <a:spLocks noGrp="1"/>
          </p:cNvSpPr>
          <p:nvPr>
            <p:ph sz="quarter" idx="13"/>
          </p:nvPr>
        </p:nvSpPr>
        <p:spPr/>
        <p:txBody>
          <a:bodyPr/>
          <a:lstStyle/>
          <a:p>
            <a:r>
              <a:rPr lang="en-US"/>
              <a:t>STUDY PROFILE</a:t>
            </a:r>
          </a:p>
        </p:txBody>
      </p:sp>
      <p:sp>
        <p:nvSpPr>
          <p:cNvPr id="6" name="Text Placeholder 5">
            <a:extLst>
              <a:ext uri="{FF2B5EF4-FFF2-40B4-BE49-F238E27FC236}">
                <a16:creationId xmlns:a16="http://schemas.microsoft.com/office/drawing/2014/main" id="{0533F03D-B7DF-440A-B001-DDD297592B81}"/>
              </a:ext>
            </a:extLst>
          </p:cNvPr>
          <p:cNvSpPr>
            <a:spLocks noGrp="1"/>
          </p:cNvSpPr>
          <p:nvPr>
            <p:ph type="body" sz="quarter" idx="15"/>
          </p:nvPr>
        </p:nvSpPr>
        <p:spPr/>
        <p:txBody>
          <a:bodyPr/>
          <a:lstStyle/>
          <a:p>
            <a:pPr algn="l"/>
            <a:r>
              <a:rPr lang="en-US" b="0" i="0" dirty="0">
                <a:effectLst/>
                <a:latin typeface="Open Sans" panose="020B0606030504020204"/>
              </a:rPr>
              <a:t>Developing Quality Metrics from Patient-Reported Outcomes for Medical Rehabilitation</a:t>
            </a:r>
            <a:endParaRPr lang="en-US" i="0" dirty="0">
              <a:effectLst/>
              <a:latin typeface="Open Sans Light" panose="020B0306030504020204"/>
            </a:endParaRPr>
          </a:p>
        </p:txBody>
      </p:sp>
      <p:sp>
        <p:nvSpPr>
          <p:cNvPr id="7" name="Text Placeholder 6">
            <a:extLst>
              <a:ext uri="{FF2B5EF4-FFF2-40B4-BE49-F238E27FC236}">
                <a16:creationId xmlns:a16="http://schemas.microsoft.com/office/drawing/2014/main" id="{F3705576-55A6-4768-BC0C-21CA4C0E5DC5}"/>
              </a:ext>
            </a:extLst>
          </p:cNvPr>
          <p:cNvSpPr>
            <a:spLocks noGrp="1"/>
          </p:cNvSpPr>
          <p:nvPr>
            <p:ph type="body" sz="quarter" idx="16"/>
          </p:nvPr>
        </p:nvSpPr>
        <p:spPr/>
        <p:txBody>
          <a:bodyPr/>
          <a:lstStyle/>
          <a:p>
            <a:r>
              <a:rPr lang="en-US" dirty="0">
                <a:solidFill>
                  <a:srgbClr val="787878"/>
                </a:solidFill>
              </a:rPr>
              <a:t>Focus groups with clinicians, former patients, and caregivers to identify quality concepts. 402 inpatients with CNS disorders completed 55 patient-reported outcome measures (PROMs) addressing some of these quality concepts shortly before discharge and 1 month later.</a:t>
            </a:r>
          </a:p>
        </p:txBody>
      </p:sp>
      <p:sp>
        <p:nvSpPr>
          <p:cNvPr id="8" name="Text Placeholder 7">
            <a:extLst>
              <a:ext uri="{FF2B5EF4-FFF2-40B4-BE49-F238E27FC236}">
                <a16:creationId xmlns:a16="http://schemas.microsoft.com/office/drawing/2014/main" id="{5D4288E9-D7B6-4A40-B173-2DE44AB90077}"/>
              </a:ext>
            </a:extLst>
          </p:cNvPr>
          <p:cNvSpPr>
            <a:spLocks noGrp="1"/>
          </p:cNvSpPr>
          <p:nvPr>
            <p:ph type="body" sz="quarter" idx="17"/>
          </p:nvPr>
        </p:nvSpPr>
        <p:spPr/>
        <p:txBody>
          <a:bodyPr/>
          <a:lstStyle/>
          <a:p>
            <a:r>
              <a:rPr lang="en-US" b="0" dirty="0">
                <a:solidFill>
                  <a:schemeClr val="tx1">
                    <a:lumMod val="75000"/>
                    <a:lumOff val="25000"/>
                  </a:schemeClr>
                </a:solidFill>
                <a:effectLst/>
                <a:latin typeface="Open Sans" panose="020B0606030504020204"/>
              </a:rPr>
              <a:t>Allen Heinemann, PhD</a:t>
            </a:r>
            <a:br>
              <a:rPr lang="en-US" dirty="0"/>
            </a:br>
            <a:r>
              <a:rPr lang="en-US" dirty="0"/>
              <a:t>Northwestern University, Chicago, IL</a:t>
            </a:r>
          </a:p>
          <a:p>
            <a:r>
              <a:rPr lang="en-US" dirty="0"/>
              <a:t>Communication and Dissemination Research, awarded May 2013</a:t>
            </a:r>
          </a:p>
          <a:p>
            <a:endParaRPr lang="en-US" dirty="0"/>
          </a:p>
          <a:p>
            <a:endParaRPr lang="en-US" dirty="0"/>
          </a:p>
        </p:txBody>
      </p:sp>
      <p:sp>
        <p:nvSpPr>
          <p:cNvPr id="10" name="Text Placeholder 9">
            <a:extLst>
              <a:ext uri="{FF2B5EF4-FFF2-40B4-BE49-F238E27FC236}">
                <a16:creationId xmlns:a16="http://schemas.microsoft.com/office/drawing/2014/main" id="{0D730057-5FB2-48C5-B907-F69C4E8FEAD0}"/>
              </a:ext>
            </a:extLst>
          </p:cNvPr>
          <p:cNvSpPr>
            <a:spLocks noGrp="1"/>
          </p:cNvSpPr>
          <p:nvPr>
            <p:ph type="body" sz="quarter" idx="19"/>
          </p:nvPr>
        </p:nvSpPr>
        <p:spPr/>
        <p:txBody>
          <a:bodyPr/>
          <a:lstStyle/>
          <a:p>
            <a:r>
              <a:rPr lang="en-US" dirty="0"/>
              <a:t>Potential Impact</a:t>
            </a:r>
          </a:p>
          <a:p>
            <a:pPr marL="342900" lvl="1" indent="-342900"/>
            <a:r>
              <a:rPr lang="en-US" dirty="0">
                <a:solidFill>
                  <a:srgbClr val="787878"/>
                </a:solidFill>
              </a:rPr>
              <a:t>Can patients with central nervous system (CNS) impairments self-report quality of care?</a:t>
            </a:r>
          </a:p>
          <a:p>
            <a:pPr marL="0" lvl="1" indent="0">
              <a:buNone/>
            </a:pPr>
            <a:endParaRPr lang="en-US" sz="1200" dirty="0">
              <a:solidFill>
                <a:srgbClr val="787878"/>
              </a:solidFill>
            </a:endParaRPr>
          </a:p>
          <a:p>
            <a:r>
              <a:rPr lang="en-US" dirty="0"/>
              <a:t>Methods</a:t>
            </a:r>
          </a:p>
          <a:p>
            <a:pPr marL="342900" lvl="1" indent="-342900"/>
            <a:r>
              <a:rPr lang="en-US" dirty="0">
                <a:solidFill>
                  <a:srgbClr val="787878"/>
                </a:solidFill>
              </a:rPr>
              <a:t>Mixed-methods approach</a:t>
            </a:r>
          </a:p>
          <a:p>
            <a:pPr marL="342900" lvl="1" indent="-342900"/>
            <a:endParaRPr lang="en-US" sz="1200" dirty="0"/>
          </a:p>
          <a:p>
            <a:r>
              <a:rPr lang="en-US" dirty="0"/>
              <a:t>Engagement</a:t>
            </a:r>
          </a:p>
          <a:p>
            <a:pPr marL="342900" lvl="1" indent="-342900"/>
            <a:r>
              <a:rPr lang="en-US" b="0" i="0" dirty="0">
                <a:solidFill>
                  <a:srgbClr val="787878"/>
                </a:solidFill>
                <a:effectLst/>
                <a:latin typeface="Open Sans" panose="020B0606030504020204"/>
              </a:rPr>
              <a:t>Patients, clinicians, and others comprised an advisory group to guide the research team </a:t>
            </a:r>
          </a:p>
          <a:p>
            <a:pPr marL="342900" lvl="1" indent="-342900"/>
            <a:endParaRPr lang="en-US" dirty="0"/>
          </a:p>
          <a:p>
            <a:endParaRPr lang="en-US" dirty="0"/>
          </a:p>
        </p:txBody>
      </p:sp>
      <p:pic>
        <p:nvPicPr>
          <p:cNvPr id="3074" name="Picture 2" descr="Allen Heinemann, PhD, ABPP (RP), FACRM - ACRM">
            <a:extLst>
              <a:ext uri="{FF2B5EF4-FFF2-40B4-BE49-F238E27FC236}">
                <a16:creationId xmlns:a16="http://schemas.microsoft.com/office/drawing/2014/main" id="{F35A18A6-DADC-44A7-A14E-146A979780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34703" y="5066801"/>
            <a:ext cx="754309" cy="99251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44E7E7C0-4EA9-4043-A9BF-C4D703AAE6F5}"/>
              </a:ext>
            </a:extLst>
          </p:cNvPr>
          <p:cNvSpPr txBox="1"/>
          <p:nvPr/>
        </p:nvSpPr>
        <p:spPr>
          <a:xfrm>
            <a:off x="346663" y="6581001"/>
            <a:ext cx="9495427" cy="276999"/>
          </a:xfrm>
          <a:prstGeom prst="rect">
            <a:avLst/>
          </a:prstGeom>
          <a:noFill/>
        </p:spPr>
        <p:txBody>
          <a:bodyPr wrap="square">
            <a:spAutoFit/>
          </a:bodyPr>
          <a:lstStyle/>
          <a:p>
            <a:r>
              <a:rPr lang="en-US" sz="1200" dirty="0">
                <a:hlinkClick r:id="rId3"/>
              </a:rPr>
              <a:t>https://www.pcori.org/research-results/2013/it-possible-collect-patient-reported-data-inpatient-rehabilitation-facilities</a:t>
            </a:r>
            <a:r>
              <a:rPr lang="en-US" sz="1200" dirty="0"/>
              <a:t> </a:t>
            </a:r>
          </a:p>
        </p:txBody>
      </p:sp>
    </p:spTree>
    <p:extLst>
      <p:ext uri="{BB962C8B-B14F-4D97-AF65-F5344CB8AC3E}">
        <p14:creationId xmlns:p14="http://schemas.microsoft.com/office/powerpoint/2010/main" val="40145505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585F7F-0A6C-49BF-9499-CCC16DF7DAE7}"/>
              </a:ext>
            </a:extLst>
          </p:cNvPr>
          <p:cNvSpPr>
            <a:spLocks noGrp="1"/>
          </p:cNvSpPr>
          <p:nvPr>
            <p:ph type="sldNum" sz="quarter" idx="12"/>
          </p:nvPr>
        </p:nvSpPr>
        <p:spPr/>
        <p:txBody>
          <a:bodyPr/>
          <a:lstStyle/>
          <a:p>
            <a:fld id="{2C10B610-381F-432D-A853-6CC0B0380E78}" type="slidenum">
              <a:rPr lang="en-US" smtClean="0"/>
              <a:t>25</a:t>
            </a:fld>
            <a:endParaRPr lang="en-US"/>
          </a:p>
        </p:txBody>
      </p:sp>
      <p:sp>
        <p:nvSpPr>
          <p:cNvPr id="5" name="Content Placeholder 4">
            <a:extLst>
              <a:ext uri="{FF2B5EF4-FFF2-40B4-BE49-F238E27FC236}">
                <a16:creationId xmlns:a16="http://schemas.microsoft.com/office/drawing/2014/main" id="{582B4738-50F4-4654-A65F-FF7B451E9A9F}"/>
              </a:ext>
            </a:extLst>
          </p:cNvPr>
          <p:cNvSpPr>
            <a:spLocks noGrp="1"/>
          </p:cNvSpPr>
          <p:nvPr>
            <p:ph sz="quarter" idx="13"/>
          </p:nvPr>
        </p:nvSpPr>
        <p:spPr/>
        <p:txBody>
          <a:bodyPr/>
          <a:lstStyle/>
          <a:p>
            <a:r>
              <a:rPr lang="en-US"/>
              <a:t>STUDY PROFILE</a:t>
            </a:r>
          </a:p>
        </p:txBody>
      </p:sp>
      <p:sp>
        <p:nvSpPr>
          <p:cNvPr id="6" name="Text Placeholder 5">
            <a:extLst>
              <a:ext uri="{FF2B5EF4-FFF2-40B4-BE49-F238E27FC236}">
                <a16:creationId xmlns:a16="http://schemas.microsoft.com/office/drawing/2014/main" id="{0533F03D-B7DF-440A-B001-DDD297592B81}"/>
              </a:ext>
            </a:extLst>
          </p:cNvPr>
          <p:cNvSpPr>
            <a:spLocks noGrp="1"/>
          </p:cNvSpPr>
          <p:nvPr>
            <p:ph type="body" sz="quarter" idx="15"/>
          </p:nvPr>
        </p:nvSpPr>
        <p:spPr/>
        <p:txBody>
          <a:bodyPr/>
          <a:lstStyle/>
          <a:p>
            <a:pPr algn="l"/>
            <a:r>
              <a:rPr lang="en-US" b="0" i="0" dirty="0">
                <a:effectLst/>
                <a:latin typeface="Open Sans" panose="020B0606030504020204"/>
              </a:rPr>
              <a:t>Developing Quality Metrics from Patient-Reported Outcomes for Medical Rehabilitation</a:t>
            </a:r>
            <a:endParaRPr lang="en-US" i="0" dirty="0">
              <a:effectLst/>
              <a:latin typeface="Open Sans Light" panose="020B0306030504020204"/>
            </a:endParaRPr>
          </a:p>
        </p:txBody>
      </p:sp>
      <p:sp>
        <p:nvSpPr>
          <p:cNvPr id="7" name="Text Placeholder 6">
            <a:extLst>
              <a:ext uri="{FF2B5EF4-FFF2-40B4-BE49-F238E27FC236}">
                <a16:creationId xmlns:a16="http://schemas.microsoft.com/office/drawing/2014/main" id="{F3705576-55A6-4768-BC0C-21CA4C0E5DC5}"/>
              </a:ext>
            </a:extLst>
          </p:cNvPr>
          <p:cNvSpPr>
            <a:spLocks noGrp="1"/>
          </p:cNvSpPr>
          <p:nvPr>
            <p:ph type="body" sz="quarter" idx="16"/>
          </p:nvPr>
        </p:nvSpPr>
        <p:spPr/>
        <p:txBody>
          <a:bodyPr/>
          <a:lstStyle/>
          <a:p>
            <a:r>
              <a:rPr lang="en-US" dirty="0"/>
              <a:t>Focus groups with clinicians, former patients, and caregivers to identify quality concepts. 402 inpatients with neurological disorders completed 55 patient-reported outcome measures (PROMs) addressing some of these quality concepts shortly before discharge and 1 month later.</a:t>
            </a:r>
          </a:p>
        </p:txBody>
      </p:sp>
      <p:sp>
        <p:nvSpPr>
          <p:cNvPr id="8" name="Text Placeholder 7">
            <a:extLst>
              <a:ext uri="{FF2B5EF4-FFF2-40B4-BE49-F238E27FC236}">
                <a16:creationId xmlns:a16="http://schemas.microsoft.com/office/drawing/2014/main" id="{5D4288E9-D7B6-4A40-B173-2DE44AB90077}"/>
              </a:ext>
            </a:extLst>
          </p:cNvPr>
          <p:cNvSpPr>
            <a:spLocks noGrp="1"/>
          </p:cNvSpPr>
          <p:nvPr>
            <p:ph type="body" sz="quarter" idx="17"/>
          </p:nvPr>
        </p:nvSpPr>
        <p:spPr/>
        <p:txBody>
          <a:bodyPr/>
          <a:lstStyle/>
          <a:p>
            <a:r>
              <a:rPr lang="en-US" b="0" dirty="0">
                <a:solidFill>
                  <a:schemeClr val="tx1">
                    <a:lumMod val="75000"/>
                    <a:lumOff val="25000"/>
                  </a:schemeClr>
                </a:solidFill>
                <a:effectLst/>
                <a:latin typeface="Open Sans" panose="020B0606030504020204"/>
              </a:rPr>
              <a:t>Allen Heinemann, PhD</a:t>
            </a:r>
            <a:br>
              <a:rPr lang="en-US" dirty="0"/>
            </a:br>
            <a:r>
              <a:rPr lang="en-US" dirty="0"/>
              <a:t>Northwestern University, Chicago, IL</a:t>
            </a:r>
          </a:p>
          <a:p>
            <a:r>
              <a:rPr lang="en-US" dirty="0"/>
              <a:t>Communication and Dissemination Research, awarded May 2013</a:t>
            </a:r>
          </a:p>
          <a:p>
            <a:endParaRPr lang="en-US" dirty="0"/>
          </a:p>
          <a:p>
            <a:endParaRPr lang="en-US" dirty="0"/>
          </a:p>
        </p:txBody>
      </p:sp>
      <p:sp>
        <p:nvSpPr>
          <p:cNvPr id="10" name="Text Placeholder 9">
            <a:extLst>
              <a:ext uri="{FF2B5EF4-FFF2-40B4-BE49-F238E27FC236}">
                <a16:creationId xmlns:a16="http://schemas.microsoft.com/office/drawing/2014/main" id="{0D730057-5FB2-48C5-B907-F69C4E8FEAD0}"/>
              </a:ext>
            </a:extLst>
          </p:cNvPr>
          <p:cNvSpPr>
            <a:spLocks noGrp="1"/>
          </p:cNvSpPr>
          <p:nvPr>
            <p:ph type="body" sz="quarter" idx="19"/>
          </p:nvPr>
        </p:nvSpPr>
        <p:spPr/>
        <p:txBody>
          <a:bodyPr/>
          <a:lstStyle/>
          <a:p>
            <a:r>
              <a:rPr lang="en-US" dirty="0"/>
              <a:t>Results*</a:t>
            </a:r>
          </a:p>
          <a:p>
            <a:pPr marL="342900" indent="-342900" algn="l">
              <a:buFont typeface="Arial" panose="020B0604020202020204" pitchFamily="34" charset="0"/>
              <a:buChar char="•"/>
            </a:pPr>
            <a:r>
              <a:rPr lang="en-US" b="0" i="0" dirty="0">
                <a:solidFill>
                  <a:srgbClr val="787878"/>
                </a:solidFill>
                <a:effectLst/>
                <a:latin typeface="Open Sans" panose="020B0606030504020204"/>
              </a:rPr>
              <a:t>1</a:t>
            </a:r>
            <a:r>
              <a:rPr lang="en-US" b="0" i="0" baseline="30000" dirty="0">
                <a:solidFill>
                  <a:srgbClr val="787878"/>
                </a:solidFill>
                <a:effectLst/>
                <a:latin typeface="Open Sans" panose="020B0606030504020204"/>
              </a:rPr>
              <a:t>st</a:t>
            </a:r>
            <a:r>
              <a:rPr lang="en-US" b="0" i="0" dirty="0">
                <a:solidFill>
                  <a:srgbClr val="787878"/>
                </a:solidFill>
                <a:effectLst/>
                <a:latin typeface="Open Sans" panose="020B0606030504020204"/>
              </a:rPr>
              <a:t> survey</a:t>
            </a:r>
          </a:p>
          <a:p>
            <a:pPr marL="571500" lvl="1" indent="-342900"/>
            <a:r>
              <a:rPr lang="en-US" dirty="0">
                <a:solidFill>
                  <a:srgbClr val="787878"/>
                </a:solidFill>
                <a:latin typeface="Open Sans" panose="020B0606030504020204"/>
              </a:rPr>
              <a:t>Took ~1</a:t>
            </a:r>
            <a:r>
              <a:rPr lang="en-US" i="0" dirty="0">
                <a:solidFill>
                  <a:srgbClr val="787878"/>
                </a:solidFill>
                <a:effectLst/>
                <a:latin typeface="Open Sans" panose="020B0606030504020204"/>
              </a:rPr>
              <a:t>5 minutes </a:t>
            </a:r>
            <a:r>
              <a:rPr lang="en-US" b="0" i="0" dirty="0">
                <a:solidFill>
                  <a:srgbClr val="787878"/>
                </a:solidFill>
                <a:effectLst/>
                <a:latin typeface="Open Sans" panose="020B0606030504020204"/>
              </a:rPr>
              <a:t>to complete</a:t>
            </a:r>
          </a:p>
          <a:p>
            <a:pPr marL="571500" lvl="1" indent="-342900"/>
            <a:r>
              <a:rPr lang="en-US" b="0" i="0" dirty="0">
                <a:solidFill>
                  <a:srgbClr val="787878"/>
                </a:solidFill>
                <a:effectLst/>
                <a:latin typeface="Open Sans" panose="020B0606030504020204"/>
              </a:rPr>
              <a:t>73% of patients completed without help</a:t>
            </a:r>
          </a:p>
          <a:p>
            <a:pPr marL="571500" lvl="1" indent="-342900"/>
            <a:r>
              <a:rPr lang="en-US" dirty="0">
                <a:solidFill>
                  <a:srgbClr val="787878"/>
                </a:solidFill>
                <a:latin typeface="Open Sans" panose="020B0606030504020204"/>
              </a:rPr>
              <a:t>&gt; 95% of patients were willing to collect PROM</a:t>
            </a:r>
          </a:p>
          <a:p>
            <a:pPr marL="342900" indent="-342900">
              <a:buFont typeface="Arial" panose="020B0604020202020204" pitchFamily="34" charset="0"/>
              <a:buChar char="•"/>
            </a:pPr>
            <a:r>
              <a:rPr lang="en-US" b="0" dirty="0">
                <a:solidFill>
                  <a:srgbClr val="787878"/>
                </a:solidFill>
                <a:latin typeface="Open Sans" panose="020B0606030504020204"/>
              </a:rPr>
              <a:t>F</a:t>
            </a:r>
            <a:r>
              <a:rPr lang="en-US" b="0" i="0" dirty="0">
                <a:solidFill>
                  <a:srgbClr val="787878"/>
                </a:solidFill>
                <a:effectLst/>
                <a:latin typeface="Open Sans" panose="020B0606030504020204"/>
              </a:rPr>
              <a:t>ollow-up survey</a:t>
            </a:r>
          </a:p>
          <a:p>
            <a:pPr marL="571500" lvl="1" indent="-342900"/>
            <a:r>
              <a:rPr lang="en-US" b="0" i="0" dirty="0">
                <a:solidFill>
                  <a:srgbClr val="787878"/>
                </a:solidFill>
                <a:effectLst/>
                <a:latin typeface="Open Sans" panose="020B0606030504020204"/>
              </a:rPr>
              <a:t>71% of patients completed the follow-up survey</a:t>
            </a:r>
          </a:p>
          <a:p>
            <a:pPr marL="571500" lvl="1" indent="-342900"/>
            <a:r>
              <a:rPr lang="en-US" b="0" i="0" dirty="0">
                <a:solidFill>
                  <a:srgbClr val="787878"/>
                </a:solidFill>
                <a:effectLst/>
                <a:latin typeface="Open Sans" panose="020B0606030504020204"/>
              </a:rPr>
              <a:t>Patients with ADL difficulty and those who did not go home: less likely to complete follow-up survey </a:t>
            </a:r>
          </a:p>
          <a:p>
            <a:pPr algn="l"/>
            <a:r>
              <a:rPr lang="en-US" b="1" i="0" dirty="0">
                <a:effectLst/>
                <a:latin typeface="Open Sans" panose="020B0606030504020204"/>
              </a:rPr>
              <a:t>How can people use the results?</a:t>
            </a:r>
          </a:p>
          <a:p>
            <a:pPr marL="225425" algn="l"/>
            <a:r>
              <a:rPr lang="en-US" sz="2000" b="0" i="0" dirty="0">
                <a:solidFill>
                  <a:srgbClr val="787878"/>
                </a:solidFill>
                <a:effectLst/>
                <a:latin typeface="Open Sans" panose="020B0606030504020204"/>
              </a:rPr>
              <a:t>IRFs could consider using surveys to help understand the views of patients who have CNS problems on the quality of their care.</a:t>
            </a:r>
          </a:p>
          <a:p>
            <a:pPr marL="571500" lvl="1" indent="-342900"/>
            <a:endParaRPr lang="en-US" b="0" i="0" dirty="0">
              <a:solidFill>
                <a:srgbClr val="787878"/>
              </a:solidFill>
              <a:effectLst/>
              <a:latin typeface="Open Sans" panose="020B0606030504020204"/>
            </a:endParaRPr>
          </a:p>
          <a:p>
            <a:endParaRPr lang="en-US" dirty="0"/>
          </a:p>
        </p:txBody>
      </p:sp>
      <p:sp>
        <p:nvSpPr>
          <p:cNvPr id="11" name="Text Placeholder 10">
            <a:extLst>
              <a:ext uri="{FF2B5EF4-FFF2-40B4-BE49-F238E27FC236}">
                <a16:creationId xmlns:a16="http://schemas.microsoft.com/office/drawing/2014/main" id="{CEF70621-3EA1-4504-965D-0D6996168C13}"/>
              </a:ext>
            </a:extLst>
          </p:cNvPr>
          <p:cNvSpPr>
            <a:spLocks noGrp="1"/>
          </p:cNvSpPr>
          <p:nvPr>
            <p:ph type="body" sz="quarter" idx="20"/>
          </p:nvPr>
        </p:nvSpPr>
        <p:spPr>
          <a:xfrm>
            <a:off x="1695812" y="1833912"/>
            <a:ext cx="6721475" cy="365125"/>
          </a:xfrm>
        </p:spPr>
        <p:txBody>
          <a:bodyPr/>
          <a:lstStyle/>
          <a:p>
            <a:r>
              <a:rPr lang="en-US" dirty="0"/>
              <a:t>*</a:t>
            </a:r>
            <a:r>
              <a:rPr lang="en-US" b="0" i="0" dirty="0">
                <a:solidFill>
                  <a:srgbClr val="1A1A1A"/>
                </a:solidFill>
                <a:effectLst/>
                <a:latin typeface="Open Sans" panose="020B0606030504020204"/>
              </a:rPr>
              <a:t> </a:t>
            </a:r>
            <a:r>
              <a:rPr lang="en-US" b="0" i="1" dirty="0">
                <a:solidFill>
                  <a:schemeClr val="tx1">
                    <a:lumMod val="75000"/>
                    <a:lumOff val="25000"/>
                  </a:schemeClr>
                </a:solidFill>
                <a:effectLst/>
                <a:latin typeface="Open Sans" panose="020B0606030504020204"/>
              </a:rPr>
              <a:t>Arch Phys Med </a:t>
            </a:r>
            <a:r>
              <a:rPr lang="en-US" b="0" i="1" dirty="0" err="1">
                <a:solidFill>
                  <a:schemeClr val="tx1">
                    <a:lumMod val="75000"/>
                    <a:lumOff val="25000"/>
                  </a:schemeClr>
                </a:solidFill>
                <a:effectLst/>
                <a:latin typeface="Open Sans" panose="020B0606030504020204"/>
              </a:rPr>
              <a:t>Rehabil</a:t>
            </a:r>
            <a:r>
              <a:rPr lang="en-US" b="0" i="1" dirty="0">
                <a:solidFill>
                  <a:schemeClr val="tx1">
                    <a:lumMod val="75000"/>
                    <a:lumOff val="25000"/>
                  </a:schemeClr>
                </a:solidFill>
                <a:effectLst/>
                <a:latin typeface="Open Sans" panose="020B0606030504020204"/>
              </a:rPr>
              <a:t>. 2019 Jun;100(6):1032-1041.</a:t>
            </a:r>
            <a:endParaRPr lang="en-US" i="1" dirty="0">
              <a:solidFill>
                <a:schemeClr val="tx1">
                  <a:lumMod val="75000"/>
                  <a:lumOff val="25000"/>
                </a:schemeClr>
              </a:solidFill>
            </a:endParaRPr>
          </a:p>
        </p:txBody>
      </p:sp>
      <p:pic>
        <p:nvPicPr>
          <p:cNvPr id="3074" name="Picture 2" descr="Allen Heinemann, PhD, ABPP (RP), FACRM - ACRM">
            <a:extLst>
              <a:ext uri="{FF2B5EF4-FFF2-40B4-BE49-F238E27FC236}">
                <a16:creationId xmlns:a16="http://schemas.microsoft.com/office/drawing/2014/main" id="{F35A18A6-DADC-44A7-A14E-146A979780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34703" y="5066801"/>
            <a:ext cx="754309" cy="9925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1D82514-6EB5-450A-84F8-4F5B3B6A981F}"/>
              </a:ext>
            </a:extLst>
          </p:cNvPr>
          <p:cNvSpPr txBox="1"/>
          <p:nvPr/>
        </p:nvSpPr>
        <p:spPr>
          <a:xfrm>
            <a:off x="346663" y="6581001"/>
            <a:ext cx="10036202" cy="276999"/>
          </a:xfrm>
          <a:prstGeom prst="rect">
            <a:avLst/>
          </a:prstGeom>
          <a:noFill/>
        </p:spPr>
        <p:txBody>
          <a:bodyPr wrap="square">
            <a:spAutoFit/>
          </a:bodyPr>
          <a:lstStyle/>
          <a:p>
            <a:r>
              <a:rPr lang="en-US" sz="1200" dirty="0">
                <a:hlinkClick r:id="rId3"/>
              </a:rPr>
              <a:t>https://www.pcori.org/research-results/2013/it-possible-collect-patient-reported-data-inpatient-rehabilitation-facilities</a:t>
            </a:r>
            <a:r>
              <a:rPr lang="en-US" sz="1200" dirty="0"/>
              <a:t> </a:t>
            </a:r>
          </a:p>
        </p:txBody>
      </p:sp>
    </p:spTree>
    <p:extLst>
      <p:ext uri="{BB962C8B-B14F-4D97-AF65-F5344CB8AC3E}">
        <p14:creationId xmlns:p14="http://schemas.microsoft.com/office/powerpoint/2010/main" val="175243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056010" y="3891790"/>
            <a:ext cx="184666" cy="369332"/>
          </a:xfrm>
          <a:prstGeom prst="rect">
            <a:avLst/>
          </a:prstGeom>
          <a:noFill/>
        </p:spPr>
        <p:txBody>
          <a:bodyPr wrap="none" rtlCol="0">
            <a:spAutoFit/>
          </a:bodyPr>
          <a:lstStyle/>
          <a:p>
            <a:endParaRPr lang="en-US">
              <a:solidFill>
                <a:prstClr val="black"/>
              </a:solidFill>
            </a:endParaRPr>
          </a:p>
        </p:txBody>
      </p:sp>
      <p:sp>
        <p:nvSpPr>
          <p:cNvPr id="2" name="Content Placeholder 1">
            <a:extLst>
              <a:ext uri="{FF2B5EF4-FFF2-40B4-BE49-F238E27FC236}">
                <a16:creationId xmlns:a16="http://schemas.microsoft.com/office/drawing/2014/main" id="{346B8FF5-78BC-4999-89AD-3EBF29421F1D}"/>
              </a:ext>
            </a:extLst>
          </p:cNvPr>
          <p:cNvSpPr>
            <a:spLocks noGrp="1"/>
          </p:cNvSpPr>
          <p:nvPr>
            <p:ph sz="quarter" idx="13"/>
          </p:nvPr>
        </p:nvSpPr>
        <p:spPr/>
        <p:txBody>
          <a:bodyPr/>
          <a:lstStyle/>
          <a:p>
            <a:r>
              <a:rPr lang="en-US"/>
              <a:t>Addressing Disparities</a:t>
            </a:r>
          </a:p>
        </p:txBody>
      </p:sp>
      <p:sp>
        <p:nvSpPr>
          <p:cNvPr id="3" name="Text Placeholder 2">
            <a:extLst>
              <a:ext uri="{FF2B5EF4-FFF2-40B4-BE49-F238E27FC236}">
                <a16:creationId xmlns:a16="http://schemas.microsoft.com/office/drawing/2014/main" id="{5FFEE759-A360-4C05-B5D0-E92D8392646A}"/>
              </a:ext>
            </a:extLst>
          </p:cNvPr>
          <p:cNvSpPr>
            <a:spLocks noGrp="1"/>
          </p:cNvSpPr>
          <p:nvPr>
            <p:ph type="body" sz="quarter" idx="4294967295"/>
          </p:nvPr>
        </p:nvSpPr>
        <p:spPr>
          <a:xfrm>
            <a:off x="331788" y="1800225"/>
            <a:ext cx="10672486" cy="4692650"/>
          </a:xfrm>
          <a:prstGeom prst="rect">
            <a:avLst/>
          </a:prstGeom>
        </p:spPr>
        <p:txBody>
          <a:bodyPr/>
          <a:lstStyle/>
          <a:p>
            <a:pPr marL="114300" indent="0">
              <a:buNone/>
            </a:pPr>
            <a:r>
              <a:rPr lang="en-US" b="1" dirty="0">
                <a:solidFill>
                  <a:srgbClr val="25408F"/>
                </a:solidFill>
              </a:rPr>
              <a:t>Seeks to fund research that: </a:t>
            </a:r>
            <a:br>
              <a:rPr lang="en-US" b="1" dirty="0">
                <a:solidFill>
                  <a:srgbClr val="25408F"/>
                </a:solidFill>
              </a:rPr>
            </a:br>
            <a:endParaRPr lang="en-US" b="1" dirty="0">
              <a:solidFill>
                <a:srgbClr val="25408F"/>
              </a:solidFill>
            </a:endParaRPr>
          </a:p>
          <a:p>
            <a:pPr marL="800100" indent="-342900">
              <a:spcBef>
                <a:spcPts val="0"/>
              </a:spcBef>
              <a:spcAft>
                <a:spcPts val="1200"/>
              </a:spcAft>
              <a:buClr>
                <a:srgbClr val="00B0F0"/>
              </a:buClr>
              <a:buFont typeface="Arial" panose="020B0604020202020204" pitchFamily="34" charset="0"/>
              <a:buChar char="•"/>
            </a:pPr>
            <a:r>
              <a:rPr lang="en-US" dirty="0"/>
              <a:t>Compares interventions to reduce or eliminate disparities in patient-centered outcomes </a:t>
            </a:r>
          </a:p>
          <a:p>
            <a:pPr marL="1485900" lvl="1" indent="-342900">
              <a:spcBef>
                <a:spcPts val="0"/>
              </a:spcBef>
              <a:spcAft>
                <a:spcPts val="1200"/>
              </a:spcAft>
              <a:buClr>
                <a:srgbClr val="00B0F0"/>
              </a:buClr>
              <a:buFont typeface="Arial" panose="020B0604020202020204" pitchFamily="34" charset="0"/>
              <a:buChar char="•"/>
            </a:pPr>
            <a:r>
              <a:rPr lang="en-US" dirty="0"/>
              <a:t>Address contextual factors </a:t>
            </a:r>
          </a:p>
          <a:p>
            <a:pPr marL="1485900" lvl="1" indent="-342900">
              <a:spcBef>
                <a:spcPts val="0"/>
              </a:spcBef>
              <a:spcAft>
                <a:spcPts val="1200"/>
              </a:spcAft>
              <a:buClr>
                <a:srgbClr val="00B0F0"/>
              </a:buClr>
              <a:buFont typeface="Arial" panose="020B0604020202020204" pitchFamily="34" charset="0"/>
              <a:buChar char="•"/>
            </a:pPr>
            <a:r>
              <a:rPr lang="en-US" dirty="0"/>
              <a:t>Healthcare options across different patient populations</a:t>
            </a:r>
          </a:p>
          <a:p>
            <a:pPr marL="800100" indent="-342900">
              <a:spcBef>
                <a:spcPts val="0"/>
              </a:spcBef>
              <a:spcAft>
                <a:spcPts val="1200"/>
              </a:spcAft>
              <a:buClr>
                <a:srgbClr val="00B0F0"/>
              </a:buClr>
              <a:buFont typeface="Arial" panose="020B0604020202020204" pitchFamily="34" charset="0"/>
              <a:buChar char="•"/>
            </a:pPr>
            <a:r>
              <a:rPr lang="en-US" dirty="0"/>
              <a:t>Compares and identifies best practices within various patient populations for information sharing about outcomes and research</a:t>
            </a:r>
          </a:p>
          <a:p>
            <a:endParaRPr lang="en-US" dirty="0"/>
          </a:p>
        </p:txBody>
      </p:sp>
      <p:sp>
        <p:nvSpPr>
          <p:cNvPr id="4" name="Slide Number Placeholder 3">
            <a:extLst>
              <a:ext uri="{FF2B5EF4-FFF2-40B4-BE49-F238E27FC236}">
                <a16:creationId xmlns:a16="http://schemas.microsoft.com/office/drawing/2014/main" id="{5238B351-8835-44F8-8222-CC3AB06B65E1}"/>
              </a:ext>
            </a:extLst>
          </p:cNvPr>
          <p:cNvSpPr>
            <a:spLocks noGrp="1"/>
          </p:cNvSpPr>
          <p:nvPr>
            <p:ph type="sldNum" sz="quarter" idx="12"/>
          </p:nvPr>
        </p:nvSpPr>
        <p:spPr/>
        <p:txBody>
          <a:bodyPr/>
          <a:lstStyle/>
          <a:p>
            <a:fld id="{2C10B610-381F-432D-A853-6CC0B0380E78}" type="slidenum">
              <a:rPr lang="en-US" smtClean="0"/>
              <a:t>26</a:t>
            </a:fld>
            <a:endParaRPr lang="en-US"/>
          </a:p>
        </p:txBody>
      </p:sp>
    </p:spTree>
    <p:extLst>
      <p:ext uri="{BB962C8B-B14F-4D97-AF65-F5344CB8AC3E}">
        <p14:creationId xmlns:p14="http://schemas.microsoft.com/office/powerpoint/2010/main" val="3696116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13DC46-8A39-4C20-A025-35DA1EDF7DE5}"/>
              </a:ext>
            </a:extLst>
          </p:cNvPr>
          <p:cNvSpPr>
            <a:spLocks noGrp="1"/>
          </p:cNvSpPr>
          <p:nvPr>
            <p:ph type="sldNum" sz="quarter" idx="12"/>
          </p:nvPr>
        </p:nvSpPr>
        <p:spPr/>
        <p:txBody>
          <a:bodyPr/>
          <a:lstStyle/>
          <a:p>
            <a:fld id="{2C10B610-381F-432D-A853-6CC0B0380E78}" type="slidenum">
              <a:rPr lang="en-US" smtClean="0"/>
              <a:t>27</a:t>
            </a:fld>
            <a:endParaRPr lang="en-US"/>
          </a:p>
        </p:txBody>
      </p:sp>
      <p:sp>
        <p:nvSpPr>
          <p:cNvPr id="5" name="Content Placeholder 4">
            <a:extLst>
              <a:ext uri="{FF2B5EF4-FFF2-40B4-BE49-F238E27FC236}">
                <a16:creationId xmlns:a16="http://schemas.microsoft.com/office/drawing/2014/main" id="{492482BD-D94F-4A4D-847A-3A8C14B06387}"/>
              </a:ext>
            </a:extLst>
          </p:cNvPr>
          <p:cNvSpPr>
            <a:spLocks noGrp="1"/>
          </p:cNvSpPr>
          <p:nvPr>
            <p:ph sz="quarter" idx="13"/>
          </p:nvPr>
        </p:nvSpPr>
        <p:spPr>
          <a:xfrm>
            <a:off x="-73563" y="-2213"/>
            <a:ext cx="2863895" cy="329869"/>
          </a:xfrm>
        </p:spPr>
        <p:txBody>
          <a:bodyPr/>
          <a:lstStyle/>
          <a:p>
            <a:r>
              <a:rPr lang="en-US" dirty="0"/>
              <a:t>STUDY PROFILE</a:t>
            </a:r>
          </a:p>
        </p:txBody>
      </p:sp>
      <p:sp>
        <p:nvSpPr>
          <p:cNvPr id="6" name="Text Placeholder 5">
            <a:extLst>
              <a:ext uri="{FF2B5EF4-FFF2-40B4-BE49-F238E27FC236}">
                <a16:creationId xmlns:a16="http://schemas.microsoft.com/office/drawing/2014/main" id="{A04D594B-04CC-44C2-BC80-16FD8EF0E3A1}"/>
              </a:ext>
            </a:extLst>
          </p:cNvPr>
          <p:cNvSpPr>
            <a:spLocks noGrp="1"/>
          </p:cNvSpPr>
          <p:nvPr>
            <p:ph type="body" sz="quarter" idx="15"/>
          </p:nvPr>
        </p:nvSpPr>
        <p:spPr>
          <a:xfrm>
            <a:off x="-73563" y="297093"/>
            <a:ext cx="10444901" cy="1103312"/>
          </a:xfrm>
        </p:spPr>
        <p:txBody>
          <a:bodyPr/>
          <a:lstStyle/>
          <a:p>
            <a:pPr algn="l"/>
            <a:r>
              <a:rPr lang="en-US" sz="2400" b="0" i="0" dirty="0">
                <a:effectLst/>
                <a:latin typeface="Open Sans" panose="020B0606030504020204"/>
              </a:rPr>
              <a:t>A Comprehensive Disease Management Program to Improve Quality of Life in Disparity Hispanic and African American Patients Admitted with Exacerbation of Chronic Pulmonary Diseases</a:t>
            </a:r>
            <a:endParaRPr lang="en-US" sz="2400" i="0" dirty="0">
              <a:effectLst/>
              <a:latin typeface="Open Sans Light" panose="020B0306030504020204"/>
            </a:endParaRPr>
          </a:p>
        </p:txBody>
      </p:sp>
      <p:sp>
        <p:nvSpPr>
          <p:cNvPr id="7" name="Text Placeholder 6">
            <a:extLst>
              <a:ext uri="{FF2B5EF4-FFF2-40B4-BE49-F238E27FC236}">
                <a16:creationId xmlns:a16="http://schemas.microsoft.com/office/drawing/2014/main" id="{3D5FD266-2124-4D76-BC2D-28A2FD64C15F}"/>
              </a:ext>
            </a:extLst>
          </p:cNvPr>
          <p:cNvSpPr>
            <a:spLocks noGrp="1"/>
          </p:cNvSpPr>
          <p:nvPr>
            <p:ph type="body" sz="quarter" idx="16"/>
          </p:nvPr>
        </p:nvSpPr>
        <p:spPr/>
        <p:txBody>
          <a:bodyPr/>
          <a:lstStyle/>
          <a:p>
            <a:pPr algn="l"/>
            <a:r>
              <a:rPr lang="en-US" dirty="0">
                <a:solidFill>
                  <a:srgbClr val="787878"/>
                </a:solidFill>
              </a:rPr>
              <a:t>Project compares tele-PR to in person PR in 209 people with COPD. The PR was 1</a:t>
            </a:r>
            <a:r>
              <a:rPr lang="en-US" b="0" i="0" dirty="0">
                <a:solidFill>
                  <a:srgbClr val="787878"/>
                </a:solidFill>
                <a:effectLst/>
                <a:latin typeface="Open Sans" panose="020B0606030504020204"/>
              </a:rPr>
              <a:t>6 guided rehab sessions with respiratory therapists over 8 weeks. Outcomes were measured at baseline, and 2, 6, and 12 months and included hospital readmissions, mortality, quality of life, functional capacity, COPD symptoms, COPD knowledge, social, support, depression, and anxiety.</a:t>
            </a:r>
            <a:endParaRPr lang="en-US" dirty="0">
              <a:solidFill>
                <a:srgbClr val="787878"/>
              </a:solidFill>
            </a:endParaRPr>
          </a:p>
        </p:txBody>
      </p:sp>
      <p:sp>
        <p:nvSpPr>
          <p:cNvPr id="8" name="Text Placeholder 7">
            <a:extLst>
              <a:ext uri="{FF2B5EF4-FFF2-40B4-BE49-F238E27FC236}">
                <a16:creationId xmlns:a16="http://schemas.microsoft.com/office/drawing/2014/main" id="{F572F933-06BF-4F9A-A76C-7646D1C5AEE9}"/>
              </a:ext>
            </a:extLst>
          </p:cNvPr>
          <p:cNvSpPr>
            <a:spLocks noGrp="1"/>
          </p:cNvSpPr>
          <p:nvPr>
            <p:ph type="body" sz="quarter" idx="17"/>
          </p:nvPr>
        </p:nvSpPr>
        <p:spPr>
          <a:xfrm>
            <a:off x="7640673" y="5388084"/>
            <a:ext cx="3549726" cy="959301"/>
          </a:xfrm>
        </p:spPr>
        <p:txBody>
          <a:bodyPr/>
          <a:lstStyle/>
          <a:p>
            <a:pPr>
              <a:lnSpc>
                <a:spcPct val="100000"/>
              </a:lnSpc>
              <a:spcBef>
                <a:spcPts val="0"/>
              </a:spcBef>
            </a:pPr>
            <a:r>
              <a:rPr lang="en-US" b="0" dirty="0" err="1">
                <a:solidFill>
                  <a:srgbClr val="787878"/>
                </a:solidFill>
                <a:effectLst/>
                <a:latin typeface="Open Sans" panose="020B0606030504020204"/>
              </a:rPr>
              <a:t>Negin</a:t>
            </a:r>
            <a:r>
              <a:rPr lang="en-US" b="0" dirty="0">
                <a:solidFill>
                  <a:srgbClr val="787878"/>
                </a:solidFill>
                <a:effectLst/>
                <a:latin typeface="Open Sans" panose="020B0606030504020204"/>
              </a:rPr>
              <a:t> Hajizadeh, MD, MPH </a:t>
            </a:r>
          </a:p>
          <a:p>
            <a:pPr>
              <a:lnSpc>
                <a:spcPct val="100000"/>
              </a:lnSpc>
              <a:spcBef>
                <a:spcPts val="0"/>
              </a:spcBef>
            </a:pPr>
            <a:r>
              <a:rPr lang="en-US" dirty="0"/>
              <a:t>University of California, Los Angeles</a:t>
            </a:r>
          </a:p>
          <a:p>
            <a:r>
              <a:rPr lang="en-US" dirty="0"/>
              <a:t>Addressing Disparities, awarded July 2016</a:t>
            </a:r>
          </a:p>
          <a:p>
            <a:endParaRPr lang="en-US" dirty="0"/>
          </a:p>
        </p:txBody>
      </p:sp>
      <p:sp>
        <p:nvSpPr>
          <p:cNvPr id="10" name="Text Placeholder 9">
            <a:extLst>
              <a:ext uri="{FF2B5EF4-FFF2-40B4-BE49-F238E27FC236}">
                <a16:creationId xmlns:a16="http://schemas.microsoft.com/office/drawing/2014/main" id="{5F31A664-FCD7-4020-B98E-8091DD5242DC}"/>
              </a:ext>
            </a:extLst>
          </p:cNvPr>
          <p:cNvSpPr>
            <a:spLocks noGrp="1"/>
          </p:cNvSpPr>
          <p:nvPr>
            <p:ph type="body" sz="quarter" idx="19"/>
          </p:nvPr>
        </p:nvSpPr>
        <p:spPr/>
        <p:txBody>
          <a:bodyPr/>
          <a:lstStyle/>
          <a:p>
            <a:r>
              <a:rPr lang="en-US" dirty="0"/>
              <a:t>Potential Impact</a:t>
            </a:r>
          </a:p>
          <a:p>
            <a:pPr marL="342900" lvl="1" indent="-342900"/>
            <a:r>
              <a:rPr lang="en-US" b="0" i="0" dirty="0">
                <a:solidFill>
                  <a:srgbClr val="787878"/>
                </a:solidFill>
                <a:effectLst/>
                <a:latin typeface="Open Sans" panose="020B0606030504020204"/>
              </a:rPr>
              <a:t>Compare with telerehabilitation is effective compared with in-person rehabilitation</a:t>
            </a:r>
          </a:p>
          <a:p>
            <a:pPr marL="342900" lvl="1" indent="-342900"/>
            <a:endParaRPr lang="en-US" sz="1200" b="0" i="0" dirty="0">
              <a:solidFill>
                <a:srgbClr val="787878"/>
              </a:solidFill>
              <a:effectLst/>
              <a:latin typeface="Open Sans" panose="020B0606030504020204"/>
            </a:endParaRPr>
          </a:p>
          <a:p>
            <a:r>
              <a:rPr lang="en-US" dirty="0"/>
              <a:t>Methods</a:t>
            </a:r>
          </a:p>
          <a:p>
            <a:pPr marL="342900" lvl="1" indent="-342900"/>
            <a:r>
              <a:rPr lang="en-US" b="0" i="0" dirty="0">
                <a:solidFill>
                  <a:srgbClr val="787878"/>
                </a:solidFill>
                <a:effectLst/>
                <a:latin typeface="Open Sans" panose="020B0606030504020204"/>
              </a:rPr>
              <a:t>Community-based participatory research (CBPR) approach; Randomized controlled trial</a:t>
            </a:r>
            <a:endParaRPr lang="en-US" dirty="0">
              <a:solidFill>
                <a:srgbClr val="787878"/>
              </a:solidFill>
              <a:latin typeface="Open Sans" panose="020B0606030504020204"/>
            </a:endParaRPr>
          </a:p>
          <a:p>
            <a:pPr marL="342900" lvl="1" indent="-342900"/>
            <a:endParaRPr lang="en-US" sz="1200" dirty="0">
              <a:solidFill>
                <a:srgbClr val="787878"/>
              </a:solidFill>
            </a:endParaRPr>
          </a:p>
          <a:p>
            <a:r>
              <a:rPr lang="en-US" dirty="0"/>
              <a:t>Engagement</a:t>
            </a:r>
          </a:p>
          <a:p>
            <a:pPr marL="342900" lvl="1" indent="-342900"/>
            <a:r>
              <a:rPr lang="en-US" b="0" i="0" dirty="0">
                <a:solidFill>
                  <a:srgbClr val="787878"/>
                </a:solidFill>
                <a:effectLst/>
                <a:latin typeface="Open Sans" panose="020B0606030504020204"/>
              </a:rPr>
              <a:t>Patients, caregivers, and healthcare providers comprised a community advisory board and gave input on the study, including patient recruitment strategies and interpretation of study results</a:t>
            </a:r>
            <a:endParaRPr lang="en-US" dirty="0">
              <a:solidFill>
                <a:srgbClr val="787878"/>
              </a:solidFill>
            </a:endParaRPr>
          </a:p>
        </p:txBody>
      </p:sp>
      <p:pic>
        <p:nvPicPr>
          <p:cNvPr id="4098" name="Picture 2" descr="Negin Hajizadeh, MD, MPH | Feinstein Institutes for Medical Research">
            <a:extLst>
              <a:ext uri="{FF2B5EF4-FFF2-40B4-BE49-F238E27FC236}">
                <a16:creationId xmlns:a16="http://schemas.microsoft.com/office/drawing/2014/main" id="{2B7D1111-691C-452F-B24F-925AB97609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7474" y="5253973"/>
            <a:ext cx="731103" cy="102345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3EFC092-E6AA-4CEC-89AC-C321930923C6}"/>
              </a:ext>
            </a:extLst>
          </p:cNvPr>
          <p:cNvSpPr txBox="1"/>
          <p:nvPr/>
        </p:nvSpPr>
        <p:spPr>
          <a:xfrm>
            <a:off x="346663" y="6581001"/>
            <a:ext cx="9102137" cy="276999"/>
          </a:xfrm>
          <a:prstGeom prst="rect">
            <a:avLst/>
          </a:prstGeom>
          <a:noFill/>
        </p:spPr>
        <p:txBody>
          <a:bodyPr wrap="square">
            <a:spAutoFit/>
          </a:bodyPr>
          <a:lstStyle/>
          <a:p>
            <a:r>
              <a:rPr lang="en-US" sz="1200" dirty="0">
                <a:hlinkClick r:id="rId3"/>
              </a:rPr>
              <a:t>https://www.pcori.org/research-results/2016/testing-whether-referral-telehealth-program-helps-african-american-and</a:t>
            </a:r>
            <a:r>
              <a:rPr lang="en-US" sz="1200" dirty="0"/>
              <a:t> </a:t>
            </a:r>
          </a:p>
        </p:txBody>
      </p:sp>
    </p:spTree>
    <p:extLst>
      <p:ext uri="{BB962C8B-B14F-4D97-AF65-F5344CB8AC3E}">
        <p14:creationId xmlns:p14="http://schemas.microsoft.com/office/powerpoint/2010/main" val="1477518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13DC46-8A39-4C20-A025-35DA1EDF7DE5}"/>
              </a:ext>
            </a:extLst>
          </p:cNvPr>
          <p:cNvSpPr>
            <a:spLocks noGrp="1"/>
          </p:cNvSpPr>
          <p:nvPr>
            <p:ph type="sldNum" sz="quarter" idx="12"/>
          </p:nvPr>
        </p:nvSpPr>
        <p:spPr/>
        <p:txBody>
          <a:bodyPr/>
          <a:lstStyle/>
          <a:p>
            <a:fld id="{2C10B610-381F-432D-A853-6CC0B0380E78}" type="slidenum">
              <a:rPr lang="en-US" smtClean="0"/>
              <a:t>28</a:t>
            </a:fld>
            <a:endParaRPr lang="en-US"/>
          </a:p>
        </p:txBody>
      </p:sp>
      <p:sp>
        <p:nvSpPr>
          <p:cNvPr id="5" name="Content Placeholder 4">
            <a:extLst>
              <a:ext uri="{FF2B5EF4-FFF2-40B4-BE49-F238E27FC236}">
                <a16:creationId xmlns:a16="http://schemas.microsoft.com/office/drawing/2014/main" id="{492482BD-D94F-4A4D-847A-3A8C14B06387}"/>
              </a:ext>
            </a:extLst>
          </p:cNvPr>
          <p:cNvSpPr>
            <a:spLocks noGrp="1"/>
          </p:cNvSpPr>
          <p:nvPr>
            <p:ph sz="quarter" idx="13"/>
          </p:nvPr>
        </p:nvSpPr>
        <p:spPr>
          <a:xfrm>
            <a:off x="-73563" y="-2213"/>
            <a:ext cx="2863895" cy="329869"/>
          </a:xfrm>
        </p:spPr>
        <p:txBody>
          <a:bodyPr/>
          <a:lstStyle/>
          <a:p>
            <a:r>
              <a:rPr lang="en-US" dirty="0"/>
              <a:t>STUDY PROFILE</a:t>
            </a:r>
          </a:p>
        </p:txBody>
      </p:sp>
      <p:sp>
        <p:nvSpPr>
          <p:cNvPr id="6" name="Text Placeholder 5">
            <a:extLst>
              <a:ext uri="{FF2B5EF4-FFF2-40B4-BE49-F238E27FC236}">
                <a16:creationId xmlns:a16="http://schemas.microsoft.com/office/drawing/2014/main" id="{A04D594B-04CC-44C2-BC80-16FD8EF0E3A1}"/>
              </a:ext>
            </a:extLst>
          </p:cNvPr>
          <p:cNvSpPr>
            <a:spLocks noGrp="1"/>
          </p:cNvSpPr>
          <p:nvPr>
            <p:ph type="body" sz="quarter" idx="15"/>
          </p:nvPr>
        </p:nvSpPr>
        <p:spPr>
          <a:xfrm>
            <a:off x="-73563" y="297093"/>
            <a:ext cx="10444901" cy="1103312"/>
          </a:xfrm>
        </p:spPr>
        <p:txBody>
          <a:bodyPr/>
          <a:lstStyle/>
          <a:p>
            <a:pPr algn="l"/>
            <a:r>
              <a:rPr lang="en-US" sz="2400" b="0" i="0" dirty="0">
                <a:effectLst/>
                <a:latin typeface="Open Sans" panose="020B0606030504020204"/>
              </a:rPr>
              <a:t>A Comprehensive Disease Management Program to Improve Quality of Life in Disparity Hispanic and African American Patients Admitted with Exacerbation of Chronic Pulmonary Diseases</a:t>
            </a:r>
            <a:endParaRPr lang="en-US" sz="2400" i="0" dirty="0">
              <a:effectLst/>
              <a:latin typeface="Open Sans Light" panose="020B0306030504020204"/>
            </a:endParaRPr>
          </a:p>
        </p:txBody>
      </p:sp>
      <p:sp>
        <p:nvSpPr>
          <p:cNvPr id="7" name="Text Placeholder 6">
            <a:extLst>
              <a:ext uri="{FF2B5EF4-FFF2-40B4-BE49-F238E27FC236}">
                <a16:creationId xmlns:a16="http://schemas.microsoft.com/office/drawing/2014/main" id="{3D5FD266-2124-4D76-BC2D-28A2FD64C15F}"/>
              </a:ext>
            </a:extLst>
          </p:cNvPr>
          <p:cNvSpPr>
            <a:spLocks noGrp="1"/>
          </p:cNvSpPr>
          <p:nvPr>
            <p:ph type="body" sz="quarter" idx="16"/>
          </p:nvPr>
        </p:nvSpPr>
        <p:spPr/>
        <p:txBody>
          <a:bodyPr/>
          <a:lstStyle/>
          <a:p>
            <a:pPr algn="l"/>
            <a:r>
              <a:rPr lang="en-US" dirty="0">
                <a:solidFill>
                  <a:srgbClr val="787878"/>
                </a:solidFill>
              </a:rPr>
              <a:t>Project compares tele-PR to in person PR in 209 people with COPD. The PR was 1</a:t>
            </a:r>
            <a:r>
              <a:rPr lang="en-US" b="0" i="0" dirty="0">
                <a:solidFill>
                  <a:srgbClr val="787878"/>
                </a:solidFill>
                <a:effectLst/>
                <a:latin typeface="Open Sans" panose="020B0606030504020204"/>
              </a:rPr>
              <a:t>6 guided rehab sessions with respiratory therapists over 8 weeks. Outcomes were measured at baseline, and 2, 6, and 12 months and included hospital readmissions, mortality, quality of life, functional capacity, COPD symptoms, COPD knowledge, social, support, depression, and anxiety.</a:t>
            </a:r>
            <a:endParaRPr lang="en-US" dirty="0">
              <a:solidFill>
                <a:srgbClr val="787878"/>
              </a:solidFill>
            </a:endParaRPr>
          </a:p>
        </p:txBody>
      </p:sp>
      <p:sp>
        <p:nvSpPr>
          <p:cNvPr id="8" name="Text Placeholder 7">
            <a:extLst>
              <a:ext uri="{FF2B5EF4-FFF2-40B4-BE49-F238E27FC236}">
                <a16:creationId xmlns:a16="http://schemas.microsoft.com/office/drawing/2014/main" id="{F572F933-06BF-4F9A-A76C-7646D1C5AEE9}"/>
              </a:ext>
            </a:extLst>
          </p:cNvPr>
          <p:cNvSpPr>
            <a:spLocks noGrp="1"/>
          </p:cNvSpPr>
          <p:nvPr>
            <p:ph type="body" sz="quarter" idx="17"/>
          </p:nvPr>
        </p:nvSpPr>
        <p:spPr>
          <a:xfrm>
            <a:off x="7640673" y="5388084"/>
            <a:ext cx="3549726" cy="959301"/>
          </a:xfrm>
        </p:spPr>
        <p:txBody>
          <a:bodyPr/>
          <a:lstStyle/>
          <a:p>
            <a:pPr>
              <a:lnSpc>
                <a:spcPct val="100000"/>
              </a:lnSpc>
              <a:spcBef>
                <a:spcPts val="0"/>
              </a:spcBef>
            </a:pPr>
            <a:r>
              <a:rPr lang="en-US" b="0" dirty="0" err="1">
                <a:solidFill>
                  <a:srgbClr val="787878"/>
                </a:solidFill>
                <a:effectLst/>
                <a:latin typeface="Open Sans" panose="020B0606030504020204"/>
              </a:rPr>
              <a:t>Negin</a:t>
            </a:r>
            <a:r>
              <a:rPr lang="en-US" b="0" dirty="0">
                <a:solidFill>
                  <a:srgbClr val="787878"/>
                </a:solidFill>
                <a:effectLst/>
                <a:latin typeface="Open Sans" panose="020B0606030504020204"/>
              </a:rPr>
              <a:t> Hajizadeh, MD, MPH </a:t>
            </a:r>
          </a:p>
          <a:p>
            <a:pPr>
              <a:lnSpc>
                <a:spcPct val="100000"/>
              </a:lnSpc>
              <a:spcBef>
                <a:spcPts val="0"/>
              </a:spcBef>
            </a:pPr>
            <a:r>
              <a:rPr lang="en-US" dirty="0"/>
              <a:t>University of California, Los Angeles</a:t>
            </a:r>
          </a:p>
          <a:p>
            <a:r>
              <a:rPr lang="en-US" dirty="0"/>
              <a:t>Addressing Disparities, awarded July 2016</a:t>
            </a:r>
          </a:p>
          <a:p>
            <a:endParaRPr lang="en-US" dirty="0"/>
          </a:p>
        </p:txBody>
      </p:sp>
      <p:sp>
        <p:nvSpPr>
          <p:cNvPr id="10" name="Text Placeholder 9">
            <a:extLst>
              <a:ext uri="{FF2B5EF4-FFF2-40B4-BE49-F238E27FC236}">
                <a16:creationId xmlns:a16="http://schemas.microsoft.com/office/drawing/2014/main" id="{5F31A664-FCD7-4020-B98E-8091DD5242DC}"/>
              </a:ext>
            </a:extLst>
          </p:cNvPr>
          <p:cNvSpPr>
            <a:spLocks noGrp="1"/>
          </p:cNvSpPr>
          <p:nvPr>
            <p:ph type="body" sz="quarter" idx="19"/>
          </p:nvPr>
        </p:nvSpPr>
        <p:spPr/>
        <p:txBody>
          <a:bodyPr/>
          <a:lstStyle/>
          <a:p>
            <a:r>
              <a:rPr lang="en-US" dirty="0"/>
              <a:t>Initial Results*</a:t>
            </a:r>
          </a:p>
          <a:p>
            <a:pPr marL="342900" indent="-342900" algn="l">
              <a:buFont typeface="Arial" panose="020B0604020202020204" pitchFamily="34" charset="0"/>
              <a:buChar char="•"/>
            </a:pPr>
            <a:r>
              <a:rPr lang="en-US" b="0" i="0" dirty="0">
                <a:solidFill>
                  <a:srgbClr val="787878"/>
                </a:solidFill>
                <a:effectLst/>
                <a:latin typeface="Open Sans" panose="020B0606030504020204"/>
              </a:rPr>
              <a:t>85/209 completed at least 1 rehab session</a:t>
            </a:r>
          </a:p>
          <a:p>
            <a:pPr marL="342900" indent="-342900" algn="l">
              <a:buFont typeface="Arial" panose="020B0604020202020204" pitchFamily="34" charset="0"/>
              <a:buChar char="•"/>
            </a:pPr>
            <a:r>
              <a:rPr lang="en-US" b="0" i="0" dirty="0">
                <a:solidFill>
                  <a:srgbClr val="787878"/>
                </a:solidFill>
                <a:effectLst/>
                <a:latin typeface="Open Sans" panose="020B0606030504020204"/>
              </a:rPr>
              <a:t>6 months: no difference between tele-PR and in-person PR in any outcome</a:t>
            </a:r>
          </a:p>
          <a:p>
            <a:pPr marL="342900" indent="-342900" algn="l">
              <a:buFont typeface="Arial" panose="020B0604020202020204" pitchFamily="34" charset="0"/>
              <a:buChar char="•"/>
            </a:pPr>
            <a:endParaRPr lang="en-US" b="0" dirty="0">
              <a:solidFill>
                <a:srgbClr val="787878"/>
              </a:solidFill>
              <a:latin typeface="Open Sans" panose="020B0606030504020204"/>
            </a:endParaRPr>
          </a:p>
          <a:p>
            <a:pPr marL="342900" indent="-342900" algn="l">
              <a:buFont typeface="Arial" panose="020B0604020202020204" pitchFamily="34" charset="0"/>
              <a:buChar char="•"/>
            </a:pPr>
            <a:endParaRPr lang="en-US" b="0" i="0" dirty="0">
              <a:solidFill>
                <a:srgbClr val="787878"/>
              </a:solidFill>
              <a:effectLst/>
              <a:latin typeface="Open Sans" panose="020B0606030504020204"/>
            </a:endParaRPr>
          </a:p>
          <a:p>
            <a:pPr algn="l"/>
            <a:r>
              <a:rPr lang="en-US" b="1" i="0" dirty="0">
                <a:effectLst/>
                <a:latin typeface="Open Sans" panose="020B0606030504020204"/>
              </a:rPr>
              <a:t>How can people use the results?</a:t>
            </a:r>
          </a:p>
          <a:p>
            <a:pPr marL="461963" algn="l"/>
            <a:r>
              <a:rPr lang="en-US" sz="2200" b="0" i="0" dirty="0">
                <a:solidFill>
                  <a:srgbClr val="787878"/>
                </a:solidFill>
                <a:effectLst/>
                <a:latin typeface="Open Sans" panose="020B0606030504020204"/>
              </a:rPr>
              <a:t>Doctors can use these results when considering ways to help patients with COPD avoid hospital stays.</a:t>
            </a:r>
          </a:p>
          <a:p>
            <a:pPr marL="342900" indent="-342900" algn="l">
              <a:buFont typeface="Arial" panose="020B0604020202020204" pitchFamily="34" charset="0"/>
              <a:buChar char="•"/>
            </a:pPr>
            <a:endParaRPr lang="en-US" b="0" i="0" dirty="0">
              <a:solidFill>
                <a:srgbClr val="787878"/>
              </a:solidFill>
              <a:effectLst/>
              <a:latin typeface="Open Sans" panose="020B0606030504020204"/>
            </a:endParaRPr>
          </a:p>
        </p:txBody>
      </p:sp>
      <p:sp>
        <p:nvSpPr>
          <p:cNvPr id="11" name="Text Placeholder 10">
            <a:extLst>
              <a:ext uri="{FF2B5EF4-FFF2-40B4-BE49-F238E27FC236}">
                <a16:creationId xmlns:a16="http://schemas.microsoft.com/office/drawing/2014/main" id="{93108442-8E1D-40A9-B2E8-6DCE0A06DE43}"/>
              </a:ext>
            </a:extLst>
          </p:cNvPr>
          <p:cNvSpPr>
            <a:spLocks noGrp="1"/>
          </p:cNvSpPr>
          <p:nvPr>
            <p:ph type="body" sz="quarter" idx="20"/>
          </p:nvPr>
        </p:nvSpPr>
        <p:spPr>
          <a:xfrm>
            <a:off x="2694061" y="1763385"/>
            <a:ext cx="6721475" cy="365125"/>
          </a:xfrm>
        </p:spPr>
        <p:txBody>
          <a:bodyPr/>
          <a:lstStyle/>
          <a:p>
            <a:r>
              <a:rPr lang="en-US" b="0" i="0" dirty="0">
                <a:solidFill>
                  <a:srgbClr val="787878"/>
                </a:solidFill>
                <a:effectLst/>
                <a:latin typeface="Open Sans" panose="020B0606030504020204"/>
              </a:rPr>
              <a:t>* </a:t>
            </a:r>
            <a:r>
              <a:rPr lang="en-US" b="0" i="1" dirty="0">
                <a:solidFill>
                  <a:srgbClr val="787878"/>
                </a:solidFill>
                <a:effectLst/>
                <a:latin typeface="Open Sans" panose="020B0606030504020204"/>
              </a:rPr>
              <a:t>JMIR Form Res. 2020 Jan 31;4(1):e13197.</a:t>
            </a:r>
            <a:endParaRPr lang="en-US" i="1" dirty="0">
              <a:solidFill>
                <a:srgbClr val="787878"/>
              </a:solidFill>
            </a:endParaRPr>
          </a:p>
        </p:txBody>
      </p:sp>
      <p:pic>
        <p:nvPicPr>
          <p:cNvPr id="4098" name="Picture 2" descr="Negin Hajizadeh, MD, MPH | Feinstein Institutes for Medical Research">
            <a:extLst>
              <a:ext uri="{FF2B5EF4-FFF2-40B4-BE49-F238E27FC236}">
                <a16:creationId xmlns:a16="http://schemas.microsoft.com/office/drawing/2014/main" id="{2B7D1111-691C-452F-B24F-925AB97609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7474" y="5253973"/>
            <a:ext cx="731103" cy="10234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38F3341-6EA6-4A81-9C76-6A812A8DFB8D}"/>
              </a:ext>
            </a:extLst>
          </p:cNvPr>
          <p:cNvSpPr txBox="1"/>
          <p:nvPr/>
        </p:nvSpPr>
        <p:spPr>
          <a:xfrm>
            <a:off x="346663" y="6581001"/>
            <a:ext cx="9741234" cy="276999"/>
          </a:xfrm>
          <a:prstGeom prst="rect">
            <a:avLst/>
          </a:prstGeom>
          <a:noFill/>
        </p:spPr>
        <p:txBody>
          <a:bodyPr wrap="square">
            <a:spAutoFit/>
          </a:bodyPr>
          <a:lstStyle/>
          <a:p>
            <a:r>
              <a:rPr lang="en-US" sz="1200" dirty="0">
                <a:hlinkClick r:id="rId3"/>
              </a:rPr>
              <a:t>https://www.pcori.org/research-results/2016/testing-whether-referral-telehealth-program-helps-african-american-and</a:t>
            </a:r>
            <a:r>
              <a:rPr lang="en-US" sz="1200" dirty="0"/>
              <a:t> </a:t>
            </a:r>
          </a:p>
        </p:txBody>
      </p:sp>
    </p:spTree>
    <p:extLst>
      <p:ext uri="{BB962C8B-B14F-4D97-AF65-F5344CB8AC3E}">
        <p14:creationId xmlns:p14="http://schemas.microsoft.com/office/powerpoint/2010/main" val="3824244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056010" y="3891790"/>
            <a:ext cx="184666" cy="369332"/>
          </a:xfrm>
          <a:prstGeom prst="rect">
            <a:avLst/>
          </a:prstGeom>
          <a:noFill/>
        </p:spPr>
        <p:txBody>
          <a:bodyPr wrap="none" rtlCol="0">
            <a:spAutoFit/>
          </a:bodyPr>
          <a:lstStyle/>
          <a:p>
            <a:endParaRPr lang="en-US"/>
          </a:p>
        </p:txBody>
      </p:sp>
      <p:sp>
        <p:nvSpPr>
          <p:cNvPr id="2" name="Content Placeholder 1">
            <a:extLst>
              <a:ext uri="{FF2B5EF4-FFF2-40B4-BE49-F238E27FC236}">
                <a16:creationId xmlns:a16="http://schemas.microsoft.com/office/drawing/2014/main" id="{1BA1263E-2444-43AE-B252-0F6354D67EB6}"/>
              </a:ext>
            </a:extLst>
          </p:cNvPr>
          <p:cNvSpPr>
            <a:spLocks noGrp="1"/>
          </p:cNvSpPr>
          <p:nvPr>
            <p:ph sz="quarter" idx="13"/>
          </p:nvPr>
        </p:nvSpPr>
        <p:spPr>
          <a:xfrm>
            <a:off x="331787" y="0"/>
            <a:ext cx="10045268" cy="1517163"/>
          </a:xfrm>
        </p:spPr>
        <p:txBody>
          <a:bodyPr/>
          <a:lstStyle/>
          <a:p>
            <a:r>
              <a:rPr lang="en-US"/>
              <a:t>Improving Methods for Conducting Patient-Centered Outcomes Research</a:t>
            </a:r>
          </a:p>
        </p:txBody>
      </p:sp>
      <p:sp>
        <p:nvSpPr>
          <p:cNvPr id="3" name="Text Placeholder 2">
            <a:extLst>
              <a:ext uri="{FF2B5EF4-FFF2-40B4-BE49-F238E27FC236}">
                <a16:creationId xmlns:a16="http://schemas.microsoft.com/office/drawing/2014/main" id="{9E1B9221-79E2-4C63-AAD9-144E610EE349}"/>
              </a:ext>
            </a:extLst>
          </p:cNvPr>
          <p:cNvSpPr>
            <a:spLocks noGrp="1"/>
          </p:cNvSpPr>
          <p:nvPr>
            <p:ph type="body" sz="quarter" idx="4294967295"/>
          </p:nvPr>
        </p:nvSpPr>
        <p:spPr>
          <a:xfrm>
            <a:off x="235562" y="1811626"/>
            <a:ext cx="11720875" cy="4863811"/>
          </a:xfrm>
          <a:prstGeom prst="rect">
            <a:avLst/>
          </a:prstGeom>
        </p:spPr>
        <p:txBody>
          <a:bodyPr/>
          <a:lstStyle/>
          <a:p>
            <a:pPr marL="114300" indent="0">
              <a:buNone/>
            </a:pPr>
            <a:r>
              <a:rPr lang="en-US" b="1" dirty="0">
                <a:solidFill>
                  <a:srgbClr val="25408F"/>
                </a:solidFill>
              </a:rPr>
              <a:t>Seeks to fund investigator-initiated research that addresses gaps in methodological research to benefit all healthcare stakeholders.</a:t>
            </a:r>
            <a:br>
              <a:rPr lang="en-US" dirty="0"/>
            </a:br>
            <a:endParaRPr lang="en-US" sz="1100" dirty="0"/>
          </a:p>
          <a:p>
            <a:pPr marL="800100" indent="-342900">
              <a:buClr>
                <a:srgbClr val="00B0F0"/>
              </a:buClr>
              <a:buFont typeface="Arial" panose="020B0604020202020204" pitchFamily="34" charset="0"/>
              <a:buChar char="•"/>
            </a:pPr>
            <a:r>
              <a:rPr lang="en-US" dirty="0"/>
              <a:t>General analytic methods </a:t>
            </a:r>
          </a:p>
          <a:p>
            <a:pPr marL="1485900" lvl="1" indent="-342900">
              <a:buClr>
                <a:srgbClr val="00B0F0"/>
              </a:buClr>
              <a:buFont typeface="Arial" panose="020B0604020202020204" pitchFamily="34" charset="0"/>
              <a:buChar char="•"/>
            </a:pPr>
            <a:r>
              <a:rPr lang="en-US" dirty="0"/>
              <a:t>Design-specific analytic methods</a:t>
            </a:r>
          </a:p>
          <a:p>
            <a:pPr marL="1485900" lvl="1" indent="-342900">
              <a:buClr>
                <a:srgbClr val="00B0F0"/>
              </a:buClr>
              <a:buFont typeface="Arial" panose="020B0604020202020204" pitchFamily="34" charset="0"/>
              <a:buChar char="•"/>
            </a:pPr>
            <a:r>
              <a:rPr lang="en-US" dirty="0"/>
              <a:t>Analytics for data networks</a:t>
            </a:r>
          </a:p>
          <a:p>
            <a:pPr marL="800100" indent="-342900">
              <a:buClr>
                <a:srgbClr val="00B0F0"/>
              </a:buClr>
              <a:buFont typeface="Arial" panose="020B0604020202020204" pitchFamily="34" charset="0"/>
              <a:buChar char="•"/>
            </a:pPr>
            <a:r>
              <a:rPr lang="en-US" dirty="0"/>
              <a:t>Usability, interpretability, and clinical meaningfulness of patient-reported outcomes</a:t>
            </a:r>
          </a:p>
          <a:p>
            <a:pPr marL="800100" indent="-342900">
              <a:buClr>
                <a:srgbClr val="00B0F0"/>
              </a:buClr>
              <a:buFont typeface="Arial" panose="020B0604020202020204" pitchFamily="34" charset="0"/>
              <a:buChar char="•"/>
            </a:pPr>
            <a:r>
              <a:rPr lang="en-US" dirty="0"/>
              <a:t>Methods for patient and other stakeholder engagement in research</a:t>
            </a:r>
          </a:p>
          <a:p>
            <a:pPr marL="800100" indent="-342900">
              <a:buClr>
                <a:srgbClr val="00B0F0"/>
              </a:buClr>
              <a:buFont typeface="Arial" panose="020B0604020202020204" pitchFamily="34" charset="0"/>
              <a:buChar char="•"/>
            </a:pPr>
            <a:r>
              <a:rPr lang="en-US" dirty="0"/>
              <a:t>Issues related to human subjects protections</a:t>
            </a:r>
          </a:p>
          <a:p>
            <a:pPr marL="800100" indent="-342900">
              <a:buClr>
                <a:srgbClr val="00B0F0"/>
              </a:buClr>
              <a:buFont typeface="Arial" panose="020B0604020202020204" pitchFamily="34" charset="0"/>
              <a:buChar char="•"/>
            </a:pPr>
            <a:r>
              <a:rPr lang="en-US" dirty="0"/>
              <a:t>Improving methods of recruitment and retention of participants into PCOR/CER</a:t>
            </a:r>
          </a:p>
          <a:p>
            <a:endParaRPr lang="en-US" dirty="0"/>
          </a:p>
        </p:txBody>
      </p:sp>
      <p:sp>
        <p:nvSpPr>
          <p:cNvPr id="4" name="Slide Number Placeholder 3">
            <a:extLst>
              <a:ext uri="{FF2B5EF4-FFF2-40B4-BE49-F238E27FC236}">
                <a16:creationId xmlns:a16="http://schemas.microsoft.com/office/drawing/2014/main" id="{E4D8061C-EC84-4FDB-B479-6A875D752E6D}"/>
              </a:ext>
            </a:extLst>
          </p:cNvPr>
          <p:cNvSpPr>
            <a:spLocks noGrp="1"/>
          </p:cNvSpPr>
          <p:nvPr>
            <p:ph type="sldNum" sz="quarter" idx="12"/>
          </p:nvPr>
        </p:nvSpPr>
        <p:spPr/>
        <p:txBody>
          <a:bodyPr/>
          <a:lstStyle/>
          <a:p>
            <a:fld id="{2C10B610-381F-432D-A853-6CC0B0380E78}" type="slidenum">
              <a:rPr lang="en-US" smtClean="0"/>
              <a:t>29</a:t>
            </a:fld>
            <a:endParaRPr lang="en-US"/>
          </a:p>
        </p:txBody>
      </p:sp>
    </p:spTree>
    <p:extLst>
      <p:ext uri="{BB962C8B-B14F-4D97-AF65-F5344CB8AC3E}">
        <p14:creationId xmlns:p14="http://schemas.microsoft.com/office/powerpoint/2010/main" val="859438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C06E86-4968-40F4-A081-5392B2A6E102}"/>
              </a:ext>
            </a:extLst>
          </p:cNvPr>
          <p:cNvSpPr>
            <a:spLocks noGrp="1"/>
          </p:cNvSpPr>
          <p:nvPr>
            <p:ph type="sldNum" sz="quarter" idx="12"/>
          </p:nvPr>
        </p:nvSpPr>
        <p:spPr/>
        <p:txBody>
          <a:bodyPr/>
          <a:lstStyle/>
          <a:p>
            <a:fld id="{2C10B610-381F-432D-A853-6CC0B0380E78}" type="slidenum">
              <a:rPr lang="en-US" smtClean="0"/>
              <a:t>30</a:t>
            </a:fld>
            <a:endParaRPr lang="en-US"/>
          </a:p>
        </p:txBody>
      </p:sp>
      <p:sp>
        <p:nvSpPr>
          <p:cNvPr id="5" name="Content Placeholder 4">
            <a:extLst>
              <a:ext uri="{FF2B5EF4-FFF2-40B4-BE49-F238E27FC236}">
                <a16:creationId xmlns:a16="http://schemas.microsoft.com/office/drawing/2014/main" id="{2580A42F-4065-4CDA-A549-E7894F385EE2}"/>
              </a:ext>
            </a:extLst>
          </p:cNvPr>
          <p:cNvSpPr>
            <a:spLocks noGrp="1"/>
          </p:cNvSpPr>
          <p:nvPr>
            <p:ph sz="quarter" idx="13"/>
          </p:nvPr>
        </p:nvSpPr>
        <p:spPr/>
        <p:txBody>
          <a:bodyPr/>
          <a:lstStyle/>
          <a:p>
            <a:r>
              <a:rPr lang="en-US"/>
              <a:t>STUDY PROFILE</a:t>
            </a:r>
          </a:p>
        </p:txBody>
      </p:sp>
      <p:sp>
        <p:nvSpPr>
          <p:cNvPr id="6" name="Text Placeholder 5">
            <a:extLst>
              <a:ext uri="{FF2B5EF4-FFF2-40B4-BE49-F238E27FC236}">
                <a16:creationId xmlns:a16="http://schemas.microsoft.com/office/drawing/2014/main" id="{17341864-E263-4E18-AF5D-1801B9222AC4}"/>
              </a:ext>
            </a:extLst>
          </p:cNvPr>
          <p:cNvSpPr>
            <a:spLocks noGrp="1"/>
          </p:cNvSpPr>
          <p:nvPr>
            <p:ph type="body" sz="quarter" idx="15"/>
          </p:nvPr>
        </p:nvSpPr>
        <p:spPr>
          <a:xfrm>
            <a:off x="-84843" y="410863"/>
            <a:ext cx="10507037" cy="1103312"/>
          </a:xfrm>
        </p:spPr>
        <p:txBody>
          <a:bodyPr/>
          <a:lstStyle/>
          <a:p>
            <a:pPr algn="l"/>
            <a:r>
              <a:rPr lang="en-US" sz="2600" b="0" i="0" dirty="0">
                <a:effectLst/>
                <a:latin typeface="Open Sans" panose="020B0606030504020204"/>
              </a:rPr>
              <a:t>Better Rehabilitation Through Better Characterization of Treatments: Development of the Manual for Rehabilitation Treatment Specification</a:t>
            </a:r>
            <a:endParaRPr lang="en-US" sz="2600" i="0" dirty="0">
              <a:effectLst/>
              <a:latin typeface="Open Sans" panose="020B0606030504020204"/>
            </a:endParaRPr>
          </a:p>
        </p:txBody>
      </p:sp>
      <p:sp>
        <p:nvSpPr>
          <p:cNvPr id="7" name="Text Placeholder 6">
            <a:extLst>
              <a:ext uri="{FF2B5EF4-FFF2-40B4-BE49-F238E27FC236}">
                <a16:creationId xmlns:a16="http://schemas.microsoft.com/office/drawing/2014/main" id="{CF11D439-AC57-4D04-A6A0-27DF8C610882}"/>
              </a:ext>
            </a:extLst>
          </p:cNvPr>
          <p:cNvSpPr>
            <a:spLocks noGrp="1"/>
          </p:cNvSpPr>
          <p:nvPr>
            <p:ph type="body" sz="quarter" idx="16"/>
          </p:nvPr>
        </p:nvSpPr>
        <p:spPr/>
        <p:txBody>
          <a:bodyPr/>
          <a:lstStyle/>
          <a:p>
            <a:r>
              <a:rPr lang="en-US" b="0" i="0" dirty="0">
                <a:solidFill>
                  <a:srgbClr val="787878"/>
                </a:solidFill>
                <a:effectLst/>
                <a:latin typeface="Open Sans" panose="020B0606030504020204"/>
              </a:rPr>
              <a:t>Used a multi-stage iterative development using expert consensus to  d</a:t>
            </a:r>
            <a:r>
              <a:rPr lang="en-US" dirty="0">
                <a:solidFill>
                  <a:srgbClr val="787878"/>
                </a:solidFill>
              </a:rPr>
              <a:t>evelop a rigorously tested manual of rehabilitation treatments to define rehab. The draft manual was implemented by 40 rehab providers who gave feedback. </a:t>
            </a:r>
          </a:p>
        </p:txBody>
      </p:sp>
      <p:sp>
        <p:nvSpPr>
          <p:cNvPr id="8" name="Text Placeholder 7">
            <a:extLst>
              <a:ext uri="{FF2B5EF4-FFF2-40B4-BE49-F238E27FC236}">
                <a16:creationId xmlns:a16="http://schemas.microsoft.com/office/drawing/2014/main" id="{A85E2E11-BBBC-41D5-9970-886F97BB6FA5}"/>
              </a:ext>
            </a:extLst>
          </p:cNvPr>
          <p:cNvSpPr>
            <a:spLocks noGrp="1"/>
          </p:cNvSpPr>
          <p:nvPr>
            <p:ph type="body" sz="quarter" idx="17"/>
          </p:nvPr>
        </p:nvSpPr>
        <p:spPr/>
        <p:txBody>
          <a:bodyPr/>
          <a:lstStyle/>
          <a:p>
            <a:pPr>
              <a:lnSpc>
                <a:spcPct val="100000"/>
              </a:lnSpc>
              <a:spcBef>
                <a:spcPts val="0"/>
              </a:spcBef>
            </a:pPr>
            <a:r>
              <a:rPr lang="en-US" b="0" dirty="0">
                <a:solidFill>
                  <a:srgbClr val="787878"/>
                </a:solidFill>
                <a:effectLst/>
                <a:latin typeface="Open Sans" panose="020B0606030504020204"/>
              </a:rPr>
              <a:t>John Whyte, MD, PhD</a:t>
            </a:r>
            <a:br>
              <a:rPr lang="en-US" dirty="0">
                <a:solidFill>
                  <a:srgbClr val="787878"/>
                </a:solidFill>
              </a:rPr>
            </a:br>
            <a:r>
              <a:rPr lang="en-US" dirty="0">
                <a:solidFill>
                  <a:srgbClr val="787878"/>
                </a:solidFill>
              </a:rPr>
              <a:t> Moss Rehabilitation Research Institute, </a:t>
            </a:r>
          </a:p>
          <a:p>
            <a:pPr>
              <a:lnSpc>
                <a:spcPct val="100000"/>
              </a:lnSpc>
              <a:spcBef>
                <a:spcPts val="0"/>
              </a:spcBef>
            </a:pPr>
            <a:r>
              <a:rPr lang="en-US" dirty="0">
                <a:solidFill>
                  <a:srgbClr val="787878"/>
                </a:solidFill>
              </a:rPr>
              <a:t>Elkins Park, Pennsylvania</a:t>
            </a:r>
          </a:p>
          <a:p>
            <a:r>
              <a:rPr lang="en-US" dirty="0">
                <a:solidFill>
                  <a:srgbClr val="787878"/>
                </a:solidFill>
              </a:rPr>
              <a:t>CER Methods,</a:t>
            </a:r>
            <a:br>
              <a:rPr lang="en-US" dirty="0">
                <a:solidFill>
                  <a:srgbClr val="787878"/>
                </a:solidFill>
              </a:rPr>
            </a:br>
            <a:r>
              <a:rPr lang="en-US" dirty="0">
                <a:solidFill>
                  <a:srgbClr val="787878"/>
                </a:solidFill>
              </a:rPr>
              <a:t>awarded September 2014</a:t>
            </a:r>
          </a:p>
          <a:p>
            <a:endParaRPr lang="en-US" dirty="0">
              <a:solidFill>
                <a:srgbClr val="787878"/>
              </a:solidFill>
            </a:endParaRPr>
          </a:p>
          <a:p>
            <a:r>
              <a:rPr lang="en-US" dirty="0">
                <a:solidFill>
                  <a:srgbClr val="787878"/>
                </a:solidFill>
              </a:rPr>
              <a:t> </a:t>
            </a:r>
          </a:p>
          <a:p>
            <a:endParaRPr lang="en-US" dirty="0">
              <a:solidFill>
                <a:srgbClr val="787878"/>
              </a:solidFill>
            </a:endParaRPr>
          </a:p>
        </p:txBody>
      </p:sp>
      <p:sp>
        <p:nvSpPr>
          <p:cNvPr id="10" name="Text Placeholder 9">
            <a:extLst>
              <a:ext uri="{FF2B5EF4-FFF2-40B4-BE49-F238E27FC236}">
                <a16:creationId xmlns:a16="http://schemas.microsoft.com/office/drawing/2014/main" id="{F374B47F-BA10-41E4-B82F-F563B1571E07}"/>
              </a:ext>
            </a:extLst>
          </p:cNvPr>
          <p:cNvSpPr>
            <a:spLocks noGrp="1"/>
          </p:cNvSpPr>
          <p:nvPr>
            <p:ph type="body" sz="quarter" idx="19"/>
          </p:nvPr>
        </p:nvSpPr>
        <p:spPr/>
        <p:txBody>
          <a:bodyPr/>
          <a:lstStyle/>
          <a:p>
            <a:r>
              <a:rPr lang="en-US" dirty="0"/>
              <a:t>Potential Impact</a:t>
            </a:r>
          </a:p>
          <a:p>
            <a:pPr marL="342900" indent="-342900" algn="l">
              <a:buFont typeface="Arial" panose="020B0604020202020204" pitchFamily="34" charset="0"/>
              <a:buChar char="•"/>
            </a:pPr>
            <a:r>
              <a:rPr lang="en-US" sz="2000" b="0" i="0" dirty="0">
                <a:solidFill>
                  <a:srgbClr val="787878"/>
                </a:solidFill>
                <a:effectLst/>
                <a:latin typeface="Open Sans" panose="020B0606030504020204"/>
              </a:rPr>
              <a:t>Rehab treatments often lack a common definition</a:t>
            </a:r>
          </a:p>
          <a:p>
            <a:pPr marL="342900" indent="-342900">
              <a:buFont typeface="Arial" panose="020B0604020202020204" pitchFamily="34" charset="0"/>
              <a:buChar char="•"/>
            </a:pPr>
            <a:r>
              <a:rPr lang="en-US" sz="2000" b="0" i="0" dirty="0">
                <a:solidFill>
                  <a:srgbClr val="787878"/>
                </a:solidFill>
                <a:effectLst/>
                <a:latin typeface="Open Sans" panose="020B0606030504020204"/>
              </a:rPr>
              <a:t>Using a standard definition of rehab treatments may help researchers compare treatments</a:t>
            </a:r>
          </a:p>
          <a:p>
            <a:pPr marL="342900" indent="-342900">
              <a:buFont typeface="Arial" panose="020B0604020202020204" pitchFamily="34" charset="0"/>
              <a:buChar char="•"/>
            </a:pPr>
            <a:endParaRPr lang="en-US" sz="1200" b="0" i="0" dirty="0">
              <a:solidFill>
                <a:srgbClr val="787878"/>
              </a:solidFill>
              <a:effectLst/>
              <a:latin typeface="Open Sans" panose="020B0606030504020204"/>
            </a:endParaRPr>
          </a:p>
          <a:p>
            <a:r>
              <a:rPr lang="en-US" dirty="0"/>
              <a:t>Methods</a:t>
            </a:r>
          </a:p>
          <a:p>
            <a:pPr marL="342900" lvl="1" indent="-342900"/>
            <a:r>
              <a:rPr lang="en-US" dirty="0"/>
              <a:t>Theoretical development</a:t>
            </a:r>
          </a:p>
          <a:p>
            <a:pPr marL="342900" lvl="1" indent="-342900"/>
            <a:endParaRPr lang="en-US" sz="1200" b="0" i="0" dirty="0">
              <a:solidFill>
                <a:srgbClr val="787878"/>
              </a:solidFill>
              <a:effectLst/>
              <a:latin typeface="Open Sans" panose="020B0606030504020204"/>
            </a:endParaRPr>
          </a:p>
          <a:p>
            <a:r>
              <a:rPr lang="en-US" dirty="0"/>
              <a:t>Engagement</a:t>
            </a:r>
          </a:p>
          <a:p>
            <a:pPr marL="342900" lvl="1" indent="-342900"/>
            <a:r>
              <a:rPr lang="en-US" dirty="0">
                <a:solidFill>
                  <a:srgbClr val="787878"/>
                </a:solidFill>
              </a:rPr>
              <a:t>A stakeholder advisory panel of </a:t>
            </a:r>
            <a:r>
              <a:rPr lang="en-US" b="0" i="0" dirty="0">
                <a:solidFill>
                  <a:srgbClr val="787878"/>
                </a:solidFill>
                <a:effectLst/>
                <a:latin typeface="Open Sans" panose="020B0606030504020204"/>
              </a:rPr>
              <a:t>rehab providers, educators, researchers, and patients </a:t>
            </a:r>
            <a:endParaRPr lang="en-US" dirty="0">
              <a:solidFill>
                <a:srgbClr val="787878"/>
              </a:solidFill>
            </a:endParaRPr>
          </a:p>
          <a:p>
            <a:endParaRPr lang="en-US" dirty="0"/>
          </a:p>
        </p:txBody>
      </p:sp>
      <p:pic>
        <p:nvPicPr>
          <p:cNvPr id="5122" name="Picture 2" descr="John Whyte, MD, PhD">
            <a:extLst>
              <a:ext uri="{FF2B5EF4-FFF2-40B4-BE49-F238E27FC236}">
                <a16:creationId xmlns:a16="http://schemas.microsoft.com/office/drawing/2014/main" id="{5D6A8737-325D-4C6D-B0A4-85AA135334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90399" y="5083280"/>
            <a:ext cx="766158" cy="108163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62ED188C-4763-425C-B750-C60FFBF23068}"/>
              </a:ext>
            </a:extLst>
          </p:cNvPr>
          <p:cNvSpPr txBox="1"/>
          <p:nvPr/>
        </p:nvSpPr>
        <p:spPr>
          <a:xfrm>
            <a:off x="346663" y="6581001"/>
            <a:ext cx="8916709" cy="276999"/>
          </a:xfrm>
          <a:prstGeom prst="rect">
            <a:avLst/>
          </a:prstGeom>
          <a:noFill/>
        </p:spPr>
        <p:txBody>
          <a:bodyPr wrap="square">
            <a:spAutoFit/>
          </a:bodyPr>
          <a:lstStyle/>
          <a:p>
            <a:r>
              <a:rPr lang="en-US" sz="1200" dirty="0">
                <a:hlinkClick r:id="rId3"/>
              </a:rPr>
              <a:t>https://www.pcori.org/research-results/2014/creating-manual-better-define-rehabilitation-treatments</a:t>
            </a:r>
            <a:r>
              <a:rPr lang="en-US" sz="1200" dirty="0"/>
              <a:t> </a:t>
            </a:r>
          </a:p>
        </p:txBody>
      </p:sp>
    </p:spTree>
    <p:extLst>
      <p:ext uri="{BB962C8B-B14F-4D97-AF65-F5344CB8AC3E}">
        <p14:creationId xmlns:p14="http://schemas.microsoft.com/office/powerpoint/2010/main" val="1457253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C06E86-4968-40F4-A081-5392B2A6E102}"/>
              </a:ext>
            </a:extLst>
          </p:cNvPr>
          <p:cNvSpPr>
            <a:spLocks noGrp="1"/>
          </p:cNvSpPr>
          <p:nvPr>
            <p:ph type="sldNum" sz="quarter" idx="12"/>
          </p:nvPr>
        </p:nvSpPr>
        <p:spPr/>
        <p:txBody>
          <a:bodyPr/>
          <a:lstStyle/>
          <a:p>
            <a:fld id="{2C10B610-381F-432D-A853-6CC0B0380E78}" type="slidenum">
              <a:rPr lang="en-US" smtClean="0"/>
              <a:t>31</a:t>
            </a:fld>
            <a:endParaRPr lang="en-US"/>
          </a:p>
        </p:txBody>
      </p:sp>
      <p:sp>
        <p:nvSpPr>
          <p:cNvPr id="5" name="Content Placeholder 4">
            <a:extLst>
              <a:ext uri="{FF2B5EF4-FFF2-40B4-BE49-F238E27FC236}">
                <a16:creationId xmlns:a16="http://schemas.microsoft.com/office/drawing/2014/main" id="{2580A42F-4065-4CDA-A549-E7894F385EE2}"/>
              </a:ext>
            </a:extLst>
          </p:cNvPr>
          <p:cNvSpPr>
            <a:spLocks noGrp="1"/>
          </p:cNvSpPr>
          <p:nvPr>
            <p:ph sz="quarter" idx="13"/>
          </p:nvPr>
        </p:nvSpPr>
        <p:spPr/>
        <p:txBody>
          <a:bodyPr/>
          <a:lstStyle/>
          <a:p>
            <a:r>
              <a:rPr lang="en-US"/>
              <a:t>STUDY PROFILE</a:t>
            </a:r>
          </a:p>
        </p:txBody>
      </p:sp>
      <p:sp>
        <p:nvSpPr>
          <p:cNvPr id="6" name="Text Placeholder 5">
            <a:extLst>
              <a:ext uri="{FF2B5EF4-FFF2-40B4-BE49-F238E27FC236}">
                <a16:creationId xmlns:a16="http://schemas.microsoft.com/office/drawing/2014/main" id="{17341864-E263-4E18-AF5D-1801B9222AC4}"/>
              </a:ext>
            </a:extLst>
          </p:cNvPr>
          <p:cNvSpPr>
            <a:spLocks noGrp="1"/>
          </p:cNvSpPr>
          <p:nvPr>
            <p:ph type="body" sz="quarter" idx="15"/>
          </p:nvPr>
        </p:nvSpPr>
        <p:spPr>
          <a:xfrm>
            <a:off x="-84843" y="410863"/>
            <a:ext cx="10605359" cy="1103312"/>
          </a:xfrm>
        </p:spPr>
        <p:txBody>
          <a:bodyPr/>
          <a:lstStyle/>
          <a:p>
            <a:pPr algn="l"/>
            <a:r>
              <a:rPr lang="en-US" sz="2600" b="0" i="0" dirty="0">
                <a:effectLst/>
                <a:latin typeface="Open Sans" panose="020B0606030504020204"/>
              </a:rPr>
              <a:t>Better Rehabilitation Through Better Characterization of Treatments: Development of the Manual for Rehabilitation Treatment Specification</a:t>
            </a:r>
            <a:endParaRPr lang="en-US" sz="2600" i="0" dirty="0">
              <a:effectLst/>
              <a:latin typeface="Open Sans" panose="020B0606030504020204"/>
            </a:endParaRPr>
          </a:p>
        </p:txBody>
      </p:sp>
      <p:sp>
        <p:nvSpPr>
          <p:cNvPr id="7" name="Text Placeholder 6">
            <a:extLst>
              <a:ext uri="{FF2B5EF4-FFF2-40B4-BE49-F238E27FC236}">
                <a16:creationId xmlns:a16="http://schemas.microsoft.com/office/drawing/2014/main" id="{CF11D439-AC57-4D04-A6A0-27DF8C610882}"/>
              </a:ext>
            </a:extLst>
          </p:cNvPr>
          <p:cNvSpPr>
            <a:spLocks noGrp="1"/>
          </p:cNvSpPr>
          <p:nvPr>
            <p:ph type="body" sz="quarter" idx="16"/>
          </p:nvPr>
        </p:nvSpPr>
        <p:spPr/>
        <p:txBody>
          <a:bodyPr/>
          <a:lstStyle/>
          <a:p>
            <a:r>
              <a:rPr lang="en-US" b="0" i="0" dirty="0">
                <a:solidFill>
                  <a:srgbClr val="787878"/>
                </a:solidFill>
                <a:effectLst/>
                <a:latin typeface="Open Sans" panose="020B0606030504020204"/>
              </a:rPr>
              <a:t>Used a multi-stage iterative development using expert consensus to  d</a:t>
            </a:r>
            <a:r>
              <a:rPr lang="en-US" dirty="0">
                <a:solidFill>
                  <a:srgbClr val="787878"/>
                </a:solidFill>
              </a:rPr>
              <a:t>evelop a rigorously tested manual of rehabilitation treatments to define rehab. The draft manual was implemented by 40 rehab providers who gave feedback. </a:t>
            </a:r>
          </a:p>
        </p:txBody>
      </p:sp>
      <p:sp>
        <p:nvSpPr>
          <p:cNvPr id="8" name="Text Placeholder 7">
            <a:extLst>
              <a:ext uri="{FF2B5EF4-FFF2-40B4-BE49-F238E27FC236}">
                <a16:creationId xmlns:a16="http://schemas.microsoft.com/office/drawing/2014/main" id="{A85E2E11-BBBC-41D5-9970-886F97BB6FA5}"/>
              </a:ext>
            </a:extLst>
          </p:cNvPr>
          <p:cNvSpPr>
            <a:spLocks noGrp="1"/>
          </p:cNvSpPr>
          <p:nvPr>
            <p:ph type="body" sz="quarter" idx="17"/>
          </p:nvPr>
        </p:nvSpPr>
        <p:spPr/>
        <p:txBody>
          <a:bodyPr/>
          <a:lstStyle/>
          <a:p>
            <a:pPr>
              <a:lnSpc>
                <a:spcPct val="100000"/>
              </a:lnSpc>
              <a:spcBef>
                <a:spcPts val="0"/>
              </a:spcBef>
            </a:pPr>
            <a:r>
              <a:rPr lang="en-US" b="0" dirty="0">
                <a:solidFill>
                  <a:srgbClr val="787878"/>
                </a:solidFill>
                <a:effectLst/>
                <a:latin typeface="Open Sans" panose="020B0606030504020204"/>
              </a:rPr>
              <a:t>John Whyte, MD, PhD</a:t>
            </a:r>
            <a:br>
              <a:rPr lang="en-US" dirty="0">
                <a:solidFill>
                  <a:srgbClr val="787878"/>
                </a:solidFill>
              </a:rPr>
            </a:br>
            <a:r>
              <a:rPr lang="en-US" dirty="0">
                <a:solidFill>
                  <a:srgbClr val="787878"/>
                </a:solidFill>
              </a:rPr>
              <a:t> Moss Rehabilitation Research Institute, </a:t>
            </a:r>
          </a:p>
          <a:p>
            <a:pPr>
              <a:lnSpc>
                <a:spcPct val="100000"/>
              </a:lnSpc>
              <a:spcBef>
                <a:spcPts val="0"/>
              </a:spcBef>
            </a:pPr>
            <a:r>
              <a:rPr lang="en-US" dirty="0">
                <a:solidFill>
                  <a:srgbClr val="787878"/>
                </a:solidFill>
              </a:rPr>
              <a:t>Elkins Park, Pennsylvania</a:t>
            </a:r>
          </a:p>
          <a:p>
            <a:r>
              <a:rPr lang="en-US" dirty="0">
                <a:solidFill>
                  <a:srgbClr val="787878"/>
                </a:solidFill>
              </a:rPr>
              <a:t>CER Methods,</a:t>
            </a:r>
            <a:br>
              <a:rPr lang="en-US" dirty="0">
                <a:solidFill>
                  <a:srgbClr val="787878"/>
                </a:solidFill>
              </a:rPr>
            </a:br>
            <a:r>
              <a:rPr lang="en-US" dirty="0">
                <a:solidFill>
                  <a:srgbClr val="787878"/>
                </a:solidFill>
              </a:rPr>
              <a:t>awarded September 2014</a:t>
            </a:r>
          </a:p>
          <a:p>
            <a:endParaRPr lang="en-US" dirty="0">
              <a:solidFill>
                <a:srgbClr val="787878"/>
              </a:solidFill>
            </a:endParaRPr>
          </a:p>
          <a:p>
            <a:r>
              <a:rPr lang="en-US" dirty="0">
                <a:solidFill>
                  <a:srgbClr val="787878"/>
                </a:solidFill>
              </a:rPr>
              <a:t> </a:t>
            </a:r>
          </a:p>
          <a:p>
            <a:endParaRPr lang="en-US" dirty="0">
              <a:solidFill>
                <a:srgbClr val="787878"/>
              </a:solidFill>
            </a:endParaRPr>
          </a:p>
        </p:txBody>
      </p:sp>
      <p:sp>
        <p:nvSpPr>
          <p:cNvPr id="10" name="Text Placeholder 9">
            <a:extLst>
              <a:ext uri="{FF2B5EF4-FFF2-40B4-BE49-F238E27FC236}">
                <a16:creationId xmlns:a16="http://schemas.microsoft.com/office/drawing/2014/main" id="{F374B47F-BA10-41E4-B82F-F563B1571E07}"/>
              </a:ext>
            </a:extLst>
          </p:cNvPr>
          <p:cNvSpPr>
            <a:spLocks noGrp="1"/>
          </p:cNvSpPr>
          <p:nvPr>
            <p:ph type="body" sz="quarter" idx="19"/>
          </p:nvPr>
        </p:nvSpPr>
        <p:spPr>
          <a:xfrm>
            <a:off x="346663" y="1800225"/>
            <a:ext cx="7027531" cy="4534587"/>
          </a:xfrm>
        </p:spPr>
        <p:txBody>
          <a:bodyPr/>
          <a:lstStyle/>
          <a:p>
            <a:r>
              <a:rPr lang="en-US" dirty="0"/>
              <a:t>Results*</a:t>
            </a:r>
          </a:p>
          <a:p>
            <a:pPr marL="342900" indent="-342900" algn="l">
              <a:buFont typeface="Arial" panose="020B0604020202020204" pitchFamily="34" charset="0"/>
              <a:buChar char="•"/>
            </a:pPr>
            <a:r>
              <a:rPr lang="en-US" sz="2200" b="0" i="0" dirty="0">
                <a:solidFill>
                  <a:srgbClr val="787878"/>
                </a:solidFill>
                <a:effectLst/>
                <a:latin typeface="Open Sans" panose="020B0606030504020204"/>
              </a:rPr>
              <a:t>The Rehabilitation Treatment Specification System</a:t>
            </a:r>
          </a:p>
          <a:p>
            <a:pPr marL="342900" indent="-342900" algn="l">
              <a:buFont typeface="Arial" panose="020B0604020202020204" pitchFamily="34" charset="0"/>
              <a:buChar char="•"/>
            </a:pPr>
            <a:r>
              <a:rPr lang="en-US" sz="2200" b="0" dirty="0">
                <a:solidFill>
                  <a:srgbClr val="787878"/>
                </a:solidFill>
                <a:latin typeface="Open Sans" panose="020B0606030504020204"/>
              </a:rPr>
              <a:t>3</a:t>
            </a:r>
            <a:r>
              <a:rPr lang="en-US" sz="2200" b="0" i="0" dirty="0">
                <a:solidFill>
                  <a:srgbClr val="787878"/>
                </a:solidFill>
                <a:effectLst/>
                <a:latin typeface="Open Sans" panose="020B0606030504020204"/>
              </a:rPr>
              <a:t> types of treatments</a:t>
            </a:r>
          </a:p>
          <a:p>
            <a:pPr marL="571500" lvl="1" indent="-342900">
              <a:buFont typeface="+mj-lt"/>
              <a:buAutoNum type="arabicPeriod"/>
            </a:pPr>
            <a:r>
              <a:rPr lang="en-US" sz="1800" i="0" dirty="0">
                <a:solidFill>
                  <a:srgbClr val="787878"/>
                </a:solidFill>
                <a:effectLst/>
                <a:latin typeface="Open Sans" panose="020B0606030504020204"/>
              </a:rPr>
              <a:t>Body functions: focus on making a body part work better (e.g., helping someone increase their grip strength)</a:t>
            </a:r>
          </a:p>
          <a:p>
            <a:pPr marL="571500" lvl="1" indent="-342900">
              <a:buFont typeface="+mj-lt"/>
              <a:buAutoNum type="arabicPeriod"/>
            </a:pPr>
            <a:r>
              <a:rPr lang="en-US" sz="1800" i="0" dirty="0">
                <a:solidFill>
                  <a:srgbClr val="787878"/>
                </a:solidFill>
                <a:effectLst/>
                <a:latin typeface="Open Sans" panose="020B0606030504020204"/>
              </a:rPr>
              <a:t>Skills and habits:  focus on helping people get better at doing something that needs practice (e.g., walking</a:t>
            </a:r>
            <a:r>
              <a:rPr lang="en-US" sz="1800" dirty="0">
                <a:solidFill>
                  <a:srgbClr val="787878"/>
                </a:solidFill>
                <a:latin typeface="Open Sans" panose="020B0606030504020204"/>
              </a:rPr>
              <a:t>)</a:t>
            </a:r>
            <a:endParaRPr lang="en-US" sz="1800" i="0" dirty="0">
              <a:solidFill>
                <a:srgbClr val="787878"/>
              </a:solidFill>
              <a:effectLst/>
              <a:latin typeface="Open Sans" panose="020B0606030504020204"/>
            </a:endParaRPr>
          </a:p>
          <a:p>
            <a:pPr marL="571500" lvl="1" indent="-342900">
              <a:buFont typeface="+mj-lt"/>
              <a:buAutoNum type="arabicPeriod"/>
            </a:pPr>
            <a:r>
              <a:rPr lang="en-US" sz="1800" i="0" dirty="0">
                <a:solidFill>
                  <a:srgbClr val="787878"/>
                </a:solidFill>
                <a:effectLst/>
                <a:latin typeface="Open Sans" panose="020B0606030504020204"/>
              </a:rPr>
              <a:t>Representations: focus on thoughts, feelings, and knowledge (e.g., learn about falling risk factors)</a:t>
            </a:r>
          </a:p>
          <a:p>
            <a:pPr marL="342900" indent="-342900">
              <a:buFont typeface="Arial" panose="020B0604020202020204" pitchFamily="34" charset="0"/>
              <a:buChar char="•"/>
            </a:pPr>
            <a:r>
              <a:rPr lang="en-US" sz="2200" b="0" i="0" dirty="0">
                <a:solidFill>
                  <a:srgbClr val="787878"/>
                </a:solidFill>
                <a:effectLst/>
                <a:latin typeface="Open Sans" panose="020B0606030504020204"/>
              </a:rPr>
              <a:t>2 parts for each rehab treatment</a:t>
            </a:r>
          </a:p>
          <a:p>
            <a:pPr marL="571500" lvl="1" indent="-342900">
              <a:buFont typeface="+mj-lt"/>
              <a:buAutoNum type="arabicPeriod"/>
            </a:pPr>
            <a:r>
              <a:rPr lang="en-US" sz="1800" dirty="0">
                <a:solidFill>
                  <a:srgbClr val="787878"/>
                </a:solidFill>
                <a:latin typeface="Open Sans" panose="020B0606030504020204"/>
              </a:rPr>
              <a:t>T</a:t>
            </a:r>
            <a:r>
              <a:rPr lang="en-US" sz="1800" b="0" i="0" dirty="0">
                <a:solidFill>
                  <a:srgbClr val="787878"/>
                </a:solidFill>
                <a:effectLst/>
                <a:latin typeface="Open Sans" panose="020B0606030504020204"/>
              </a:rPr>
              <a:t>arget: specific functional problem the patient has (e.g., trouble walking fast)</a:t>
            </a:r>
          </a:p>
          <a:p>
            <a:pPr marL="571500" lvl="1" indent="-342900">
              <a:buFont typeface="+mj-lt"/>
              <a:buAutoNum type="arabicPeriod"/>
            </a:pPr>
            <a:r>
              <a:rPr lang="en-US" sz="1800" b="0" i="0" dirty="0">
                <a:solidFill>
                  <a:srgbClr val="787878"/>
                </a:solidFill>
                <a:effectLst/>
                <a:latin typeface="Open Sans" panose="020B0606030504020204"/>
              </a:rPr>
              <a:t>Ingredients: things that make up a treatment (e.g., activities, procedures, or medicines)</a:t>
            </a:r>
          </a:p>
        </p:txBody>
      </p:sp>
      <p:sp>
        <p:nvSpPr>
          <p:cNvPr id="11" name="Text Placeholder 10">
            <a:extLst>
              <a:ext uri="{FF2B5EF4-FFF2-40B4-BE49-F238E27FC236}">
                <a16:creationId xmlns:a16="http://schemas.microsoft.com/office/drawing/2014/main" id="{7CD3FED8-854A-43F7-A465-5CEF68BC99F8}"/>
              </a:ext>
            </a:extLst>
          </p:cNvPr>
          <p:cNvSpPr>
            <a:spLocks noGrp="1"/>
          </p:cNvSpPr>
          <p:nvPr>
            <p:ph type="body" sz="quarter" idx="20"/>
          </p:nvPr>
        </p:nvSpPr>
        <p:spPr>
          <a:xfrm>
            <a:off x="1754805" y="1819772"/>
            <a:ext cx="6721475" cy="365125"/>
          </a:xfrm>
        </p:spPr>
        <p:txBody>
          <a:bodyPr/>
          <a:lstStyle/>
          <a:p>
            <a:r>
              <a:rPr lang="en-US" b="0" i="1" dirty="0">
                <a:solidFill>
                  <a:srgbClr val="787878"/>
                </a:solidFill>
                <a:effectLst/>
                <a:latin typeface="Open Sans" panose="020B0606030504020204"/>
              </a:rPr>
              <a:t>* Arch Phys Med </a:t>
            </a:r>
            <a:r>
              <a:rPr lang="en-US" b="0" i="1" dirty="0" err="1">
                <a:solidFill>
                  <a:srgbClr val="787878"/>
                </a:solidFill>
                <a:effectLst/>
                <a:latin typeface="Open Sans" panose="020B0606030504020204"/>
              </a:rPr>
              <a:t>Rehabil</a:t>
            </a:r>
            <a:r>
              <a:rPr lang="en-US" b="0" i="1" dirty="0">
                <a:solidFill>
                  <a:srgbClr val="787878"/>
                </a:solidFill>
                <a:effectLst/>
                <a:latin typeface="Open Sans" panose="020B0606030504020204"/>
              </a:rPr>
              <a:t>. 2019 Jan;100(1):146-155</a:t>
            </a:r>
            <a:endParaRPr lang="en-US" i="1" dirty="0">
              <a:solidFill>
                <a:srgbClr val="787878"/>
              </a:solidFill>
            </a:endParaRPr>
          </a:p>
        </p:txBody>
      </p:sp>
      <p:pic>
        <p:nvPicPr>
          <p:cNvPr id="5122" name="Picture 2" descr="John Whyte, MD, PhD">
            <a:extLst>
              <a:ext uri="{FF2B5EF4-FFF2-40B4-BE49-F238E27FC236}">
                <a16:creationId xmlns:a16="http://schemas.microsoft.com/office/drawing/2014/main" id="{5D6A8737-325D-4C6D-B0A4-85AA135334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90399" y="5083280"/>
            <a:ext cx="766158" cy="108163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04AA971-6DD3-4C25-80CF-FF889B5710F1}"/>
              </a:ext>
            </a:extLst>
          </p:cNvPr>
          <p:cNvSpPr txBox="1"/>
          <p:nvPr/>
        </p:nvSpPr>
        <p:spPr>
          <a:xfrm>
            <a:off x="346663" y="6581001"/>
            <a:ext cx="8916709" cy="276999"/>
          </a:xfrm>
          <a:prstGeom prst="rect">
            <a:avLst/>
          </a:prstGeom>
          <a:noFill/>
        </p:spPr>
        <p:txBody>
          <a:bodyPr wrap="square">
            <a:spAutoFit/>
          </a:bodyPr>
          <a:lstStyle/>
          <a:p>
            <a:r>
              <a:rPr lang="en-US" sz="1200" dirty="0">
                <a:hlinkClick r:id="rId3"/>
              </a:rPr>
              <a:t>https://www.pcori.org/research-results/2014/creating-manual-better-define-rehabilitation-treatments</a:t>
            </a:r>
            <a:r>
              <a:rPr lang="en-US" sz="1200" dirty="0"/>
              <a:t> </a:t>
            </a:r>
          </a:p>
        </p:txBody>
      </p:sp>
    </p:spTree>
    <p:extLst>
      <p:ext uri="{BB962C8B-B14F-4D97-AF65-F5344CB8AC3E}">
        <p14:creationId xmlns:p14="http://schemas.microsoft.com/office/powerpoint/2010/main" val="1462642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36EC3F-D1F3-424E-A50B-88DCC360C5AB}"/>
              </a:ext>
            </a:extLst>
          </p:cNvPr>
          <p:cNvSpPr>
            <a:spLocks noGrp="1"/>
          </p:cNvSpPr>
          <p:nvPr>
            <p:ph sz="quarter" idx="13"/>
          </p:nvPr>
        </p:nvSpPr>
        <p:spPr>
          <a:xfrm>
            <a:off x="331787" y="0"/>
            <a:ext cx="10017557" cy="1517163"/>
          </a:xfrm>
        </p:spPr>
        <p:txBody>
          <a:bodyPr/>
          <a:lstStyle/>
          <a:p>
            <a:r>
              <a:rPr lang="en-US"/>
              <a:t>Pragmatic Clinical Studies</a:t>
            </a:r>
          </a:p>
        </p:txBody>
      </p:sp>
      <p:sp>
        <p:nvSpPr>
          <p:cNvPr id="3" name="Text Placeholder 2">
            <a:extLst>
              <a:ext uri="{FF2B5EF4-FFF2-40B4-BE49-F238E27FC236}">
                <a16:creationId xmlns:a16="http://schemas.microsoft.com/office/drawing/2014/main" id="{7BC8D251-C719-492F-B5ED-2D8B0B60D109}"/>
              </a:ext>
            </a:extLst>
          </p:cNvPr>
          <p:cNvSpPr>
            <a:spLocks noGrp="1"/>
          </p:cNvSpPr>
          <p:nvPr>
            <p:ph type="body" sz="quarter" idx="4294967295"/>
          </p:nvPr>
        </p:nvSpPr>
        <p:spPr>
          <a:xfrm>
            <a:off x="331786" y="1800225"/>
            <a:ext cx="11432865" cy="4692650"/>
          </a:xfrm>
          <a:prstGeom prst="rect">
            <a:avLst/>
          </a:prstGeom>
        </p:spPr>
        <p:txBody>
          <a:bodyPr/>
          <a:lstStyle/>
          <a:p>
            <a:pPr marL="114300" indent="0">
              <a:buNone/>
            </a:pPr>
            <a:r>
              <a:rPr lang="en-US" b="1" dirty="0">
                <a:solidFill>
                  <a:srgbClr val="25408F"/>
                </a:solidFill>
              </a:rPr>
              <a:t>Seek to produce information that can be directly adopted by providers:</a:t>
            </a:r>
            <a:br>
              <a:rPr lang="en-US" dirty="0"/>
            </a:br>
            <a:endParaRPr lang="en-US" sz="1400" dirty="0"/>
          </a:p>
          <a:p>
            <a:pPr marL="800100" indent="-342900">
              <a:buClr>
                <a:srgbClr val="00B0F0"/>
              </a:buClr>
              <a:buFont typeface="Arial" panose="020B0604020202020204" pitchFamily="34" charset="0"/>
              <a:buChar char="•"/>
            </a:pPr>
            <a:r>
              <a:rPr lang="en-US" sz="2200" dirty="0"/>
              <a:t>Compares two of more options for prevention, diagnosis, treatment, or management of a disease or symptom </a:t>
            </a:r>
          </a:p>
          <a:p>
            <a:pPr marL="800100" indent="-342900">
              <a:buClr>
                <a:srgbClr val="00B0F0"/>
              </a:buClr>
              <a:buFont typeface="Arial" panose="020B0604020202020204" pitchFamily="34" charset="0"/>
              <a:buChar char="•"/>
            </a:pPr>
            <a:r>
              <a:rPr lang="en-US" sz="2200" dirty="0"/>
              <a:t>Addresses critical clinical choices faced by patients, caregivers, clinicians, and systems</a:t>
            </a:r>
          </a:p>
          <a:p>
            <a:pPr marL="800100" indent="-342900">
              <a:buClr>
                <a:srgbClr val="00B0F0"/>
              </a:buClr>
              <a:buFont typeface="Arial" panose="020B0604020202020204" pitchFamily="34" charset="0"/>
              <a:buChar char="•"/>
            </a:pPr>
            <a:r>
              <a:rPr lang="en-US" sz="2200" dirty="0"/>
              <a:t>Often conducted in routine clinical settings</a:t>
            </a:r>
          </a:p>
          <a:p>
            <a:pPr marL="1485900" lvl="1" indent="-342900">
              <a:buClr>
                <a:srgbClr val="00B0F0"/>
              </a:buClr>
              <a:buFont typeface="Arial" panose="020B0604020202020204" pitchFamily="34" charset="0"/>
              <a:buChar char="•"/>
            </a:pPr>
            <a:r>
              <a:rPr lang="en-US" sz="2200" dirty="0"/>
              <a:t>Though often large, usually less complex protocols than traditional trials</a:t>
            </a:r>
          </a:p>
          <a:p>
            <a:endParaRPr lang="en-US" dirty="0"/>
          </a:p>
        </p:txBody>
      </p:sp>
      <p:sp>
        <p:nvSpPr>
          <p:cNvPr id="4" name="Slide Number Placeholder 3">
            <a:extLst>
              <a:ext uri="{FF2B5EF4-FFF2-40B4-BE49-F238E27FC236}">
                <a16:creationId xmlns:a16="http://schemas.microsoft.com/office/drawing/2014/main" id="{001D2F37-9D3E-428D-911E-10A8D416C829}"/>
              </a:ext>
            </a:extLst>
          </p:cNvPr>
          <p:cNvSpPr>
            <a:spLocks noGrp="1"/>
          </p:cNvSpPr>
          <p:nvPr>
            <p:ph type="sldNum" sz="quarter" idx="12"/>
          </p:nvPr>
        </p:nvSpPr>
        <p:spPr/>
        <p:txBody>
          <a:bodyPr/>
          <a:lstStyle/>
          <a:p>
            <a:fld id="{2C10B610-381F-432D-A853-6CC0B0380E78}" type="slidenum">
              <a:rPr lang="en-US" smtClean="0"/>
              <a:t>32</a:t>
            </a:fld>
            <a:endParaRPr lang="en-US"/>
          </a:p>
        </p:txBody>
      </p:sp>
    </p:spTree>
    <p:extLst>
      <p:ext uri="{BB962C8B-B14F-4D97-AF65-F5344CB8AC3E}">
        <p14:creationId xmlns:p14="http://schemas.microsoft.com/office/powerpoint/2010/main" val="36787878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C06E86-4968-40F4-A081-5392B2A6E102}"/>
              </a:ext>
            </a:extLst>
          </p:cNvPr>
          <p:cNvSpPr>
            <a:spLocks noGrp="1"/>
          </p:cNvSpPr>
          <p:nvPr>
            <p:ph type="sldNum" sz="quarter" idx="12"/>
          </p:nvPr>
        </p:nvSpPr>
        <p:spPr/>
        <p:txBody>
          <a:bodyPr/>
          <a:lstStyle/>
          <a:p>
            <a:fld id="{2C10B610-381F-432D-A853-6CC0B0380E78}" type="slidenum">
              <a:rPr lang="en-US" smtClean="0"/>
              <a:t>33</a:t>
            </a:fld>
            <a:endParaRPr lang="en-US"/>
          </a:p>
        </p:txBody>
      </p:sp>
      <p:sp>
        <p:nvSpPr>
          <p:cNvPr id="5" name="Content Placeholder 4">
            <a:extLst>
              <a:ext uri="{FF2B5EF4-FFF2-40B4-BE49-F238E27FC236}">
                <a16:creationId xmlns:a16="http://schemas.microsoft.com/office/drawing/2014/main" id="{2580A42F-4065-4CDA-A549-E7894F385EE2}"/>
              </a:ext>
            </a:extLst>
          </p:cNvPr>
          <p:cNvSpPr>
            <a:spLocks noGrp="1"/>
          </p:cNvSpPr>
          <p:nvPr>
            <p:ph sz="quarter" idx="13"/>
          </p:nvPr>
        </p:nvSpPr>
        <p:spPr/>
        <p:txBody>
          <a:bodyPr/>
          <a:lstStyle/>
          <a:p>
            <a:r>
              <a:rPr lang="en-US"/>
              <a:t>STUDY PROFILE</a:t>
            </a:r>
          </a:p>
        </p:txBody>
      </p:sp>
      <p:sp>
        <p:nvSpPr>
          <p:cNvPr id="6" name="Text Placeholder 5">
            <a:extLst>
              <a:ext uri="{FF2B5EF4-FFF2-40B4-BE49-F238E27FC236}">
                <a16:creationId xmlns:a16="http://schemas.microsoft.com/office/drawing/2014/main" id="{17341864-E263-4E18-AF5D-1801B9222AC4}"/>
              </a:ext>
            </a:extLst>
          </p:cNvPr>
          <p:cNvSpPr>
            <a:spLocks noGrp="1"/>
          </p:cNvSpPr>
          <p:nvPr>
            <p:ph type="body" sz="quarter" idx="15"/>
          </p:nvPr>
        </p:nvSpPr>
        <p:spPr>
          <a:xfrm>
            <a:off x="-179111" y="407875"/>
            <a:ext cx="11212515" cy="1103312"/>
          </a:xfrm>
        </p:spPr>
        <p:txBody>
          <a:bodyPr/>
          <a:lstStyle/>
          <a:p>
            <a:pPr algn="l"/>
            <a:r>
              <a:rPr lang="en-US" sz="2600" b="0" i="0" dirty="0">
                <a:effectLst/>
                <a:latin typeface="Open Sans" panose="020B0606030504020204"/>
              </a:rPr>
              <a:t>PRO-ACTIVE: Comparing the Effectiveness of Prophylactic Swallow Intervention for Patients Receiving Radiotherapy for Head and Neck Cancer **Recruiting**</a:t>
            </a:r>
            <a:endParaRPr lang="en-US" sz="2600" i="0" dirty="0">
              <a:effectLst/>
              <a:latin typeface="Open Sans" panose="020B0606030504020204"/>
            </a:endParaRPr>
          </a:p>
        </p:txBody>
      </p:sp>
      <p:sp>
        <p:nvSpPr>
          <p:cNvPr id="7" name="Text Placeholder 6">
            <a:extLst>
              <a:ext uri="{FF2B5EF4-FFF2-40B4-BE49-F238E27FC236}">
                <a16:creationId xmlns:a16="http://schemas.microsoft.com/office/drawing/2014/main" id="{CF11D439-AC57-4D04-A6A0-27DF8C610882}"/>
              </a:ext>
            </a:extLst>
          </p:cNvPr>
          <p:cNvSpPr>
            <a:spLocks noGrp="1"/>
          </p:cNvSpPr>
          <p:nvPr>
            <p:ph type="body" sz="quarter" idx="16"/>
          </p:nvPr>
        </p:nvSpPr>
        <p:spPr/>
        <p:txBody>
          <a:bodyPr/>
          <a:lstStyle/>
          <a:p>
            <a:pPr algn="l">
              <a:lnSpc>
                <a:spcPct val="100000"/>
              </a:lnSpc>
              <a:spcBef>
                <a:spcPts val="0"/>
              </a:spcBef>
            </a:pPr>
            <a:r>
              <a:rPr lang="en-US" sz="1400" dirty="0">
                <a:solidFill>
                  <a:srgbClr val="787878"/>
                </a:solidFill>
              </a:rPr>
              <a:t>Randomizes</a:t>
            </a:r>
            <a:r>
              <a:rPr lang="en-US" sz="1400" b="0" i="0" dirty="0">
                <a:solidFill>
                  <a:srgbClr val="787878"/>
                </a:solidFill>
                <a:effectLst/>
                <a:latin typeface="Open Sans" panose="020B0606030504020204"/>
              </a:rPr>
              <a:t> 952 patients with head and neck cancer without swallowing problems to:</a:t>
            </a:r>
          </a:p>
          <a:p>
            <a:pPr marL="228600" indent="-228600">
              <a:lnSpc>
                <a:spcPct val="100000"/>
              </a:lnSpc>
              <a:spcBef>
                <a:spcPts val="0"/>
              </a:spcBef>
              <a:buFont typeface="+mj-lt"/>
              <a:buAutoNum type="arabicPeriod"/>
            </a:pPr>
            <a:r>
              <a:rPr lang="en-US" sz="1400" i="0" dirty="0">
                <a:solidFill>
                  <a:srgbClr val="787878"/>
                </a:solidFill>
                <a:effectLst/>
                <a:latin typeface="+mn-lt"/>
              </a:rPr>
              <a:t>Proactive Eat All Through Radiation Therapy (EAT) therapy</a:t>
            </a:r>
          </a:p>
          <a:p>
            <a:pPr marL="228600" indent="-228600" algn="l">
              <a:lnSpc>
                <a:spcPct val="100000"/>
              </a:lnSpc>
              <a:spcBef>
                <a:spcPts val="0"/>
              </a:spcBef>
              <a:buFont typeface="+mj-lt"/>
              <a:buAutoNum type="arabicPeriod"/>
            </a:pPr>
            <a:r>
              <a:rPr lang="en-US" sz="1400" b="0" i="0" dirty="0">
                <a:solidFill>
                  <a:srgbClr val="787878"/>
                </a:solidFill>
                <a:effectLst/>
                <a:latin typeface="Open Sans" panose="020B0606030504020204"/>
              </a:rPr>
              <a:t>Proactive EAT and exercise therapy</a:t>
            </a:r>
          </a:p>
          <a:p>
            <a:pPr marL="228600" indent="-228600" algn="l">
              <a:lnSpc>
                <a:spcPct val="100000"/>
              </a:lnSpc>
              <a:spcBef>
                <a:spcPts val="0"/>
              </a:spcBef>
              <a:buFont typeface="+mj-lt"/>
              <a:buAutoNum type="arabicPeriod"/>
            </a:pPr>
            <a:r>
              <a:rPr lang="en-US" sz="1400" b="0" i="0" dirty="0">
                <a:solidFill>
                  <a:srgbClr val="787878"/>
                </a:solidFill>
                <a:effectLst/>
                <a:latin typeface="Open Sans" panose="020B0606030504020204"/>
              </a:rPr>
              <a:t>Reactive therapy</a:t>
            </a:r>
          </a:p>
          <a:p>
            <a:pPr algn="l">
              <a:lnSpc>
                <a:spcPct val="100000"/>
              </a:lnSpc>
              <a:spcBef>
                <a:spcPts val="0"/>
              </a:spcBef>
            </a:pPr>
            <a:r>
              <a:rPr lang="en-US" sz="1400" dirty="0">
                <a:solidFill>
                  <a:srgbClr val="787878"/>
                </a:solidFill>
              </a:rPr>
              <a:t>Follows for 1 year and measures </a:t>
            </a:r>
            <a:r>
              <a:rPr lang="en-US" sz="1400" b="0" i="0" dirty="0">
                <a:solidFill>
                  <a:srgbClr val="787878"/>
                </a:solidFill>
                <a:effectLst/>
                <a:latin typeface="Open Sans" panose="020B0606030504020204"/>
              </a:rPr>
              <a:t>ability to eat by mouth without a feeding tube; swallowing-related quality of life; cancer symptom severity; swallowing strength; secondary symptoms related to swallowing difficulty (e.g., malnutrition or aspiration); weight loss, cancer coping ability</a:t>
            </a:r>
            <a:endParaRPr lang="en-US" sz="1400" dirty="0">
              <a:solidFill>
                <a:srgbClr val="787878"/>
              </a:solidFill>
            </a:endParaRPr>
          </a:p>
        </p:txBody>
      </p:sp>
      <p:sp>
        <p:nvSpPr>
          <p:cNvPr id="8" name="Text Placeholder 7">
            <a:extLst>
              <a:ext uri="{FF2B5EF4-FFF2-40B4-BE49-F238E27FC236}">
                <a16:creationId xmlns:a16="http://schemas.microsoft.com/office/drawing/2014/main" id="{A85E2E11-BBBC-41D5-9970-886F97BB6FA5}"/>
              </a:ext>
            </a:extLst>
          </p:cNvPr>
          <p:cNvSpPr>
            <a:spLocks noGrp="1"/>
          </p:cNvSpPr>
          <p:nvPr>
            <p:ph type="body" sz="quarter" idx="17"/>
          </p:nvPr>
        </p:nvSpPr>
        <p:spPr>
          <a:xfrm>
            <a:off x="7659526" y="5254960"/>
            <a:ext cx="3549726" cy="959301"/>
          </a:xfrm>
        </p:spPr>
        <p:txBody>
          <a:bodyPr/>
          <a:lstStyle/>
          <a:p>
            <a:pPr>
              <a:lnSpc>
                <a:spcPct val="100000"/>
              </a:lnSpc>
              <a:spcBef>
                <a:spcPts val="0"/>
              </a:spcBef>
            </a:pPr>
            <a:r>
              <a:rPr lang="en-US" b="0" dirty="0">
                <a:solidFill>
                  <a:srgbClr val="787878"/>
                </a:solidFill>
                <a:effectLst/>
                <a:latin typeface="Open Sans" panose="020B0606030504020204"/>
              </a:rPr>
              <a:t>Rosemary Martino, PhD</a:t>
            </a:r>
            <a:br>
              <a:rPr lang="en-US" dirty="0">
                <a:solidFill>
                  <a:srgbClr val="787878"/>
                </a:solidFill>
              </a:rPr>
            </a:br>
            <a:r>
              <a:rPr lang="en-US" dirty="0">
                <a:solidFill>
                  <a:srgbClr val="787878"/>
                </a:solidFill>
              </a:rPr>
              <a:t> </a:t>
            </a:r>
            <a:r>
              <a:rPr lang="en-US" b="0" dirty="0">
                <a:solidFill>
                  <a:srgbClr val="787878"/>
                </a:solidFill>
                <a:effectLst/>
                <a:latin typeface="BlinkMacSystemFont"/>
              </a:rPr>
              <a:t> University Health Network, Toronto, Ontario, Canada </a:t>
            </a:r>
          </a:p>
          <a:p>
            <a:pPr>
              <a:lnSpc>
                <a:spcPct val="100000"/>
              </a:lnSpc>
              <a:spcBef>
                <a:spcPts val="0"/>
              </a:spcBef>
            </a:pPr>
            <a:endParaRPr lang="en-US" dirty="0">
              <a:solidFill>
                <a:srgbClr val="787878"/>
              </a:solidFill>
              <a:latin typeface="BlinkMacSystemFont"/>
            </a:endParaRPr>
          </a:p>
          <a:p>
            <a:pPr>
              <a:lnSpc>
                <a:spcPct val="100000"/>
              </a:lnSpc>
              <a:spcBef>
                <a:spcPts val="0"/>
              </a:spcBef>
            </a:pPr>
            <a:r>
              <a:rPr lang="en-US" dirty="0">
                <a:solidFill>
                  <a:srgbClr val="787878"/>
                </a:solidFill>
              </a:rPr>
              <a:t>PCS,</a:t>
            </a:r>
            <a:br>
              <a:rPr lang="en-US" dirty="0">
                <a:solidFill>
                  <a:srgbClr val="787878"/>
                </a:solidFill>
              </a:rPr>
            </a:br>
            <a:r>
              <a:rPr lang="en-US" dirty="0">
                <a:solidFill>
                  <a:srgbClr val="787878"/>
                </a:solidFill>
              </a:rPr>
              <a:t>awarded September 2017</a:t>
            </a:r>
          </a:p>
          <a:p>
            <a:endParaRPr lang="en-US" dirty="0">
              <a:solidFill>
                <a:srgbClr val="787878"/>
              </a:solidFill>
            </a:endParaRPr>
          </a:p>
          <a:p>
            <a:r>
              <a:rPr lang="en-US" dirty="0">
                <a:solidFill>
                  <a:srgbClr val="787878"/>
                </a:solidFill>
              </a:rPr>
              <a:t> </a:t>
            </a:r>
          </a:p>
          <a:p>
            <a:endParaRPr lang="en-US" dirty="0">
              <a:solidFill>
                <a:srgbClr val="787878"/>
              </a:solidFill>
            </a:endParaRPr>
          </a:p>
        </p:txBody>
      </p:sp>
      <p:sp>
        <p:nvSpPr>
          <p:cNvPr id="10" name="Text Placeholder 9">
            <a:extLst>
              <a:ext uri="{FF2B5EF4-FFF2-40B4-BE49-F238E27FC236}">
                <a16:creationId xmlns:a16="http://schemas.microsoft.com/office/drawing/2014/main" id="{F374B47F-BA10-41E4-B82F-F563B1571E07}"/>
              </a:ext>
            </a:extLst>
          </p:cNvPr>
          <p:cNvSpPr>
            <a:spLocks noGrp="1"/>
          </p:cNvSpPr>
          <p:nvPr>
            <p:ph type="body" sz="quarter" idx="19"/>
          </p:nvPr>
        </p:nvSpPr>
        <p:spPr/>
        <p:txBody>
          <a:bodyPr/>
          <a:lstStyle/>
          <a:p>
            <a:r>
              <a:rPr lang="en-US" dirty="0"/>
              <a:t>Potential Impact</a:t>
            </a:r>
          </a:p>
          <a:p>
            <a:pPr marL="285750" indent="-285750">
              <a:lnSpc>
                <a:spcPct val="100000"/>
              </a:lnSpc>
              <a:spcBef>
                <a:spcPts val="0"/>
              </a:spcBef>
              <a:buFont typeface="Arial" panose="020B0604020202020204" pitchFamily="34" charset="0"/>
              <a:buChar char="•"/>
            </a:pPr>
            <a:r>
              <a:rPr lang="en-US" sz="2000" b="0" i="0" dirty="0">
                <a:solidFill>
                  <a:srgbClr val="787878"/>
                </a:solidFill>
                <a:effectLst/>
                <a:latin typeface="Open Sans" panose="020B0606030504020204"/>
              </a:rPr>
              <a:t>Patients with head and neck cancer often </a:t>
            </a:r>
            <a:r>
              <a:rPr lang="en-US" sz="2000" b="0" dirty="0">
                <a:solidFill>
                  <a:srgbClr val="787878"/>
                </a:solidFill>
              </a:rPr>
              <a:t>develop swallowing problems after </a:t>
            </a:r>
            <a:r>
              <a:rPr lang="en-US" sz="2000" b="0" i="0" dirty="0">
                <a:solidFill>
                  <a:srgbClr val="787878"/>
                </a:solidFill>
                <a:effectLst/>
                <a:latin typeface="Open Sans" panose="020B0606030504020204"/>
              </a:rPr>
              <a:t>getting radiation treatment</a:t>
            </a:r>
          </a:p>
          <a:p>
            <a:pPr marL="285750" indent="-285750">
              <a:buFont typeface="Arial" panose="020B0604020202020204" pitchFamily="34" charset="0"/>
              <a:buChar char="•"/>
            </a:pPr>
            <a:r>
              <a:rPr lang="en-US" sz="2000" b="0" dirty="0">
                <a:solidFill>
                  <a:srgbClr val="787878"/>
                </a:solidFill>
                <a:latin typeface="Open Sans" panose="020B0606030504020204"/>
              </a:rPr>
              <a:t>May identify when SLP should be initiated</a:t>
            </a:r>
          </a:p>
          <a:p>
            <a:pPr marL="514350" lvl="1" indent="-285750">
              <a:lnSpc>
                <a:spcPct val="100000"/>
              </a:lnSpc>
              <a:spcBef>
                <a:spcPts val="0"/>
              </a:spcBef>
            </a:pPr>
            <a:r>
              <a:rPr lang="en-US" sz="1800" b="0" i="0" dirty="0">
                <a:solidFill>
                  <a:srgbClr val="787878"/>
                </a:solidFill>
                <a:effectLst/>
                <a:latin typeface="Open Sans" panose="020B0606030504020204"/>
              </a:rPr>
              <a:t>Some get help before swallowing problems begin</a:t>
            </a:r>
          </a:p>
          <a:p>
            <a:pPr marL="514350" lvl="1" indent="-285750">
              <a:lnSpc>
                <a:spcPct val="100000"/>
              </a:lnSpc>
              <a:spcBef>
                <a:spcPts val="0"/>
              </a:spcBef>
            </a:pPr>
            <a:r>
              <a:rPr lang="en-US" sz="1800" b="0" i="0" dirty="0">
                <a:solidFill>
                  <a:srgbClr val="787878"/>
                </a:solidFill>
                <a:effectLst/>
                <a:latin typeface="Open Sans" panose="020B0606030504020204"/>
              </a:rPr>
              <a:t>Other get help only </a:t>
            </a:r>
            <a:r>
              <a:rPr lang="en-US" sz="1800" dirty="0">
                <a:solidFill>
                  <a:srgbClr val="787878"/>
                </a:solidFill>
                <a:latin typeface="Open Sans" panose="020B0606030504020204"/>
              </a:rPr>
              <a:t>after swallowing </a:t>
            </a:r>
            <a:r>
              <a:rPr lang="en-US" sz="1800" b="0" i="0" dirty="0">
                <a:solidFill>
                  <a:srgbClr val="787878"/>
                </a:solidFill>
                <a:effectLst/>
                <a:latin typeface="Open Sans" panose="020B0606030504020204"/>
              </a:rPr>
              <a:t>problems</a:t>
            </a:r>
            <a:endParaRPr lang="en-US" sz="1600" b="0" dirty="0">
              <a:solidFill>
                <a:srgbClr val="1A1A1A"/>
              </a:solidFill>
              <a:latin typeface="Open Sans" panose="020B0606030504020204"/>
            </a:endParaRPr>
          </a:p>
          <a:p>
            <a:r>
              <a:rPr lang="en-US" dirty="0"/>
              <a:t>Methods</a:t>
            </a:r>
          </a:p>
          <a:p>
            <a:pPr marL="342900" lvl="1" indent="-342900"/>
            <a:r>
              <a:rPr lang="en-US" dirty="0"/>
              <a:t>Randomized controlled trial</a:t>
            </a:r>
          </a:p>
          <a:p>
            <a:pPr algn="l"/>
            <a:r>
              <a:rPr lang="en-US" dirty="0"/>
              <a:t>Engagement</a:t>
            </a:r>
          </a:p>
          <a:p>
            <a:pPr marL="342900" lvl="1" indent="-342900"/>
            <a:r>
              <a:rPr lang="en-US" b="0" i="0" dirty="0">
                <a:solidFill>
                  <a:srgbClr val="787878"/>
                </a:solidFill>
                <a:effectLst/>
                <a:latin typeface="Open Sans" panose="020B0606030504020204"/>
              </a:rPr>
              <a:t>Patients, caregivers, and healthcare providers and administrators comprise a </a:t>
            </a:r>
            <a:r>
              <a:rPr lang="en-US" dirty="0">
                <a:solidFill>
                  <a:srgbClr val="787878"/>
                </a:solidFill>
              </a:rPr>
              <a:t>stakeholder advisory panel to help plan and conduct the study </a:t>
            </a:r>
            <a:r>
              <a:rPr lang="en-US" b="0" i="0" dirty="0">
                <a:solidFill>
                  <a:srgbClr val="787878"/>
                </a:solidFill>
                <a:effectLst/>
                <a:latin typeface="Open Sans" panose="020B0606030504020204"/>
              </a:rPr>
              <a:t> </a:t>
            </a:r>
            <a:endParaRPr lang="en-US" dirty="0">
              <a:solidFill>
                <a:srgbClr val="787878"/>
              </a:solidFill>
            </a:endParaRPr>
          </a:p>
          <a:p>
            <a:endParaRPr lang="en-US" dirty="0"/>
          </a:p>
        </p:txBody>
      </p:sp>
      <p:pic>
        <p:nvPicPr>
          <p:cNvPr id="6146" name="Picture 2" descr="Rosemary Martino (@MartinoUofT) | Twitter">
            <a:extLst>
              <a:ext uri="{FF2B5EF4-FFF2-40B4-BE49-F238E27FC236}">
                <a16:creationId xmlns:a16="http://schemas.microsoft.com/office/drawing/2014/main" id="{E9E20F08-8841-4B84-AEF9-5B04639B4C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5809" y="5310123"/>
            <a:ext cx="959301" cy="95930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7A4FA71-0FD4-4FB0-BB71-8633A01E2101}"/>
              </a:ext>
            </a:extLst>
          </p:cNvPr>
          <p:cNvSpPr txBox="1"/>
          <p:nvPr/>
        </p:nvSpPr>
        <p:spPr>
          <a:xfrm>
            <a:off x="346663" y="6571028"/>
            <a:ext cx="9652743" cy="287119"/>
          </a:xfrm>
          <a:prstGeom prst="rect">
            <a:avLst/>
          </a:prstGeom>
          <a:noFill/>
        </p:spPr>
        <p:txBody>
          <a:bodyPr wrap="square">
            <a:spAutoFit/>
          </a:bodyPr>
          <a:lstStyle/>
          <a:p>
            <a:r>
              <a:rPr lang="en-US" sz="1200" dirty="0">
                <a:hlinkClick r:id="rId3"/>
              </a:rPr>
              <a:t>https://www.pcori.org/research-results/2017/comparing-treatments-help-patients-head-and-neck-cancer-address-problems</a:t>
            </a:r>
            <a:r>
              <a:rPr lang="en-US" sz="1200" dirty="0"/>
              <a:t> </a:t>
            </a:r>
          </a:p>
        </p:txBody>
      </p:sp>
    </p:spTree>
    <p:extLst>
      <p:ext uri="{BB962C8B-B14F-4D97-AF65-F5344CB8AC3E}">
        <p14:creationId xmlns:p14="http://schemas.microsoft.com/office/powerpoint/2010/main" val="34612027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056010" y="3891790"/>
            <a:ext cx="184666" cy="369332"/>
          </a:xfrm>
          <a:prstGeom prst="rect">
            <a:avLst/>
          </a:prstGeom>
          <a:noFill/>
        </p:spPr>
        <p:txBody>
          <a:bodyPr wrap="none" rtlCol="0">
            <a:spAutoFit/>
          </a:bodyPr>
          <a:lstStyle/>
          <a:p>
            <a:endParaRPr lang="en-US"/>
          </a:p>
        </p:txBody>
      </p:sp>
      <p:pic>
        <p:nvPicPr>
          <p:cNvPr id="9"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2767033" y="5005421"/>
            <a:ext cx="6698774" cy="905366"/>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CD4AD7A0-D263-41FE-8709-9463E1655794}"/>
              </a:ext>
            </a:extLst>
          </p:cNvPr>
          <p:cNvSpPr>
            <a:spLocks noGrp="1"/>
          </p:cNvSpPr>
          <p:nvPr>
            <p:ph sz="quarter" idx="13"/>
          </p:nvPr>
        </p:nvSpPr>
        <p:spPr>
          <a:xfrm>
            <a:off x="331788" y="0"/>
            <a:ext cx="9040812" cy="1517163"/>
          </a:xfrm>
        </p:spPr>
        <p:txBody>
          <a:bodyPr/>
          <a:lstStyle/>
          <a:p>
            <a:pPr>
              <a:lnSpc>
                <a:spcPct val="80000"/>
              </a:lnSpc>
            </a:pPr>
            <a:r>
              <a:rPr lang="en-US" err="1"/>
              <a:t>PCORnet</a:t>
            </a:r>
            <a:r>
              <a:rPr lang="en-US" b="0" baseline="30000"/>
              <a:t>®</a:t>
            </a:r>
            <a:r>
              <a:rPr lang="en-US"/>
              <a:t>: The National Patient-Centered Clinical Research Network</a:t>
            </a:r>
          </a:p>
        </p:txBody>
      </p:sp>
      <p:sp>
        <p:nvSpPr>
          <p:cNvPr id="3" name="Text Placeholder 2">
            <a:extLst>
              <a:ext uri="{FF2B5EF4-FFF2-40B4-BE49-F238E27FC236}">
                <a16:creationId xmlns:a16="http://schemas.microsoft.com/office/drawing/2014/main" id="{971A4D8A-956A-47E0-8F7A-93A66041A705}"/>
              </a:ext>
            </a:extLst>
          </p:cNvPr>
          <p:cNvSpPr>
            <a:spLocks noGrp="1"/>
          </p:cNvSpPr>
          <p:nvPr>
            <p:ph type="body" sz="quarter" idx="4294967295"/>
          </p:nvPr>
        </p:nvSpPr>
        <p:spPr>
          <a:xfrm>
            <a:off x="331787" y="1800225"/>
            <a:ext cx="11569267" cy="4692650"/>
          </a:xfrm>
          <a:prstGeom prst="rect">
            <a:avLst/>
          </a:prstGeom>
        </p:spPr>
        <p:txBody>
          <a:bodyPr/>
          <a:lstStyle/>
          <a:p>
            <a:pPr marL="0"/>
            <a:r>
              <a:rPr lang="en-US"/>
              <a:t>An innovative initiative funded by the Patient-Centered Outcomes Research Institute (PCORI), </a:t>
            </a:r>
            <a:r>
              <a:rPr lang="en-US" err="1"/>
              <a:t>PCORnet</a:t>
            </a:r>
            <a:r>
              <a:rPr lang="en-US"/>
              <a:t> is </a:t>
            </a:r>
            <a:r>
              <a:rPr lang="en-US" b="1">
                <a:solidFill>
                  <a:srgbClr val="00B0F0"/>
                </a:solidFill>
              </a:rPr>
              <a:t>a large, highly representative, national patient-centered clinical research network</a:t>
            </a:r>
            <a:r>
              <a:rPr lang="en-US">
                <a:solidFill>
                  <a:srgbClr val="00B0F0"/>
                </a:solidFill>
              </a:rPr>
              <a:t>.</a:t>
            </a:r>
          </a:p>
          <a:p>
            <a:pPr marL="0"/>
            <a:r>
              <a:rPr lang="en-US"/>
              <a:t>Our </a:t>
            </a:r>
            <a:r>
              <a:rPr lang="en-US" b="1" u="sng">
                <a:solidFill>
                  <a:schemeClr val="accent2"/>
                </a:solidFill>
              </a:rPr>
              <a:t>vision</a:t>
            </a:r>
            <a:r>
              <a:rPr lang="en-US">
                <a:solidFill>
                  <a:schemeClr val="tx1"/>
                </a:solidFill>
              </a:rPr>
              <a:t> </a:t>
            </a:r>
            <a:r>
              <a:rPr lang="en-US"/>
              <a:t>is to support a learning U.S. healthcare system and to enable </a:t>
            </a:r>
            <a:r>
              <a:rPr lang="en-US" b="1">
                <a:solidFill>
                  <a:srgbClr val="001E61"/>
                </a:solidFill>
              </a:rPr>
              <a:t>large-scale clinical research</a:t>
            </a:r>
            <a:r>
              <a:rPr lang="en-US"/>
              <a:t> conducted with </a:t>
            </a:r>
            <a:r>
              <a:rPr lang="en-US" b="1">
                <a:solidFill>
                  <a:srgbClr val="001E61"/>
                </a:solidFill>
              </a:rPr>
              <a:t>enhanced quality and efficiency</a:t>
            </a:r>
            <a:r>
              <a:rPr lang="en-US"/>
              <a:t>.</a:t>
            </a:r>
          </a:p>
          <a:p>
            <a:pPr marL="0"/>
            <a:r>
              <a:rPr lang="en-US"/>
              <a:t>Our </a:t>
            </a:r>
            <a:r>
              <a:rPr lang="en-US" b="1" u="sng">
                <a:solidFill>
                  <a:srgbClr val="FB6A06"/>
                </a:solidFill>
              </a:rPr>
              <a:t>mission</a:t>
            </a:r>
            <a:r>
              <a:rPr lang="en-US" b="1">
                <a:solidFill>
                  <a:schemeClr val="accent4"/>
                </a:solidFill>
              </a:rPr>
              <a:t> </a:t>
            </a:r>
            <a:r>
              <a:rPr lang="en-US"/>
              <a:t>is to enable people to make informed healthcare decisions by efficiently conducting clinical research relevant to their needs. </a:t>
            </a:r>
          </a:p>
        </p:txBody>
      </p:sp>
      <p:sp>
        <p:nvSpPr>
          <p:cNvPr id="4" name="Slide Number Placeholder 3">
            <a:extLst>
              <a:ext uri="{FF2B5EF4-FFF2-40B4-BE49-F238E27FC236}">
                <a16:creationId xmlns:a16="http://schemas.microsoft.com/office/drawing/2014/main" id="{D01C883B-3106-4F2A-A9C7-44CF2E5D09D2}"/>
              </a:ext>
            </a:extLst>
          </p:cNvPr>
          <p:cNvSpPr>
            <a:spLocks noGrp="1"/>
          </p:cNvSpPr>
          <p:nvPr>
            <p:ph type="sldNum" sz="quarter" idx="12"/>
          </p:nvPr>
        </p:nvSpPr>
        <p:spPr/>
        <p:txBody>
          <a:bodyPr/>
          <a:lstStyle/>
          <a:p>
            <a:fld id="{2C10B610-381F-432D-A853-6CC0B0380E78}" type="slidenum">
              <a:rPr lang="en-US" smtClean="0"/>
              <a:t>34</a:t>
            </a:fld>
            <a:endParaRPr lang="en-US"/>
          </a:p>
        </p:txBody>
      </p:sp>
      <p:sp>
        <p:nvSpPr>
          <p:cNvPr id="8" name="TextBox 7">
            <a:extLst>
              <a:ext uri="{FF2B5EF4-FFF2-40B4-BE49-F238E27FC236}">
                <a16:creationId xmlns:a16="http://schemas.microsoft.com/office/drawing/2014/main" id="{953B3F2D-919B-402B-A499-ABA4C7D433F7}"/>
              </a:ext>
            </a:extLst>
          </p:cNvPr>
          <p:cNvSpPr txBox="1"/>
          <p:nvPr/>
        </p:nvSpPr>
        <p:spPr>
          <a:xfrm>
            <a:off x="3038924" y="6348660"/>
            <a:ext cx="6154992" cy="369332"/>
          </a:xfrm>
          <a:prstGeom prst="rect">
            <a:avLst/>
          </a:prstGeom>
          <a:noFill/>
        </p:spPr>
        <p:txBody>
          <a:bodyPr wrap="square">
            <a:spAutoFit/>
          </a:bodyPr>
          <a:lstStyle/>
          <a:p>
            <a:pPr algn="ctr"/>
            <a:r>
              <a:rPr lang="en-US" dirty="0">
                <a:hlinkClick r:id="rId4"/>
              </a:rPr>
              <a:t>https://pcornet.org/</a:t>
            </a:r>
            <a:r>
              <a:rPr lang="en-US" dirty="0"/>
              <a:t> </a:t>
            </a:r>
          </a:p>
        </p:txBody>
      </p:sp>
    </p:spTree>
    <p:extLst>
      <p:ext uri="{BB962C8B-B14F-4D97-AF65-F5344CB8AC3E}">
        <p14:creationId xmlns:p14="http://schemas.microsoft.com/office/powerpoint/2010/main" val="9206913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7E0D53-728B-45C7-B65C-897B30BDD0D6}"/>
              </a:ext>
            </a:extLst>
          </p:cNvPr>
          <p:cNvSpPr>
            <a:spLocks noGrp="1"/>
          </p:cNvSpPr>
          <p:nvPr>
            <p:ph type="sldNum" sz="quarter" idx="12"/>
          </p:nvPr>
        </p:nvSpPr>
        <p:spPr/>
        <p:txBody>
          <a:bodyPr/>
          <a:lstStyle/>
          <a:p>
            <a:fld id="{2C10B610-381F-432D-A853-6CC0B0380E78}" type="slidenum">
              <a:rPr lang="en-US" smtClean="0"/>
              <a:t>35</a:t>
            </a:fld>
            <a:endParaRPr lang="en-US"/>
          </a:p>
        </p:txBody>
      </p:sp>
      <p:sp>
        <p:nvSpPr>
          <p:cNvPr id="5" name="Content Placeholder 4">
            <a:extLst>
              <a:ext uri="{FF2B5EF4-FFF2-40B4-BE49-F238E27FC236}">
                <a16:creationId xmlns:a16="http://schemas.microsoft.com/office/drawing/2014/main" id="{6C97B25E-4A52-404A-95BB-9A531FB53C5C}"/>
              </a:ext>
            </a:extLst>
          </p:cNvPr>
          <p:cNvSpPr>
            <a:spLocks noGrp="1"/>
          </p:cNvSpPr>
          <p:nvPr>
            <p:ph sz="quarter" idx="13"/>
          </p:nvPr>
        </p:nvSpPr>
        <p:spPr/>
        <p:txBody>
          <a:bodyPr/>
          <a:lstStyle/>
          <a:p>
            <a:r>
              <a:rPr lang="en-US"/>
              <a:t>STUDY PROFILE</a:t>
            </a:r>
          </a:p>
        </p:txBody>
      </p:sp>
      <p:sp>
        <p:nvSpPr>
          <p:cNvPr id="6" name="Text Placeholder 5">
            <a:extLst>
              <a:ext uri="{FF2B5EF4-FFF2-40B4-BE49-F238E27FC236}">
                <a16:creationId xmlns:a16="http://schemas.microsoft.com/office/drawing/2014/main" id="{4AA323EB-CC21-4AEB-A6A1-059ED0AF68C9}"/>
              </a:ext>
            </a:extLst>
          </p:cNvPr>
          <p:cNvSpPr>
            <a:spLocks noGrp="1"/>
          </p:cNvSpPr>
          <p:nvPr>
            <p:ph type="body" sz="quarter" idx="15"/>
          </p:nvPr>
        </p:nvSpPr>
        <p:spPr/>
        <p:txBody>
          <a:bodyPr/>
          <a:lstStyle/>
          <a:p>
            <a:r>
              <a:rPr lang="en-US"/>
              <a:t>Aspirin Dosing: A Patient-Centric Trial Assessing Benefits and Long-term Effectiveness (ADAPTABLE)</a:t>
            </a:r>
          </a:p>
        </p:txBody>
      </p:sp>
      <p:sp>
        <p:nvSpPr>
          <p:cNvPr id="7" name="Text Placeholder 6">
            <a:extLst>
              <a:ext uri="{FF2B5EF4-FFF2-40B4-BE49-F238E27FC236}">
                <a16:creationId xmlns:a16="http://schemas.microsoft.com/office/drawing/2014/main" id="{A0708545-5FD2-422B-87DD-CEE8AD79E96C}"/>
              </a:ext>
            </a:extLst>
          </p:cNvPr>
          <p:cNvSpPr>
            <a:spLocks noGrp="1"/>
          </p:cNvSpPr>
          <p:nvPr>
            <p:ph type="body" sz="quarter" idx="16"/>
          </p:nvPr>
        </p:nvSpPr>
        <p:spPr/>
        <p:txBody>
          <a:bodyPr/>
          <a:lstStyle/>
          <a:p>
            <a:r>
              <a:rPr lang="en-US"/>
              <a:t>An innovative pragmatic clinical trial     conducted within the </a:t>
            </a:r>
            <a:r>
              <a:rPr lang="en-US" err="1"/>
              <a:t>PCORnet</a:t>
            </a:r>
            <a:r>
              <a:rPr lang="en-US"/>
              <a:t> infrastructure to determine the optimal daily aspirin dose (325 mg versus 81 mg) for patients with heart disease. The trial leverages existing electronic health records, which link to insurance claims. A web‐based patient portal collects patient‐reported outcomes and additional patient-encounter data. and continues to refine.</a:t>
            </a:r>
          </a:p>
        </p:txBody>
      </p:sp>
      <p:sp>
        <p:nvSpPr>
          <p:cNvPr id="8" name="Text Placeholder 7">
            <a:extLst>
              <a:ext uri="{FF2B5EF4-FFF2-40B4-BE49-F238E27FC236}">
                <a16:creationId xmlns:a16="http://schemas.microsoft.com/office/drawing/2014/main" id="{5078573D-358A-40CC-9722-B088CC200AD4}"/>
              </a:ext>
            </a:extLst>
          </p:cNvPr>
          <p:cNvSpPr>
            <a:spLocks noGrp="1"/>
          </p:cNvSpPr>
          <p:nvPr>
            <p:ph type="body" sz="quarter" idx="17"/>
          </p:nvPr>
        </p:nvSpPr>
        <p:spPr>
          <a:xfrm>
            <a:off x="7640673" y="5347855"/>
            <a:ext cx="3549726" cy="694726"/>
          </a:xfrm>
        </p:spPr>
        <p:txBody>
          <a:bodyPr/>
          <a:lstStyle/>
          <a:p>
            <a:r>
              <a:rPr lang="en-US" dirty="0"/>
              <a:t>Matthew T. Roe, MD, MHS </a:t>
            </a:r>
            <a:br>
              <a:rPr lang="en-US" dirty="0"/>
            </a:br>
            <a:r>
              <a:rPr lang="en-US" dirty="0"/>
              <a:t>Associate Professor of Medicine, Duke Cardiology</a:t>
            </a:r>
          </a:p>
          <a:p>
            <a:r>
              <a:rPr lang="en-US" dirty="0"/>
              <a:t>CER Methods and Infrastructure,</a:t>
            </a:r>
            <a:br>
              <a:rPr lang="en-US" dirty="0"/>
            </a:br>
            <a:r>
              <a:rPr lang="en-US" dirty="0"/>
              <a:t>awarded April 2015</a:t>
            </a:r>
          </a:p>
          <a:p>
            <a:endParaRPr lang="en-US" dirty="0"/>
          </a:p>
        </p:txBody>
      </p:sp>
      <p:sp>
        <p:nvSpPr>
          <p:cNvPr id="10" name="Text Placeholder 9">
            <a:extLst>
              <a:ext uri="{FF2B5EF4-FFF2-40B4-BE49-F238E27FC236}">
                <a16:creationId xmlns:a16="http://schemas.microsoft.com/office/drawing/2014/main" id="{B72C92F1-CA7B-44C7-9161-F453FB799DD3}"/>
              </a:ext>
            </a:extLst>
          </p:cNvPr>
          <p:cNvSpPr>
            <a:spLocks noGrp="1"/>
          </p:cNvSpPr>
          <p:nvPr>
            <p:ph type="body" sz="quarter" idx="19"/>
          </p:nvPr>
        </p:nvSpPr>
        <p:spPr>
          <a:xfrm>
            <a:off x="346663" y="1800225"/>
            <a:ext cx="7244187" cy="4534587"/>
          </a:xfrm>
        </p:spPr>
        <p:txBody>
          <a:bodyPr/>
          <a:lstStyle/>
          <a:p>
            <a:r>
              <a:rPr lang="en-US" dirty="0"/>
              <a:t>Potential Impact</a:t>
            </a:r>
          </a:p>
          <a:p>
            <a:pPr marL="342900" lvl="1" indent="-342900"/>
            <a:r>
              <a:rPr lang="en-US" dirty="0"/>
              <a:t>Demonstrate </a:t>
            </a:r>
            <a:r>
              <a:rPr lang="en-US" dirty="0" err="1"/>
              <a:t>PCORnet’s</a:t>
            </a:r>
            <a:r>
              <a:rPr lang="en-US" dirty="0"/>
              <a:t> capability to conduct important CER efficiently and economically</a:t>
            </a:r>
          </a:p>
          <a:p>
            <a:pPr marL="342900" lvl="1" indent="-342900"/>
            <a:r>
              <a:rPr lang="en-US" dirty="0"/>
              <a:t>Identify the optimal dose of aspirin for secondary prevention of heart attacks and stroke in patients with heart disease</a:t>
            </a:r>
          </a:p>
          <a:p>
            <a:r>
              <a:rPr lang="en-US" dirty="0"/>
              <a:t>Methods</a:t>
            </a:r>
          </a:p>
          <a:p>
            <a:pPr marL="342900" lvl="1" indent="-342900"/>
            <a:r>
              <a:rPr lang="en-US" dirty="0"/>
              <a:t>Individual-randomized pragmatic clinical trial to compare the effectiveness of two doses of aspirin, using the </a:t>
            </a:r>
            <a:r>
              <a:rPr lang="en-US" dirty="0" err="1"/>
              <a:t>PCORnet</a:t>
            </a:r>
            <a:r>
              <a:rPr lang="en-US" dirty="0"/>
              <a:t> Common Data Model as a key data source</a:t>
            </a:r>
          </a:p>
          <a:p>
            <a:r>
              <a:rPr lang="en-US" dirty="0"/>
              <a:t>Engagement</a:t>
            </a:r>
          </a:p>
          <a:p>
            <a:pPr marL="342900" lvl="1" indent="-342900"/>
            <a:r>
              <a:rPr lang="en-US" dirty="0"/>
              <a:t>Adaptors patient group involved throughout the trial, contributing to design, start-up, enrollment, follow-up, analysis, and dissemination </a:t>
            </a:r>
          </a:p>
          <a:p>
            <a:endParaRPr lang="en-US" dirty="0"/>
          </a:p>
        </p:txBody>
      </p:sp>
      <p:pic>
        <p:nvPicPr>
          <p:cNvPr id="12" name="Picture 11">
            <a:extLst>
              <a:ext uri="{FF2B5EF4-FFF2-40B4-BE49-F238E27FC236}">
                <a16:creationId xmlns:a16="http://schemas.microsoft.com/office/drawing/2014/main" id="{C1AF1046-5610-4A8B-ADCA-C6C29D5A0E05}"/>
              </a:ext>
            </a:extLst>
          </p:cNvPr>
          <p:cNvPicPr>
            <a:picLocks noChangeAspect="1"/>
          </p:cNvPicPr>
          <p:nvPr/>
        </p:nvPicPr>
        <p:blipFill rotWithShape="1">
          <a:blip r:embed="rId2">
            <a:extLst>
              <a:ext uri="{28A0092B-C50C-407E-A947-70E740481C1C}">
                <a14:useLocalDpi xmlns:a14="http://schemas.microsoft.com/office/drawing/2010/main"/>
              </a:ext>
            </a:extLst>
          </a:blip>
          <a:srcRect l="10842" t="2342" r="14199" b="32289"/>
          <a:stretch/>
        </p:blipFill>
        <p:spPr>
          <a:xfrm>
            <a:off x="11240222" y="5374229"/>
            <a:ext cx="733359" cy="959301"/>
          </a:xfrm>
          <a:prstGeom prst="rect">
            <a:avLst/>
          </a:prstGeom>
        </p:spPr>
      </p:pic>
      <p:sp>
        <p:nvSpPr>
          <p:cNvPr id="13" name="TextBox 12">
            <a:extLst>
              <a:ext uri="{FF2B5EF4-FFF2-40B4-BE49-F238E27FC236}">
                <a16:creationId xmlns:a16="http://schemas.microsoft.com/office/drawing/2014/main" id="{D0636390-6D27-4D77-A13E-16615E22DDF6}"/>
              </a:ext>
            </a:extLst>
          </p:cNvPr>
          <p:cNvSpPr txBox="1"/>
          <p:nvPr/>
        </p:nvSpPr>
        <p:spPr>
          <a:xfrm>
            <a:off x="346663" y="6608205"/>
            <a:ext cx="9715363" cy="276999"/>
          </a:xfrm>
          <a:prstGeom prst="rect">
            <a:avLst/>
          </a:prstGeom>
          <a:noFill/>
        </p:spPr>
        <p:txBody>
          <a:bodyPr wrap="square">
            <a:spAutoFit/>
          </a:bodyPr>
          <a:lstStyle/>
          <a:p>
            <a:r>
              <a:rPr lang="en-US" sz="1200" dirty="0">
                <a:hlinkClick r:id="rId3"/>
              </a:rPr>
              <a:t>https://www.pcori.org/research-results/2015/comparing-two-aspirin-doses-prevent-heart-attacks-and-strokes-people-living</a:t>
            </a:r>
            <a:r>
              <a:rPr lang="en-US" sz="1200" dirty="0"/>
              <a:t> </a:t>
            </a:r>
          </a:p>
        </p:txBody>
      </p:sp>
    </p:spTree>
    <p:extLst>
      <p:ext uri="{BB962C8B-B14F-4D97-AF65-F5344CB8AC3E}">
        <p14:creationId xmlns:p14="http://schemas.microsoft.com/office/powerpoint/2010/main" val="12446455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AC823626-1A2D-4CC0-92C4-9679DB7C3733}"/>
              </a:ext>
            </a:extLst>
          </p:cNvPr>
          <p:cNvSpPr>
            <a:spLocks noGrp="1"/>
          </p:cNvSpPr>
          <p:nvPr>
            <p:ph sz="quarter" idx="10"/>
          </p:nvPr>
        </p:nvSpPr>
        <p:spPr/>
        <p:txBody>
          <a:bodyPr/>
          <a:lstStyle/>
          <a:p>
            <a:r>
              <a:rPr lang="en-US"/>
              <a:t>4.</a:t>
            </a:r>
          </a:p>
        </p:txBody>
      </p:sp>
      <p:sp>
        <p:nvSpPr>
          <p:cNvPr id="11" name="Content Placeholder 10">
            <a:extLst>
              <a:ext uri="{FF2B5EF4-FFF2-40B4-BE49-F238E27FC236}">
                <a16:creationId xmlns:a16="http://schemas.microsoft.com/office/drawing/2014/main" id="{21148BDC-55B5-49EE-A517-105F626080B0}"/>
              </a:ext>
            </a:extLst>
          </p:cNvPr>
          <p:cNvSpPr>
            <a:spLocks noGrp="1"/>
          </p:cNvSpPr>
          <p:nvPr>
            <p:ph sz="quarter" idx="11"/>
          </p:nvPr>
        </p:nvSpPr>
        <p:spPr/>
        <p:txBody>
          <a:bodyPr/>
          <a:lstStyle/>
          <a:p>
            <a:r>
              <a:rPr lang="en-US"/>
              <a:t>Better Research Through  Engagement</a:t>
            </a:r>
          </a:p>
        </p:txBody>
      </p:sp>
      <p:sp>
        <p:nvSpPr>
          <p:cNvPr id="2" name="Slide Number Placeholder 1">
            <a:extLst>
              <a:ext uri="{FF2B5EF4-FFF2-40B4-BE49-F238E27FC236}">
                <a16:creationId xmlns:a16="http://schemas.microsoft.com/office/drawing/2014/main" id="{7A25C4F0-6610-4BF1-8482-2192EFDEB255}"/>
              </a:ext>
            </a:extLst>
          </p:cNvPr>
          <p:cNvSpPr>
            <a:spLocks noGrp="1"/>
          </p:cNvSpPr>
          <p:nvPr>
            <p:ph type="sldNum" sz="quarter" idx="4294967295"/>
          </p:nvPr>
        </p:nvSpPr>
        <p:spPr>
          <a:xfrm>
            <a:off x="9448800" y="6492875"/>
            <a:ext cx="2743200" cy="365125"/>
          </a:xfrm>
        </p:spPr>
        <p:txBody>
          <a:bodyPr/>
          <a:lstStyle/>
          <a:p>
            <a:fld id="{2C10B610-381F-432D-A853-6CC0B0380E78}" type="slidenum">
              <a:rPr lang="en-US" smtClean="0"/>
              <a:t>36</a:t>
            </a:fld>
            <a:endParaRPr lang="en-US"/>
          </a:p>
        </p:txBody>
      </p:sp>
      <p:sp>
        <p:nvSpPr>
          <p:cNvPr id="5" name="TextBox 4">
            <a:extLst>
              <a:ext uri="{FF2B5EF4-FFF2-40B4-BE49-F238E27FC236}">
                <a16:creationId xmlns:a16="http://schemas.microsoft.com/office/drawing/2014/main" id="{ADDC8114-8D71-4ACA-86AA-15B6BACB8F37}"/>
              </a:ext>
            </a:extLst>
          </p:cNvPr>
          <p:cNvSpPr txBox="1"/>
          <p:nvPr/>
        </p:nvSpPr>
        <p:spPr>
          <a:xfrm>
            <a:off x="792906" y="6123543"/>
            <a:ext cx="6607276" cy="369332"/>
          </a:xfrm>
          <a:prstGeom prst="rect">
            <a:avLst/>
          </a:prstGeom>
          <a:noFill/>
        </p:spPr>
        <p:txBody>
          <a:bodyPr wrap="square">
            <a:spAutoFit/>
          </a:bodyPr>
          <a:lstStyle/>
          <a:p>
            <a:pPr algn="ctr"/>
            <a:r>
              <a:rPr lang="en-US" dirty="0">
                <a:hlinkClick r:id="rId2"/>
              </a:rPr>
              <a:t>https://www.pcori.org/engagement</a:t>
            </a:r>
            <a:r>
              <a:rPr lang="en-US" dirty="0"/>
              <a:t> </a:t>
            </a:r>
          </a:p>
        </p:txBody>
      </p:sp>
    </p:spTree>
    <p:extLst>
      <p:ext uri="{BB962C8B-B14F-4D97-AF65-F5344CB8AC3E}">
        <p14:creationId xmlns:p14="http://schemas.microsoft.com/office/powerpoint/2010/main" val="8535188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3E963E-A82F-459B-8879-1C87687A058D}"/>
              </a:ext>
            </a:extLst>
          </p:cNvPr>
          <p:cNvSpPr>
            <a:spLocks noGrp="1"/>
          </p:cNvSpPr>
          <p:nvPr>
            <p:ph sz="quarter" idx="13"/>
          </p:nvPr>
        </p:nvSpPr>
        <p:spPr/>
        <p:txBody>
          <a:bodyPr/>
          <a:lstStyle/>
          <a:p>
            <a:r>
              <a:rPr lang="en-US" dirty="0"/>
              <a:t>Why Engage?</a:t>
            </a:r>
          </a:p>
        </p:txBody>
      </p:sp>
      <p:sp>
        <p:nvSpPr>
          <p:cNvPr id="7" name="Rectangle 6"/>
          <p:cNvSpPr/>
          <p:nvPr/>
        </p:nvSpPr>
        <p:spPr>
          <a:xfrm>
            <a:off x="1284577" y="3530441"/>
            <a:ext cx="4589751" cy="1200329"/>
          </a:xfrm>
          <a:prstGeom prst="rect">
            <a:avLst/>
          </a:prstGeom>
        </p:spPr>
        <p:txBody>
          <a:bodyPr wrap="square">
            <a:spAutoFit/>
          </a:bodyPr>
          <a:lstStyle/>
          <a:p>
            <a:pPr marL="342900" lvl="1" indent="-342900" defTabSz="457200" eaLnBrk="0" hangingPunct="0">
              <a:spcAft>
                <a:spcPts val="600"/>
              </a:spcAft>
              <a:buClr>
                <a:srgbClr val="00B0F0"/>
              </a:buClr>
              <a:buSzPct val="100000"/>
              <a:buFont typeface="Arial" panose="020B0604020202020204" pitchFamily="34" charset="0"/>
              <a:buChar char="•"/>
              <a:tabLst>
                <a:tab pos="342900" algn="l"/>
              </a:tabLst>
              <a:defRPr/>
            </a:pPr>
            <a:r>
              <a:rPr lang="en-US" sz="2400">
                <a:solidFill>
                  <a:schemeClr val="tx1">
                    <a:lumMod val="75000"/>
                    <a:lumOff val="25000"/>
                  </a:schemeClr>
                </a:solidFill>
              </a:rPr>
              <a:t>To establish trust and a sense of legitimacy in research findings</a:t>
            </a:r>
          </a:p>
        </p:txBody>
      </p:sp>
      <p:sp>
        <p:nvSpPr>
          <p:cNvPr id="8" name="Rectangle 7"/>
          <p:cNvSpPr/>
          <p:nvPr/>
        </p:nvSpPr>
        <p:spPr>
          <a:xfrm>
            <a:off x="2524774" y="5144673"/>
            <a:ext cx="4014571" cy="1200329"/>
          </a:xfrm>
          <a:prstGeom prst="rect">
            <a:avLst/>
          </a:prstGeom>
        </p:spPr>
        <p:txBody>
          <a:bodyPr wrap="square">
            <a:spAutoFit/>
          </a:bodyPr>
          <a:lstStyle/>
          <a:p>
            <a:pPr marL="342900" indent="-342900">
              <a:buClr>
                <a:srgbClr val="08B0FF"/>
              </a:buClr>
              <a:buFont typeface="Arial" panose="020B0604020202020204" pitchFamily="34" charset="0"/>
              <a:buChar char="•"/>
            </a:pPr>
            <a:r>
              <a:rPr lang="en-US" sz="2400">
                <a:solidFill>
                  <a:schemeClr val="tx1">
                    <a:lumMod val="75000"/>
                    <a:lumOff val="25000"/>
                  </a:schemeClr>
                </a:solidFill>
              </a:rPr>
              <a:t>To encourage successful uptake and use of research results</a:t>
            </a:r>
          </a:p>
        </p:txBody>
      </p:sp>
      <p:sp>
        <p:nvSpPr>
          <p:cNvPr id="9" name="Rectangle 8"/>
          <p:cNvSpPr/>
          <p:nvPr/>
        </p:nvSpPr>
        <p:spPr>
          <a:xfrm>
            <a:off x="331786" y="1916209"/>
            <a:ext cx="4628141" cy="1200329"/>
          </a:xfrm>
          <a:prstGeom prst="rect">
            <a:avLst/>
          </a:prstGeom>
        </p:spPr>
        <p:txBody>
          <a:bodyPr wrap="square">
            <a:spAutoFit/>
          </a:bodyPr>
          <a:lstStyle/>
          <a:p>
            <a:pPr marL="342900" indent="-342900">
              <a:buClr>
                <a:srgbClr val="00B0F0"/>
              </a:buClr>
              <a:buFont typeface="Arial" panose="020B0604020202020204" pitchFamily="34" charset="0"/>
              <a:buChar char="•"/>
            </a:pPr>
            <a:r>
              <a:rPr lang="en-US" sz="2400">
                <a:solidFill>
                  <a:schemeClr val="tx1">
                    <a:lumMod val="75000"/>
                    <a:lumOff val="25000"/>
                  </a:schemeClr>
                </a:solidFill>
              </a:rPr>
              <a:t>To influence research to be patient-centered, relevant, and useful</a:t>
            </a:r>
          </a:p>
        </p:txBody>
      </p:sp>
      <p:pic>
        <p:nvPicPr>
          <p:cNvPr id="10" name="Picture 9"/>
          <p:cNvPicPr>
            <a:picLocks noChangeAspect="1"/>
          </p:cNvPicPr>
          <p:nvPr/>
        </p:nvPicPr>
        <p:blipFill>
          <a:blip r:embed="rId3"/>
          <a:stretch>
            <a:fillRect/>
          </a:stretch>
        </p:blipFill>
        <p:spPr>
          <a:xfrm>
            <a:off x="7045947" y="1870817"/>
            <a:ext cx="4805705" cy="3178631"/>
          </a:xfrm>
          <a:prstGeom prst="rect">
            <a:avLst/>
          </a:prstGeom>
        </p:spPr>
      </p:pic>
      <p:sp>
        <p:nvSpPr>
          <p:cNvPr id="4" name="Slide Number Placeholder 3">
            <a:extLst>
              <a:ext uri="{FF2B5EF4-FFF2-40B4-BE49-F238E27FC236}">
                <a16:creationId xmlns:a16="http://schemas.microsoft.com/office/drawing/2014/main" id="{7CA79CD9-F420-4807-9553-8496D35A88F9}"/>
              </a:ext>
            </a:extLst>
          </p:cNvPr>
          <p:cNvSpPr>
            <a:spLocks noGrp="1"/>
          </p:cNvSpPr>
          <p:nvPr>
            <p:ph type="sldNum" sz="quarter" idx="12"/>
          </p:nvPr>
        </p:nvSpPr>
        <p:spPr/>
        <p:txBody>
          <a:bodyPr/>
          <a:lstStyle/>
          <a:p>
            <a:fld id="{2C10B610-381F-432D-A853-6CC0B0380E78}" type="slidenum">
              <a:rPr lang="en-US" smtClean="0"/>
              <a:t>37</a:t>
            </a:fld>
            <a:endParaRPr lang="en-US"/>
          </a:p>
        </p:txBody>
      </p:sp>
      <p:sp>
        <p:nvSpPr>
          <p:cNvPr id="11" name="Rectangle 10">
            <a:extLst>
              <a:ext uri="{FF2B5EF4-FFF2-40B4-BE49-F238E27FC236}">
                <a16:creationId xmlns:a16="http://schemas.microsoft.com/office/drawing/2014/main" id="{62B17EF5-0063-470B-ADB1-0B26C2255395}"/>
              </a:ext>
            </a:extLst>
          </p:cNvPr>
          <p:cNvSpPr/>
          <p:nvPr/>
        </p:nvSpPr>
        <p:spPr>
          <a:xfrm>
            <a:off x="331786" y="6525203"/>
            <a:ext cx="5253103" cy="276999"/>
          </a:xfrm>
          <a:prstGeom prst="rect">
            <a:avLst/>
          </a:prstGeom>
        </p:spPr>
        <p:txBody>
          <a:bodyPr wrap="square">
            <a:spAutoFit/>
          </a:bodyPr>
          <a:lstStyle/>
          <a:p>
            <a:pPr marL="0" lvl="1" defTabSz="457200">
              <a:spcAft>
                <a:spcPts val="600"/>
              </a:spcAft>
              <a:buClr>
                <a:srgbClr val="71C04F"/>
              </a:buClr>
              <a:buSzPct val="100000"/>
              <a:tabLst>
                <a:tab pos="342900" algn="l"/>
              </a:tabLst>
              <a:defRPr/>
            </a:pPr>
            <a:r>
              <a:rPr lang="en-US" sz="1200" dirty="0">
                <a:solidFill>
                  <a:schemeClr val="tx1">
                    <a:lumMod val="75000"/>
                    <a:lumOff val="25000"/>
                  </a:schemeClr>
                </a:solidFill>
                <a:cs typeface="Arial" panose="020B0604020202020204" pitchFamily="34" charset="0"/>
              </a:rPr>
              <a:t>*</a:t>
            </a:r>
            <a:r>
              <a:rPr lang="en-US" sz="1200" i="1" dirty="0">
                <a:solidFill>
                  <a:schemeClr val="tx1">
                    <a:lumMod val="75000"/>
                    <a:lumOff val="25000"/>
                  </a:schemeClr>
                </a:solidFill>
                <a:cs typeface="Arial" panose="020B0604020202020204" pitchFamily="34" charset="0"/>
              </a:rPr>
              <a:t>Health Expectations 2014;</a:t>
            </a:r>
            <a:r>
              <a:rPr lang="en-US" sz="1200" dirty="0">
                <a:solidFill>
                  <a:schemeClr val="tx1">
                    <a:lumMod val="75000"/>
                    <a:lumOff val="25000"/>
                  </a:schemeClr>
                </a:solidFill>
                <a:cs typeface="Arial" panose="020B0604020202020204" pitchFamily="34" charset="0"/>
              </a:rPr>
              <a:t> 17(5): 637–650. </a:t>
            </a:r>
          </a:p>
        </p:txBody>
      </p:sp>
    </p:spTree>
    <p:extLst>
      <p:ext uri="{BB962C8B-B14F-4D97-AF65-F5344CB8AC3E}">
        <p14:creationId xmlns:p14="http://schemas.microsoft.com/office/powerpoint/2010/main" val="19789012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056010" y="3891790"/>
            <a:ext cx="184666" cy="369332"/>
          </a:xfrm>
          <a:prstGeom prst="rect">
            <a:avLst/>
          </a:prstGeom>
          <a:noFill/>
        </p:spPr>
        <p:txBody>
          <a:bodyPr wrap="none" rtlCol="0">
            <a:spAutoFit/>
          </a:bodyPr>
          <a:lstStyle/>
          <a:p>
            <a:endParaRPr lang="en-US">
              <a:solidFill>
                <a:prstClr val="black"/>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78249" y="1777756"/>
            <a:ext cx="4635500" cy="4597400"/>
          </a:xfrm>
          <a:prstGeom prst="rect">
            <a:avLst/>
          </a:prstGeom>
        </p:spPr>
      </p:pic>
      <p:sp>
        <p:nvSpPr>
          <p:cNvPr id="9" name="TextBox 8"/>
          <p:cNvSpPr txBox="1"/>
          <p:nvPr/>
        </p:nvSpPr>
        <p:spPr>
          <a:xfrm>
            <a:off x="2141518" y="5117089"/>
            <a:ext cx="1685925" cy="400110"/>
          </a:xfrm>
          <a:prstGeom prst="rect">
            <a:avLst/>
          </a:prstGeom>
          <a:noFill/>
        </p:spPr>
        <p:txBody>
          <a:bodyPr wrap="square" rtlCol="0">
            <a:spAutoFit/>
          </a:bodyPr>
          <a:lstStyle/>
          <a:p>
            <a:pPr defTabSz="457200"/>
            <a:r>
              <a:rPr lang="en-US" sz="2000" b="1">
                <a:solidFill>
                  <a:srgbClr val="1F497D">
                    <a:lumMod val="75000"/>
                  </a:srgbClr>
                </a:solidFill>
                <a:latin typeface="+mj-lt"/>
              </a:rPr>
              <a:t>Evaluation</a:t>
            </a:r>
          </a:p>
        </p:txBody>
      </p:sp>
      <p:sp>
        <p:nvSpPr>
          <p:cNvPr id="10" name="TextBox 9"/>
          <p:cNvSpPr txBox="1"/>
          <p:nvPr/>
        </p:nvSpPr>
        <p:spPr>
          <a:xfrm>
            <a:off x="8341318" y="2175474"/>
            <a:ext cx="2752725" cy="1015663"/>
          </a:xfrm>
          <a:prstGeom prst="rect">
            <a:avLst/>
          </a:prstGeom>
          <a:noFill/>
        </p:spPr>
        <p:txBody>
          <a:bodyPr wrap="square" rtlCol="0">
            <a:spAutoFit/>
          </a:bodyPr>
          <a:lstStyle/>
          <a:p>
            <a:pPr defTabSz="457200"/>
            <a:r>
              <a:rPr lang="en-US" sz="2000" b="1" dirty="0">
                <a:solidFill>
                  <a:srgbClr val="1F497D">
                    <a:lumMod val="75000"/>
                  </a:srgbClr>
                </a:solidFill>
                <a:latin typeface="+mj-lt"/>
              </a:rPr>
              <a:t>Proposal Review; Design and Conduct of Research</a:t>
            </a:r>
          </a:p>
        </p:txBody>
      </p:sp>
      <p:sp>
        <p:nvSpPr>
          <p:cNvPr id="11" name="TextBox 10"/>
          <p:cNvSpPr txBox="1"/>
          <p:nvPr/>
        </p:nvSpPr>
        <p:spPr>
          <a:xfrm>
            <a:off x="2025977" y="2058407"/>
            <a:ext cx="2209801" cy="1015663"/>
          </a:xfrm>
          <a:prstGeom prst="rect">
            <a:avLst/>
          </a:prstGeom>
          <a:noFill/>
        </p:spPr>
        <p:txBody>
          <a:bodyPr wrap="square" rtlCol="0">
            <a:spAutoFit/>
          </a:bodyPr>
          <a:lstStyle/>
          <a:p>
            <a:pPr defTabSz="457200"/>
            <a:r>
              <a:rPr lang="en-US" sz="2000" b="1" dirty="0">
                <a:solidFill>
                  <a:srgbClr val="1F497D">
                    <a:lumMod val="75000"/>
                  </a:srgbClr>
                </a:solidFill>
                <a:latin typeface="+mj-lt"/>
              </a:rPr>
              <a:t>Topic Selection and Research Prioritization</a:t>
            </a:r>
          </a:p>
        </p:txBody>
      </p:sp>
      <p:sp>
        <p:nvSpPr>
          <p:cNvPr id="12" name="TextBox 11"/>
          <p:cNvSpPr txBox="1"/>
          <p:nvPr/>
        </p:nvSpPr>
        <p:spPr>
          <a:xfrm>
            <a:off x="8364559" y="4877879"/>
            <a:ext cx="2752725" cy="1015663"/>
          </a:xfrm>
          <a:prstGeom prst="rect">
            <a:avLst/>
          </a:prstGeom>
          <a:noFill/>
        </p:spPr>
        <p:txBody>
          <a:bodyPr wrap="square" rtlCol="0">
            <a:spAutoFit/>
          </a:bodyPr>
          <a:lstStyle/>
          <a:p>
            <a:pPr defTabSz="457200"/>
            <a:r>
              <a:rPr lang="en-US" sz="2000" b="1" dirty="0">
                <a:solidFill>
                  <a:srgbClr val="1F497D">
                    <a:lumMod val="75000"/>
                  </a:srgbClr>
                </a:solidFill>
                <a:latin typeface="+mj-lt"/>
              </a:rPr>
              <a:t>Dissemination and Implementation of Results</a:t>
            </a:r>
          </a:p>
        </p:txBody>
      </p:sp>
      <p:sp>
        <p:nvSpPr>
          <p:cNvPr id="2" name="Content Placeholder 1">
            <a:extLst>
              <a:ext uri="{FF2B5EF4-FFF2-40B4-BE49-F238E27FC236}">
                <a16:creationId xmlns:a16="http://schemas.microsoft.com/office/drawing/2014/main" id="{5340F883-856C-44C3-A913-A09460895CB1}"/>
              </a:ext>
            </a:extLst>
          </p:cNvPr>
          <p:cNvSpPr>
            <a:spLocks noGrp="1"/>
          </p:cNvSpPr>
          <p:nvPr>
            <p:ph sz="quarter" idx="13"/>
          </p:nvPr>
        </p:nvSpPr>
        <p:spPr/>
        <p:txBody>
          <a:bodyPr/>
          <a:lstStyle/>
          <a:p>
            <a:r>
              <a:rPr lang="en-US"/>
              <a:t>Engagement as a Path to Useful, </a:t>
            </a:r>
            <a:br>
              <a:rPr lang="en-US"/>
            </a:br>
            <a:r>
              <a:rPr lang="en-US"/>
              <a:t>High-Quality Research</a:t>
            </a:r>
          </a:p>
        </p:txBody>
      </p:sp>
      <p:sp>
        <p:nvSpPr>
          <p:cNvPr id="4" name="Slide Number Placeholder 3">
            <a:extLst>
              <a:ext uri="{FF2B5EF4-FFF2-40B4-BE49-F238E27FC236}">
                <a16:creationId xmlns:a16="http://schemas.microsoft.com/office/drawing/2014/main" id="{22ACD10E-5ED5-4C22-AC3B-955CC8C493B7}"/>
              </a:ext>
            </a:extLst>
          </p:cNvPr>
          <p:cNvSpPr>
            <a:spLocks noGrp="1"/>
          </p:cNvSpPr>
          <p:nvPr>
            <p:ph type="sldNum" sz="quarter" idx="12"/>
          </p:nvPr>
        </p:nvSpPr>
        <p:spPr/>
        <p:txBody>
          <a:bodyPr/>
          <a:lstStyle/>
          <a:p>
            <a:fld id="{2C10B610-381F-432D-A853-6CC0B0380E78}" type="slidenum">
              <a:rPr lang="en-US" smtClean="0"/>
              <a:t>38</a:t>
            </a:fld>
            <a:endParaRPr lang="en-US"/>
          </a:p>
        </p:txBody>
      </p:sp>
      <p:sp>
        <p:nvSpPr>
          <p:cNvPr id="13" name="Rectangle 12">
            <a:extLst>
              <a:ext uri="{FF2B5EF4-FFF2-40B4-BE49-F238E27FC236}">
                <a16:creationId xmlns:a16="http://schemas.microsoft.com/office/drawing/2014/main" id="{E6505364-EF28-48E0-9C2B-1144FDF3CD25}"/>
              </a:ext>
            </a:extLst>
          </p:cNvPr>
          <p:cNvSpPr/>
          <p:nvPr/>
        </p:nvSpPr>
        <p:spPr>
          <a:xfrm>
            <a:off x="2726405" y="6407846"/>
            <a:ext cx="6739189" cy="369332"/>
          </a:xfrm>
          <a:prstGeom prst="rect">
            <a:avLst/>
          </a:prstGeom>
        </p:spPr>
        <p:txBody>
          <a:bodyPr wrap="square">
            <a:spAutoFit/>
          </a:bodyPr>
          <a:lstStyle/>
          <a:p>
            <a:r>
              <a:rPr lang="en-US" dirty="0">
                <a:solidFill>
                  <a:schemeClr val="tx2"/>
                </a:solidFill>
                <a:hlinkClick r:id="rId4"/>
              </a:rPr>
              <a:t>Engagement in Health Research Literature Explorer</a:t>
            </a:r>
            <a:endParaRPr lang="en-US" dirty="0">
              <a:solidFill>
                <a:schemeClr val="tx2"/>
              </a:solidFill>
            </a:endParaRPr>
          </a:p>
        </p:txBody>
      </p:sp>
    </p:spTree>
    <p:extLst>
      <p:ext uri="{BB962C8B-B14F-4D97-AF65-F5344CB8AC3E}">
        <p14:creationId xmlns:p14="http://schemas.microsoft.com/office/powerpoint/2010/main" val="3926724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2600F1-16E1-4699-83A2-37E89EADB8D7}"/>
              </a:ext>
            </a:extLst>
          </p:cNvPr>
          <p:cNvSpPr>
            <a:spLocks noGrp="1"/>
          </p:cNvSpPr>
          <p:nvPr>
            <p:ph sz="quarter" idx="13"/>
          </p:nvPr>
        </p:nvSpPr>
        <p:spPr>
          <a:xfrm>
            <a:off x="331787" y="0"/>
            <a:ext cx="10491111" cy="1517163"/>
          </a:xfrm>
        </p:spPr>
        <p:txBody>
          <a:bodyPr/>
          <a:lstStyle/>
          <a:p>
            <a:r>
              <a:rPr lang="en-US"/>
              <a:t>Engagement Award Funding Opportunities</a:t>
            </a:r>
          </a:p>
        </p:txBody>
      </p:sp>
      <p:graphicFrame>
        <p:nvGraphicFramePr>
          <p:cNvPr id="4" name="Diagram 3">
            <a:extLst>
              <a:ext uri="{FF2B5EF4-FFF2-40B4-BE49-F238E27FC236}">
                <a16:creationId xmlns:a16="http://schemas.microsoft.com/office/drawing/2014/main" id="{0C2AAD43-1BB5-4B1A-AA80-BE59C4AE1A4C}"/>
              </a:ext>
            </a:extLst>
          </p:cNvPr>
          <p:cNvGraphicFramePr/>
          <p:nvPr>
            <p:extLst>
              <p:ext uri="{D42A27DB-BD31-4B8C-83A1-F6EECF244321}">
                <p14:modId xmlns:p14="http://schemas.microsoft.com/office/powerpoint/2010/main" val="2022782875"/>
              </p:ext>
            </p:extLst>
          </p:nvPr>
        </p:nvGraphicFramePr>
        <p:xfrm>
          <a:off x="554974" y="1599580"/>
          <a:ext cx="10762600" cy="50964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6ACCF43F-C17A-4F75-B874-15253B01D23E}"/>
              </a:ext>
            </a:extLst>
          </p:cNvPr>
          <p:cNvSpPr txBox="1"/>
          <p:nvPr/>
        </p:nvSpPr>
        <p:spPr>
          <a:xfrm>
            <a:off x="305367" y="2061242"/>
            <a:ext cx="1951349" cy="1089529"/>
          </a:xfrm>
          <a:prstGeom prst="rect">
            <a:avLst/>
          </a:prstGeom>
          <a:noFill/>
        </p:spPr>
        <p:txBody>
          <a:bodyPr wrap="square" rtlCol="0" anchor="t">
            <a:spAutoFit/>
          </a:bodyPr>
          <a:lstStyle/>
          <a:p>
            <a:pPr algn="ctr">
              <a:lnSpc>
                <a:spcPct val="90000"/>
              </a:lnSpc>
            </a:pPr>
            <a:r>
              <a:rPr lang="en-US" sz="2400" b="1">
                <a:solidFill>
                  <a:schemeClr val="tx1">
                    <a:lumMod val="75000"/>
                    <a:lumOff val="25000"/>
                  </a:schemeClr>
                </a:solidFill>
              </a:rPr>
              <a:t>Up to</a:t>
            </a:r>
          </a:p>
          <a:p>
            <a:pPr algn="ctr">
              <a:lnSpc>
                <a:spcPct val="90000"/>
              </a:lnSpc>
            </a:pPr>
            <a:r>
              <a:rPr lang="en-US" sz="2400" b="1">
                <a:solidFill>
                  <a:schemeClr val="tx1">
                    <a:lumMod val="75000"/>
                    <a:lumOff val="25000"/>
                  </a:schemeClr>
                </a:solidFill>
              </a:rPr>
              <a:t>$250,000</a:t>
            </a:r>
          </a:p>
          <a:p>
            <a:pPr algn="ctr">
              <a:lnSpc>
                <a:spcPct val="90000"/>
              </a:lnSpc>
            </a:pPr>
            <a:r>
              <a:rPr lang="en-US" sz="2400" b="1">
                <a:solidFill>
                  <a:schemeClr val="tx1">
                    <a:lumMod val="75000"/>
                    <a:lumOff val="25000"/>
                  </a:schemeClr>
                </a:solidFill>
              </a:rPr>
              <a:t>2 years</a:t>
            </a:r>
          </a:p>
        </p:txBody>
      </p:sp>
      <p:sp>
        <p:nvSpPr>
          <p:cNvPr id="6" name="TextBox 5">
            <a:extLst>
              <a:ext uri="{FF2B5EF4-FFF2-40B4-BE49-F238E27FC236}">
                <a16:creationId xmlns:a16="http://schemas.microsoft.com/office/drawing/2014/main" id="{7F777EE7-B17B-41D0-8A2E-BDB5E0089FF2}"/>
              </a:ext>
            </a:extLst>
          </p:cNvPr>
          <p:cNvSpPr txBox="1"/>
          <p:nvPr/>
        </p:nvSpPr>
        <p:spPr>
          <a:xfrm>
            <a:off x="878993" y="3707230"/>
            <a:ext cx="1285929" cy="923330"/>
          </a:xfrm>
          <a:prstGeom prst="rect">
            <a:avLst/>
          </a:prstGeom>
          <a:noFill/>
        </p:spPr>
        <p:txBody>
          <a:bodyPr wrap="none" rtlCol="0" anchor="t">
            <a:spAutoFit/>
          </a:bodyPr>
          <a:lstStyle/>
          <a:p>
            <a:pPr algn="ctr">
              <a:lnSpc>
                <a:spcPct val="90000"/>
              </a:lnSpc>
            </a:pPr>
            <a:r>
              <a:rPr lang="en-US" sz="2000" b="1">
                <a:solidFill>
                  <a:schemeClr val="tx1">
                    <a:lumMod val="75000"/>
                    <a:lumOff val="25000"/>
                  </a:schemeClr>
                </a:solidFill>
              </a:rPr>
              <a:t>Up to</a:t>
            </a:r>
          </a:p>
          <a:p>
            <a:pPr algn="ctr">
              <a:lnSpc>
                <a:spcPct val="90000"/>
              </a:lnSpc>
            </a:pPr>
            <a:r>
              <a:rPr lang="en-US" sz="2000" b="1">
                <a:solidFill>
                  <a:schemeClr val="tx1">
                    <a:lumMod val="75000"/>
                    <a:lumOff val="25000"/>
                  </a:schemeClr>
                </a:solidFill>
              </a:rPr>
              <a:t>$100,000</a:t>
            </a:r>
          </a:p>
          <a:p>
            <a:pPr algn="ctr">
              <a:lnSpc>
                <a:spcPct val="90000"/>
              </a:lnSpc>
            </a:pPr>
            <a:r>
              <a:rPr lang="en-US" sz="2000" b="1">
                <a:solidFill>
                  <a:schemeClr val="tx1">
                    <a:lumMod val="75000"/>
                    <a:lumOff val="25000"/>
                  </a:schemeClr>
                </a:solidFill>
              </a:rPr>
              <a:t>1 year</a:t>
            </a:r>
          </a:p>
        </p:txBody>
      </p:sp>
      <p:sp>
        <p:nvSpPr>
          <p:cNvPr id="7" name="TextBox 6">
            <a:extLst>
              <a:ext uri="{FF2B5EF4-FFF2-40B4-BE49-F238E27FC236}">
                <a16:creationId xmlns:a16="http://schemas.microsoft.com/office/drawing/2014/main" id="{517F7004-D887-4A07-97C7-8EDE49103F3D}"/>
              </a:ext>
            </a:extLst>
          </p:cNvPr>
          <p:cNvSpPr txBox="1"/>
          <p:nvPr/>
        </p:nvSpPr>
        <p:spPr>
          <a:xfrm>
            <a:off x="628920" y="5258420"/>
            <a:ext cx="1172116" cy="840230"/>
          </a:xfrm>
          <a:prstGeom prst="rect">
            <a:avLst/>
          </a:prstGeom>
          <a:noFill/>
        </p:spPr>
        <p:txBody>
          <a:bodyPr wrap="none" rtlCol="0">
            <a:spAutoFit/>
          </a:bodyPr>
          <a:lstStyle/>
          <a:p>
            <a:pPr algn="ctr">
              <a:lnSpc>
                <a:spcPct val="90000"/>
              </a:lnSpc>
            </a:pPr>
            <a:r>
              <a:rPr lang="en-US" b="1">
                <a:solidFill>
                  <a:schemeClr val="tx1">
                    <a:lumMod val="75000"/>
                    <a:lumOff val="25000"/>
                  </a:schemeClr>
                </a:solidFill>
              </a:rPr>
              <a:t>Up to</a:t>
            </a:r>
          </a:p>
          <a:p>
            <a:pPr algn="ctr">
              <a:lnSpc>
                <a:spcPct val="90000"/>
              </a:lnSpc>
            </a:pPr>
            <a:r>
              <a:rPr lang="en-US" b="1">
                <a:solidFill>
                  <a:schemeClr val="tx1">
                    <a:lumMod val="75000"/>
                    <a:lumOff val="25000"/>
                  </a:schemeClr>
                </a:solidFill>
              </a:rPr>
              <a:t>$250,000</a:t>
            </a:r>
          </a:p>
          <a:p>
            <a:pPr algn="ctr">
              <a:lnSpc>
                <a:spcPct val="90000"/>
              </a:lnSpc>
            </a:pPr>
            <a:r>
              <a:rPr lang="en-US" b="1">
                <a:solidFill>
                  <a:schemeClr val="tx1">
                    <a:lumMod val="75000"/>
                    <a:lumOff val="25000"/>
                  </a:schemeClr>
                </a:solidFill>
              </a:rPr>
              <a:t>2 years</a:t>
            </a:r>
          </a:p>
        </p:txBody>
      </p:sp>
      <p:sp>
        <p:nvSpPr>
          <p:cNvPr id="9" name="Slide Number Placeholder 8">
            <a:extLst>
              <a:ext uri="{FF2B5EF4-FFF2-40B4-BE49-F238E27FC236}">
                <a16:creationId xmlns:a16="http://schemas.microsoft.com/office/drawing/2014/main" id="{683A0173-8DC0-456B-8762-8FBE8ECB2C6D}"/>
              </a:ext>
            </a:extLst>
          </p:cNvPr>
          <p:cNvSpPr>
            <a:spLocks noGrp="1"/>
          </p:cNvSpPr>
          <p:nvPr>
            <p:ph type="sldNum" sz="quarter" idx="12"/>
          </p:nvPr>
        </p:nvSpPr>
        <p:spPr/>
        <p:txBody>
          <a:bodyPr/>
          <a:lstStyle/>
          <a:p>
            <a:fld id="{2C10B610-381F-432D-A853-6CC0B0380E78}" type="slidenum">
              <a:rPr lang="en-US" smtClean="0"/>
              <a:t>39</a:t>
            </a:fld>
            <a:endParaRPr lang="en-US"/>
          </a:p>
        </p:txBody>
      </p:sp>
      <p:sp>
        <p:nvSpPr>
          <p:cNvPr id="10" name="TextBox 9">
            <a:extLst>
              <a:ext uri="{FF2B5EF4-FFF2-40B4-BE49-F238E27FC236}">
                <a16:creationId xmlns:a16="http://schemas.microsoft.com/office/drawing/2014/main" id="{8FFEF567-ECBC-4214-A543-66274EDD75B8}"/>
              </a:ext>
            </a:extLst>
          </p:cNvPr>
          <p:cNvSpPr txBox="1"/>
          <p:nvPr/>
        </p:nvSpPr>
        <p:spPr>
          <a:xfrm>
            <a:off x="1440767" y="6420290"/>
            <a:ext cx="9310465" cy="369332"/>
          </a:xfrm>
          <a:prstGeom prst="rect">
            <a:avLst/>
          </a:prstGeom>
          <a:noFill/>
        </p:spPr>
        <p:txBody>
          <a:bodyPr wrap="square">
            <a:spAutoFit/>
          </a:bodyPr>
          <a:lstStyle/>
          <a:p>
            <a:r>
              <a:rPr lang="en-US" dirty="0">
                <a:hlinkClick r:id="rId8"/>
              </a:rPr>
              <a:t>https://www.pcori.org/engagement/eugene-washington-pcori-engagement-awards</a:t>
            </a:r>
            <a:r>
              <a:rPr lang="en-US" dirty="0"/>
              <a:t> </a:t>
            </a:r>
          </a:p>
        </p:txBody>
      </p:sp>
    </p:spTree>
    <p:extLst>
      <p:ext uri="{BB962C8B-B14F-4D97-AF65-F5344CB8AC3E}">
        <p14:creationId xmlns:p14="http://schemas.microsoft.com/office/powerpoint/2010/main" val="33192653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E14A1E7-5980-475D-A281-6CE272136360}"/>
              </a:ext>
            </a:extLst>
          </p:cNvPr>
          <p:cNvSpPr>
            <a:spLocks noGrp="1"/>
          </p:cNvSpPr>
          <p:nvPr>
            <p:ph sz="quarter" idx="10"/>
          </p:nvPr>
        </p:nvSpPr>
        <p:spPr/>
        <p:txBody>
          <a:bodyPr/>
          <a:lstStyle/>
          <a:p>
            <a:r>
              <a:rPr lang="en-US"/>
              <a:t>5.</a:t>
            </a:r>
          </a:p>
        </p:txBody>
      </p:sp>
      <p:sp>
        <p:nvSpPr>
          <p:cNvPr id="7" name="Content Placeholder 6">
            <a:extLst>
              <a:ext uri="{FF2B5EF4-FFF2-40B4-BE49-F238E27FC236}">
                <a16:creationId xmlns:a16="http://schemas.microsoft.com/office/drawing/2014/main" id="{9C94ED62-F548-47EF-B319-A51994ED9FE2}"/>
              </a:ext>
            </a:extLst>
          </p:cNvPr>
          <p:cNvSpPr>
            <a:spLocks noGrp="1"/>
          </p:cNvSpPr>
          <p:nvPr>
            <p:ph sz="quarter" idx="11"/>
          </p:nvPr>
        </p:nvSpPr>
        <p:spPr/>
        <p:txBody>
          <a:bodyPr/>
          <a:lstStyle/>
          <a:p>
            <a:r>
              <a:rPr lang="en-US">
                <a:solidFill>
                  <a:schemeClr val="tx1">
                    <a:lumMod val="75000"/>
                    <a:lumOff val="25000"/>
                  </a:schemeClr>
                </a:solidFill>
              </a:rPr>
              <a:t>Information for Applicants</a:t>
            </a:r>
            <a:endParaRPr lang="en-US"/>
          </a:p>
        </p:txBody>
      </p:sp>
      <p:sp>
        <p:nvSpPr>
          <p:cNvPr id="5" name="Slide Number Placeholder 4">
            <a:extLst>
              <a:ext uri="{FF2B5EF4-FFF2-40B4-BE49-F238E27FC236}">
                <a16:creationId xmlns:a16="http://schemas.microsoft.com/office/drawing/2014/main" id="{B90B5D61-1819-4D2A-9B25-55F3EB7620F0}"/>
              </a:ext>
            </a:extLst>
          </p:cNvPr>
          <p:cNvSpPr>
            <a:spLocks noGrp="1"/>
          </p:cNvSpPr>
          <p:nvPr>
            <p:ph type="sldNum" sz="quarter" idx="4294967295"/>
          </p:nvPr>
        </p:nvSpPr>
        <p:spPr>
          <a:xfrm>
            <a:off x="9448800" y="6492875"/>
            <a:ext cx="2743200" cy="365125"/>
          </a:xfrm>
        </p:spPr>
        <p:txBody>
          <a:bodyPr/>
          <a:lstStyle/>
          <a:p>
            <a:fld id="{2C10B610-381F-432D-A853-6CC0B0380E78}" type="slidenum">
              <a:rPr lang="en-US" smtClean="0"/>
              <a:t>40</a:t>
            </a:fld>
            <a:endParaRPr lang="en-US"/>
          </a:p>
        </p:txBody>
      </p:sp>
    </p:spTree>
    <p:extLst>
      <p:ext uri="{BB962C8B-B14F-4D97-AF65-F5344CB8AC3E}">
        <p14:creationId xmlns:p14="http://schemas.microsoft.com/office/powerpoint/2010/main" val="11866460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056010" y="3891790"/>
            <a:ext cx="184666" cy="369332"/>
          </a:xfrm>
          <a:prstGeom prst="rect">
            <a:avLst/>
          </a:prstGeom>
          <a:noFill/>
        </p:spPr>
        <p:txBody>
          <a:bodyPr wrap="none" rtlCol="0">
            <a:spAutoFit/>
          </a:bodyPr>
          <a:lstStyle/>
          <a:p>
            <a:endParaRPr lang="en-US"/>
          </a:p>
        </p:txBody>
      </p:sp>
      <p:sp>
        <p:nvSpPr>
          <p:cNvPr id="2" name="Content Placeholder 1">
            <a:extLst>
              <a:ext uri="{FF2B5EF4-FFF2-40B4-BE49-F238E27FC236}">
                <a16:creationId xmlns:a16="http://schemas.microsoft.com/office/drawing/2014/main" id="{7343E67C-53BA-493E-A3CD-E7AD92B3A147}"/>
              </a:ext>
            </a:extLst>
          </p:cNvPr>
          <p:cNvSpPr>
            <a:spLocks noGrp="1"/>
          </p:cNvSpPr>
          <p:nvPr>
            <p:ph sz="quarter" idx="13"/>
          </p:nvPr>
        </p:nvSpPr>
        <p:spPr/>
        <p:txBody>
          <a:bodyPr/>
          <a:lstStyle/>
          <a:p>
            <a:r>
              <a:rPr lang="en-US"/>
              <a:t>Who Can Apply?</a:t>
            </a:r>
          </a:p>
        </p:txBody>
      </p:sp>
      <p:sp>
        <p:nvSpPr>
          <p:cNvPr id="3" name="Text Placeholder 2">
            <a:extLst>
              <a:ext uri="{FF2B5EF4-FFF2-40B4-BE49-F238E27FC236}">
                <a16:creationId xmlns:a16="http://schemas.microsoft.com/office/drawing/2014/main" id="{F2D40284-08D1-4135-871F-7261DEF1856E}"/>
              </a:ext>
            </a:extLst>
          </p:cNvPr>
          <p:cNvSpPr>
            <a:spLocks noGrp="1"/>
          </p:cNvSpPr>
          <p:nvPr>
            <p:ph type="body" sz="quarter" idx="4294967295"/>
          </p:nvPr>
        </p:nvSpPr>
        <p:spPr>
          <a:xfrm>
            <a:off x="331788" y="1800225"/>
            <a:ext cx="11517312" cy="4692650"/>
          </a:xfrm>
          <a:prstGeom prst="rect">
            <a:avLst/>
          </a:prstGeom>
        </p:spPr>
        <p:txBody>
          <a:bodyPr/>
          <a:lstStyle/>
          <a:p>
            <a:pPr marL="114300" indent="0">
              <a:spcBef>
                <a:spcPts val="0"/>
              </a:spcBef>
              <a:spcAft>
                <a:spcPts val="1200"/>
              </a:spcAft>
              <a:buNone/>
            </a:pPr>
            <a:r>
              <a:rPr lang="en-US" b="1">
                <a:solidFill>
                  <a:srgbClr val="25408F"/>
                </a:solidFill>
              </a:rPr>
              <a:t>Any private-sector research organization, including: </a:t>
            </a:r>
            <a:endParaRPr lang="en-US" sz="800"/>
          </a:p>
          <a:p>
            <a:pPr>
              <a:spcBef>
                <a:spcPts val="0"/>
              </a:spcBef>
              <a:spcAft>
                <a:spcPts val="1200"/>
              </a:spcAft>
            </a:pPr>
            <a:r>
              <a:rPr lang="en-US"/>
              <a:t>Non-profit or for-profit organization</a:t>
            </a:r>
          </a:p>
          <a:p>
            <a:pPr>
              <a:spcBef>
                <a:spcPts val="0"/>
              </a:spcBef>
              <a:spcAft>
                <a:spcPts val="1200"/>
              </a:spcAft>
            </a:pPr>
            <a:r>
              <a:rPr lang="en-US"/>
              <a:t>Laboratory or manufacturer/industry</a:t>
            </a:r>
          </a:p>
          <a:p>
            <a:pPr marL="114300" indent="0">
              <a:spcBef>
                <a:spcPts val="0"/>
              </a:spcBef>
              <a:spcAft>
                <a:spcPts val="1200"/>
              </a:spcAft>
              <a:buNone/>
            </a:pPr>
            <a:r>
              <a:rPr lang="en-US" b="1">
                <a:solidFill>
                  <a:srgbClr val="25408F"/>
                </a:solidFill>
              </a:rPr>
              <a:t>Any public sector research organization, including:</a:t>
            </a:r>
          </a:p>
          <a:p>
            <a:pPr>
              <a:spcBef>
                <a:spcPts val="0"/>
              </a:spcBef>
              <a:spcAft>
                <a:spcPts val="1200"/>
              </a:spcAft>
            </a:pPr>
            <a:r>
              <a:rPr lang="en-US"/>
              <a:t>University or college (including affiliated clinician group)</a:t>
            </a:r>
          </a:p>
          <a:p>
            <a:pPr>
              <a:spcBef>
                <a:spcPts val="0"/>
              </a:spcBef>
              <a:spcAft>
                <a:spcPts val="1200"/>
              </a:spcAft>
            </a:pPr>
            <a:r>
              <a:rPr lang="en-US"/>
              <a:t>Hospital or healthcare system (including affiliated clinician group)</a:t>
            </a:r>
          </a:p>
          <a:p>
            <a:pPr>
              <a:spcBef>
                <a:spcPts val="0"/>
              </a:spcBef>
              <a:spcAft>
                <a:spcPts val="1200"/>
              </a:spcAft>
            </a:pPr>
            <a:r>
              <a:rPr lang="en-US"/>
              <a:t>Units of state, local, or federal government</a:t>
            </a:r>
          </a:p>
          <a:p>
            <a:pPr marL="114300" indent="0">
              <a:spcBef>
                <a:spcPts val="0"/>
              </a:spcBef>
              <a:spcAft>
                <a:spcPts val="1200"/>
              </a:spcAft>
              <a:buNone/>
            </a:pPr>
            <a:r>
              <a:rPr lang="en-US" b="1">
                <a:solidFill>
                  <a:srgbClr val="25408F"/>
                </a:solidFill>
              </a:rPr>
              <a:t>Foreign organizations and nondomestic components of US organizations,</a:t>
            </a:r>
            <a:r>
              <a:rPr lang="en-US"/>
              <a:t> if there is a clear benefit to the US healthcare system and patient-centered research efforts</a:t>
            </a:r>
          </a:p>
          <a:p>
            <a:pPr marL="114300" indent="0">
              <a:spcBef>
                <a:spcPts val="0"/>
              </a:spcBef>
              <a:spcAft>
                <a:spcPts val="1200"/>
              </a:spcAft>
              <a:buNone/>
            </a:pPr>
            <a:r>
              <a:rPr lang="en-US" b="1">
                <a:solidFill>
                  <a:srgbClr val="558ED5"/>
                </a:solidFill>
              </a:rPr>
              <a:t>Note: Individuals may not apply</a:t>
            </a:r>
          </a:p>
          <a:p>
            <a:pPr marL="114300" indent="0">
              <a:spcBef>
                <a:spcPts val="0"/>
              </a:spcBef>
              <a:spcAft>
                <a:spcPts val="1200"/>
              </a:spcAft>
              <a:buNone/>
            </a:pPr>
            <a:endParaRPr lang="en-US"/>
          </a:p>
        </p:txBody>
      </p:sp>
      <p:sp>
        <p:nvSpPr>
          <p:cNvPr id="4" name="Slide Number Placeholder 3">
            <a:extLst>
              <a:ext uri="{FF2B5EF4-FFF2-40B4-BE49-F238E27FC236}">
                <a16:creationId xmlns:a16="http://schemas.microsoft.com/office/drawing/2014/main" id="{A43A97F5-84B6-4834-8C5B-841691153E2E}"/>
              </a:ext>
            </a:extLst>
          </p:cNvPr>
          <p:cNvSpPr>
            <a:spLocks noGrp="1"/>
          </p:cNvSpPr>
          <p:nvPr>
            <p:ph type="sldNum" sz="quarter" idx="12"/>
          </p:nvPr>
        </p:nvSpPr>
        <p:spPr/>
        <p:txBody>
          <a:bodyPr/>
          <a:lstStyle/>
          <a:p>
            <a:fld id="{2C10B610-381F-432D-A853-6CC0B0380E78}" type="slidenum">
              <a:rPr lang="en-US" smtClean="0"/>
              <a:t>41</a:t>
            </a:fld>
            <a:endParaRPr lang="en-US"/>
          </a:p>
        </p:txBody>
      </p:sp>
    </p:spTree>
    <p:extLst>
      <p:ext uri="{BB962C8B-B14F-4D97-AF65-F5344CB8AC3E}">
        <p14:creationId xmlns:p14="http://schemas.microsoft.com/office/powerpoint/2010/main" val="230622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0A6586-B94B-45EC-A50C-76A3E4C7469A}"/>
              </a:ext>
            </a:extLst>
          </p:cNvPr>
          <p:cNvSpPr>
            <a:spLocks noGrp="1"/>
          </p:cNvSpPr>
          <p:nvPr>
            <p:ph sz="quarter" idx="13"/>
          </p:nvPr>
        </p:nvSpPr>
        <p:spPr/>
        <p:txBody>
          <a:bodyPr/>
          <a:lstStyle/>
          <a:p>
            <a:r>
              <a:rPr lang="en-US"/>
              <a:t>PCORI Funding Opportunities</a:t>
            </a:r>
          </a:p>
        </p:txBody>
      </p:sp>
      <p:sp>
        <p:nvSpPr>
          <p:cNvPr id="3" name="Text Placeholder 2">
            <a:extLst>
              <a:ext uri="{FF2B5EF4-FFF2-40B4-BE49-F238E27FC236}">
                <a16:creationId xmlns:a16="http://schemas.microsoft.com/office/drawing/2014/main" id="{B5F82B1B-A348-4F5C-9124-989230AE3AFF}"/>
              </a:ext>
            </a:extLst>
          </p:cNvPr>
          <p:cNvSpPr>
            <a:spLocks noGrp="1"/>
          </p:cNvSpPr>
          <p:nvPr>
            <p:ph type="body" sz="quarter" idx="4294967295"/>
          </p:nvPr>
        </p:nvSpPr>
        <p:spPr>
          <a:xfrm>
            <a:off x="418871" y="2003425"/>
            <a:ext cx="4994955" cy="4005489"/>
          </a:xfrm>
          <a:prstGeom prst="rect">
            <a:avLst/>
          </a:prstGeom>
        </p:spPr>
        <p:txBody>
          <a:bodyPr/>
          <a:lstStyle/>
          <a:p>
            <a:pPr marL="114300" indent="0">
              <a:buNone/>
            </a:pPr>
            <a:r>
              <a:rPr lang="en-US" dirty="0"/>
              <a:t>Our research funding is awarded through </a:t>
            </a:r>
            <a:r>
              <a:rPr lang="en-US" dirty="0">
                <a:hlinkClick r:id="rId3"/>
              </a:rPr>
              <a:t>PCORI Funding Announcements </a:t>
            </a:r>
            <a:endParaRPr lang="en-US" dirty="0"/>
          </a:p>
          <a:p>
            <a:pPr marL="114300" indent="0">
              <a:buNone/>
            </a:pPr>
            <a:r>
              <a:rPr lang="en-US" dirty="0"/>
              <a:t>Open opportunities are posted at </a:t>
            </a:r>
            <a:r>
              <a:rPr lang="en-US" b="1" dirty="0">
                <a:solidFill>
                  <a:schemeClr val="bg2"/>
                </a:solidFill>
              </a:rPr>
              <a:t>pcori.org/apply</a:t>
            </a:r>
          </a:p>
          <a:p>
            <a:pPr marL="114300" indent="0" defTabSz="511175">
              <a:buNone/>
            </a:pPr>
            <a:r>
              <a:rPr lang="en-US" b="1" dirty="0">
                <a:solidFill>
                  <a:schemeClr val="bg2"/>
                </a:solidFill>
              </a:rPr>
              <a:t>	</a:t>
            </a:r>
            <a:r>
              <a:rPr lang="en-US" dirty="0">
                <a:solidFill>
                  <a:srgbClr val="787878"/>
                </a:solidFill>
              </a:rPr>
              <a:t>Check out ‘Open’ and ‘Upcoming’ announcements</a:t>
            </a:r>
          </a:p>
          <a:p>
            <a:pPr marL="114300" indent="0">
              <a:buNone/>
            </a:pPr>
            <a:endParaRPr lang="en-US" dirty="0"/>
          </a:p>
        </p:txBody>
      </p:sp>
      <p:sp>
        <p:nvSpPr>
          <p:cNvPr id="4" name="Slide Number Placeholder 3">
            <a:extLst>
              <a:ext uri="{FF2B5EF4-FFF2-40B4-BE49-F238E27FC236}">
                <a16:creationId xmlns:a16="http://schemas.microsoft.com/office/drawing/2014/main" id="{8CA4850F-F456-46FB-B25A-B092E50EBD3B}"/>
              </a:ext>
            </a:extLst>
          </p:cNvPr>
          <p:cNvSpPr>
            <a:spLocks noGrp="1"/>
          </p:cNvSpPr>
          <p:nvPr>
            <p:ph type="sldNum" sz="quarter" idx="12"/>
          </p:nvPr>
        </p:nvSpPr>
        <p:spPr/>
        <p:txBody>
          <a:bodyPr/>
          <a:lstStyle/>
          <a:p>
            <a:fld id="{2C10B610-381F-432D-A853-6CC0B0380E78}" type="slidenum">
              <a:rPr lang="en-US" smtClean="0"/>
              <a:t>42</a:t>
            </a:fld>
            <a:endParaRPr lang="en-US"/>
          </a:p>
        </p:txBody>
      </p:sp>
      <p:pic>
        <p:nvPicPr>
          <p:cNvPr id="7" name="Picture 8" descr="A screenshot of a social media post&#10;&#10;Description generated with very high confidence">
            <a:extLst>
              <a:ext uri="{FF2B5EF4-FFF2-40B4-BE49-F238E27FC236}">
                <a16:creationId xmlns:a16="http://schemas.microsoft.com/office/drawing/2014/main" id="{298A219A-3C2D-4AF9-81EB-014E0D61E50D}"/>
              </a:ext>
            </a:extLst>
          </p:cNvPr>
          <p:cNvPicPr>
            <a:picLocks noChangeAspect="1"/>
          </p:cNvPicPr>
          <p:nvPr/>
        </p:nvPicPr>
        <p:blipFill>
          <a:blip r:embed="rId4"/>
          <a:stretch>
            <a:fillRect/>
          </a:stretch>
        </p:blipFill>
        <p:spPr>
          <a:xfrm>
            <a:off x="6573863" y="1876806"/>
            <a:ext cx="5443817" cy="310438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3211803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D6A77D-CF20-49A1-9187-33B905B9F678}"/>
              </a:ext>
            </a:extLst>
          </p:cNvPr>
          <p:cNvSpPr>
            <a:spLocks noGrp="1"/>
          </p:cNvSpPr>
          <p:nvPr>
            <p:ph type="sldNum" sz="quarter" idx="12"/>
          </p:nvPr>
        </p:nvSpPr>
        <p:spPr/>
        <p:txBody>
          <a:bodyPr/>
          <a:lstStyle/>
          <a:p>
            <a:fld id="{2C10B610-381F-432D-A853-6CC0B0380E78}" type="slidenum">
              <a:rPr lang="en-US" smtClean="0"/>
              <a:t>43</a:t>
            </a:fld>
            <a:endParaRPr lang="en-US"/>
          </a:p>
        </p:txBody>
      </p:sp>
      <p:sp>
        <p:nvSpPr>
          <p:cNvPr id="3" name="Content Placeholder 2">
            <a:extLst>
              <a:ext uri="{FF2B5EF4-FFF2-40B4-BE49-F238E27FC236}">
                <a16:creationId xmlns:a16="http://schemas.microsoft.com/office/drawing/2014/main" id="{859071D4-D848-4785-9679-54285D99F4C2}"/>
              </a:ext>
            </a:extLst>
          </p:cNvPr>
          <p:cNvSpPr>
            <a:spLocks noGrp="1"/>
          </p:cNvSpPr>
          <p:nvPr>
            <p:ph sz="quarter" idx="13"/>
          </p:nvPr>
        </p:nvSpPr>
        <p:spPr/>
        <p:txBody>
          <a:bodyPr/>
          <a:lstStyle/>
          <a:p>
            <a:r>
              <a:rPr lang="en-US" dirty="0"/>
              <a:t>What You Need to Know to Apply</a:t>
            </a:r>
          </a:p>
        </p:txBody>
      </p:sp>
      <p:sp>
        <p:nvSpPr>
          <p:cNvPr id="4" name="Text Placeholder 3">
            <a:extLst>
              <a:ext uri="{FF2B5EF4-FFF2-40B4-BE49-F238E27FC236}">
                <a16:creationId xmlns:a16="http://schemas.microsoft.com/office/drawing/2014/main" id="{5421B29C-56E1-4A55-A4A1-6D3DD2BF1082}"/>
              </a:ext>
            </a:extLst>
          </p:cNvPr>
          <p:cNvSpPr>
            <a:spLocks noGrp="1"/>
          </p:cNvSpPr>
          <p:nvPr>
            <p:ph type="body" sz="quarter" idx="15"/>
          </p:nvPr>
        </p:nvSpPr>
        <p:spPr/>
        <p:txBody>
          <a:bodyPr/>
          <a:lstStyle/>
          <a:p>
            <a:pPr marL="114300" indent="0">
              <a:buNone/>
            </a:pPr>
            <a:r>
              <a:rPr lang="en-US" b="1" i="0" dirty="0">
                <a:solidFill>
                  <a:srgbClr val="3F800D"/>
                </a:solidFill>
                <a:effectLst/>
                <a:latin typeface="Open Sans" panose="020B0606030504020204"/>
              </a:rPr>
              <a:t>Step 1: Learn What We Fund</a:t>
            </a:r>
          </a:p>
          <a:p>
            <a:pPr marL="114300" indent="0">
              <a:buNone/>
            </a:pPr>
            <a:endParaRPr lang="en-US" b="1" i="0" dirty="0">
              <a:solidFill>
                <a:srgbClr val="3F800D"/>
              </a:solidFill>
              <a:effectLst/>
              <a:latin typeface="Open Sans" panose="020B0606030504020204"/>
            </a:endParaRPr>
          </a:p>
          <a:p>
            <a:pPr marL="114300" indent="0" algn="l">
              <a:buNone/>
            </a:pPr>
            <a:r>
              <a:rPr lang="en-US" b="1" i="0" dirty="0">
                <a:solidFill>
                  <a:srgbClr val="3F800D"/>
                </a:solidFill>
                <a:effectLst/>
                <a:latin typeface="Open Sans" panose="020B0606030504020204"/>
              </a:rPr>
              <a:t>Step 2: Learn What We Don't Fund</a:t>
            </a:r>
          </a:p>
          <a:p>
            <a:pPr lvl="1"/>
            <a:r>
              <a:rPr lang="en-US" b="0" i="0" dirty="0">
                <a:solidFill>
                  <a:srgbClr val="1A1A1A"/>
                </a:solidFill>
                <a:effectLst/>
                <a:latin typeface="Open Sans" panose="020B0606030504020204"/>
              </a:rPr>
              <a:t>Research aimed primarily at developing and validating an instrument</a:t>
            </a:r>
          </a:p>
          <a:p>
            <a:pPr lvl="1"/>
            <a:r>
              <a:rPr lang="en-US" b="0" i="0" dirty="0">
                <a:solidFill>
                  <a:srgbClr val="1A1A1A"/>
                </a:solidFill>
                <a:effectLst/>
                <a:latin typeface="Open Sans" panose="020B0606030504020204"/>
              </a:rPr>
              <a:t>Cost-effectiveness analysis measuring cost per quality-adjusted life-year</a:t>
            </a:r>
          </a:p>
          <a:p>
            <a:pPr lvl="1"/>
            <a:r>
              <a:rPr lang="en-US" b="0" i="0" dirty="0">
                <a:solidFill>
                  <a:srgbClr val="1A1A1A"/>
                </a:solidFill>
                <a:effectLst/>
                <a:latin typeface="Open Sans" panose="020B0606030504020204"/>
              </a:rPr>
              <a:t>Comparisons that focus on the relative costs of care as the primary criterion for choosing between alternatives</a:t>
            </a:r>
          </a:p>
          <a:p>
            <a:pPr lvl="1"/>
            <a:r>
              <a:rPr lang="en-US" b="0" i="0" dirty="0">
                <a:solidFill>
                  <a:srgbClr val="1A1A1A"/>
                </a:solidFill>
                <a:effectLst/>
                <a:latin typeface="Open Sans" panose="020B0606030504020204"/>
              </a:rPr>
              <a:t>Most projects that do not include patients or other healthcare stakeholders throughout the research process, unless they are highly technical or methodological projects</a:t>
            </a:r>
          </a:p>
          <a:p>
            <a:pPr marL="571500" indent="-457200">
              <a:buFont typeface="+mj-lt"/>
              <a:buAutoNum type="arabicPeriod"/>
            </a:pPr>
            <a:endParaRPr lang="en-US" b="1" i="0" dirty="0">
              <a:solidFill>
                <a:srgbClr val="3F800D"/>
              </a:solidFill>
              <a:effectLst/>
              <a:latin typeface="Open Sans" panose="020B0606030504020204"/>
            </a:endParaRPr>
          </a:p>
          <a:p>
            <a:pPr marL="571500" indent="-457200">
              <a:buFont typeface="+mj-lt"/>
              <a:buAutoNum type="arabicPeriod"/>
            </a:pPr>
            <a:endParaRPr lang="en-US" dirty="0"/>
          </a:p>
        </p:txBody>
      </p:sp>
      <p:sp>
        <p:nvSpPr>
          <p:cNvPr id="6" name="TextBox 5">
            <a:extLst>
              <a:ext uri="{FF2B5EF4-FFF2-40B4-BE49-F238E27FC236}">
                <a16:creationId xmlns:a16="http://schemas.microsoft.com/office/drawing/2014/main" id="{ADFACEB3-819D-4D28-897C-78572FA8C50C}"/>
              </a:ext>
            </a:extLst>
          </p:cNvPr>
          <p:cNvSpPr txBox="1"/>
          <p:nvPr/>
        </p:nvSpPr>
        <p:spPr>
          <a:xfrm>
            <a:off x="2059218" y="6406605"/>
            <a:ext cx="8062452" cy="369332"/>
          </a:xfrm>
          <a:prstGeom prst="rect">
            <a:avLst/>
          </a:prstGeom>
          <a:noFill/>
        </p:spPr>
        <p:txBody>
          <a:bodyPr wrap="square">
            <a:spAutoFit/>
          </a:bodyPr>
          <a:lstStyle/>
          <a:p>
            <a:pPr algn="ctr"/>
            <a:r>
              <a:rPr lang="en-US" dirty="0">
                <a:hlinkClick r:id="rId2"/>
              </a:rPr>
              <a:t>https://www.pcori.org/funding-opportunities/what-you-need-know-apply</a:t>
            </a:r>
            <a:r>
              <a:rPr lang="en-US" dirty="0"/>
              <a:t> </a:t>
            </a:r>
          </a:p>
        </p:txBody>
      </p:sp>
    </p:spTree>
    <p:extLst>
      <p:ext uri="{BB962C8B-B14F-4D97-AF65-F5344CB8AC3E}">
        <p14:creationId xmlns:p14="http://schemas.microsoft.com/office/powerpoint/2010/main" val="13308467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D6A77D-CF20-49A1-9187-33B905B9F678}"/>
              </a:ext>
            </a:extLst>
          </p:cNvPr>
          <p:cNvSpPr>
            <a:spLocks noGrp="1"/>
          </p:cNvSpPr>
          <p:nvPr>
            <p:ph type="sldNum" sz="quarter" idx="12"/>
          </p:nvPr>
        </p:nvSpPr>
        <p:spPr/>
        <p:txBody>
          <a:bodyPr/>
          <a:lstStyle/>
          <a:p>
            <a:fld id="{2C10B610-381F-432D-A853-6CC0B0380E78}" type="slidenum">
              <a:rPr lang="en-US" smtClean="0"/>
              <a:t>44</a:t>
            </a:fld>
            <a:endParaRPr lang="en-US"/>
          </a:p>
        </p:txBody>
      </p:sp>
      <p:sp>
        <p:nvSpPr>
          <p:cNvPr id="3" name="Content Placeholder 2">
            <a:extLst>
              <a:ext uri="{FF2B5EF4-FFF2-40B4-BE49-F238E27FC236}">
                <a16:creationId xmlns:a16="http://schemas.microsoft.com/office/drawing/2014/main" id="{859071D4-D848-4785-9679-54285D99F4C2}"/>
              </a:ext>
            </a:extLst>
          </p:cNvPr>
          <p:cNvSpPr>
            <a:spLocks noGrp="1"/>
          </p:cNvSpPr>
          <p:nvPr>
            <p:ph sz="quarter" idx="13"/>
          </p:nvPr>
        </p:nvSpPr>
        <p:spPr/>
        <p:txBody>
          <a:bodyPr/>
          <a:lstStyle/>
          <a:p>
            <a:r>
              <a:rPr lang="en-US" dirty="0"/>
              <a:t>What You Need to Know to Apply</a:t>
            </a:r>
          </a:p>
        </p:txBody>
      </p:sp>
      <p:sp>
        <p:nvSpPr>
          <p:cNvPr id="4" name="Text Placeholder 3">
            <a:extLst>
              <a:ext uri="{FF2B5EF4-FFF2-40B4-BE49-F238E27FC236}">
                <a16:creationId xmlns:a16="http://schemas.microsoft.com/office/drawing/2014/main" id="{5421B29C-56E1-4A55-A4A1-6D3DD2BF1082}"/>
              </a:ext>
            </a:extLst>
          </p:cNvPr>
          <p:cNvSpPr>
            <a:spLocks noGrp="1"/>
          </p:cNvSpPr>
          <p:nvPr>
            <p:ph type="body" sz="quarter" idx="15"/>
          </p:nvPr>
        </p:nvSpPr>
        <p:spPr/>
        <p:txBody>
          <a:bodyPr/>
          <a:lstStyle/>
          <a:p>
            <a:pPr marL="114300" indent="0" algn="l">
              <a:buNone/>
            </a:pPr>
            <a:r>
              <a:rPr lang="en-US" b="1" i="0" dirty="0">
                <a:solidFill>
                  <a:srgbClr val="3F800D"/>
                </a:solidFill>
                <a:effectLst/>
                <a:latin typeface="Open Sans" panose="020B0606030504020204"/>
              </a:rPr>
              <a:t>Step 3: Select the Funding Opportunity that Best Aligns with Your Proposed Research</a:t>
            </a:r>
          </a:p>
          <a:p>
            <a:pPr lvl="1"/>
            <a:r>
              <a:rPr lang="en-US" sz="2200" b="0" dirty="0">
                <a:solidFill>
                  <a:srgbClr val="25408F"/>
                </a:solidFill>
                <a:effectLst/>
                <a:latin typeface="Open Sans" panose="020B0606030504020204"/>
                <a:hlinkClick r:id="rId2"/>
              </a:rPr>
              <a:t>Broad PCORI Funding Announcements (PFA)</a:t>
            </a:r>
            <a:r>
              <a:rPr lang="en-US" sz="2200" b="0" dirty="0">
                <a:solidFill>
                  <a:srgbClr val="25408F"/>
                </a:solidFill>
                <a:effectLst/>
                <a:latin typeface="Open Sans" panose="020B0606030504020204"/>
              </a:rPr>
              <a:t> (up to $3M 3 years [small] and $5M 5 years [large]; Communication and Dissemination (up to $2M 3 years)</a:t>
            </a:r>
          </a:p>
          <a:p>
            <a:pPr lvl="1"/>
            <a:r>
              <a:rPr lang="en-US" sz="2200" b="0" i="0" dirty="0">
                <a:solidFill>
                  <a:srgbClr val="25408F"/>
                </a:solidFill>
                <a:effectLst/>
                <a:latin typeface="Open Sans" panose="020B0606030504020204" pitchFamily="34" charset="0"/>
                <a:hlinkClick r:id="rId3"/>
              </a:rPr>
              <a:t>Improving Methods for Conducting PCOR PFA</a:t>
            </a:r>
            <a:r>
              <a:rPr lang="en-US" sz="2200" b="0" i="0" dirty="0">
                <a:solidFill>
                  <a:srgbClr val="25408F"/>
                </a:solidFill>
                <a:effectLst/>
                <a:latin typeface="Open Sans" panose="020B0606030504020204" pitchFamily="34" charset="0"/>
              </a:rPr>
              <a:t> (up to $750,000 3 years)</a:t>
            </a:r>
          </a:p>
          <a:p>
            <a:pPr lvl="1"/>
            <a:r>
              <a:rPr lang="en-US" sz="2200" b="0" dirty="0">
                <a:solidFill>
                  <a:srgbClr val="25408F"/>
                </a:solidFill>
                <a:effectLst/>
                <a:latin typeface="Open Sans" panose="020B0606030504020204"/>
                <a:hlinkClick r:id="rId4"/>
              </a:rPr>
              <a:t>Pragmatic Clinical Studies PFA </a:t>
            </a:r>
            <a:r>
              <a:rPr lang="en-US" sz="2200" b="0" dirty="0">
                <a:solidFill>
                  <a:srgbClr val="25408F"/>
                </a:solidFill>
                <a:effectLst/>
                <a:latin typeface="Open Sans" panose="020B0606030504020204"/>
              </a:rPr>
              <a:t> (up to $10M 5 years)</a:t>
            </a:r>
          </a:p>
          <a:p>
            <a:pPr lvl="1"/>
            <a:r>
              <a:rPr lang="en-US" sz="2200" dirty="0">
                <a:solidFill>
                  <a:srgbClr val="25408F"/>
                </a:solidFill>
                <a:latin typeface="Open Sans" panose="020B0606030504020204"/>
                <a:hlinkClick r:id="rId5"/>
              </a:rPr>
              <a:t>Phased Large Awards for CER</a:t>
            </a:r>
            <a:r>
              <a:rPr lang="en-US" sz="2200" b="0" dirty="0">
                <a:solidFill>
                  <a:srgbClr val="25408F"/>
                </a:solidFill>
                <a:effectLst/>
                <a:latin typeface="Open Sans" panose="020B0606030504020204"/>
                <a:hlinkClick r:id="rId5"/>
              </a:rPr>
              <a:t> PFA</a:t>
            </a:r>
            <a:r>
              <a:rPr lang="en-US" sz="2200" b="0" dirty="0">
                <a:solidFill>
                  <a:srgbClr val="25408F"/>
                </a:solidFill>
                <a:effectLst/>
                <a:latin typeface="Open Sans" panose="020B0606030504020204"/>
              </a:rPr>
              <a:t> (up to $22M 6.5 years)</a:t>
            </a:r>
            <a:endParaRPr lang="en-US" sz="2200" dirty="0">
              <a:solidFill>
                <a:srgbClr val="25408F"/>
              </a:solidFill>
              <a:latin typeface="Open Sans" panose="020B0606030504020204"/>
            </a:endParaRPr>
          </a:p>
          <a:p>
            <a:pPr lvl="1"/>
            <a:r>
              <a:rPr lang="en-US" sz="2200" b="0" dirty="0">
                <a:solidFill>
                  <a:srgbClr val="25408F"/>
                </a:solidFill>
                <a:effectLst/>
                <a:latin typeface="Open Sans" panose="020B0606030504020204"/>
              </a:rPr>
              <a:t>Special One-Time Funding Opportunities</a:t>
            </a:r>
          </a:p>
          <a:p>
            <a:pPr lvl="1"/>
            <a:r>
              <a:rPr lang="en-US" sz="2200" b="0" dirty="0">
                <a:solidFill>
                  <a:srgbClr val="25408F"/>
                </a:solidFill>
                <a:effectLst/>
                <a:latin typeface="Open Sans" panose="020B0606030504020204"/>
              </a:rPr>
              <a:t>Targeted PFA </a:t>
            </a:r>
          </a:p>
          <a:p>
            <a:pPr marL="514350" lvl="1" indent="0">
              <a:buNone/>
            </a:pPr>
            <a:endParaRPr lang="en-US" sz="2200" b="0" dirty="0">
              <a:solidFill>
                <a:srgbClr val="25408F"/>
              </a:solidFill>
              <a:effectLst/>
              <a:latin typeface="Open Sans" panose="020B0606030504020204"/>
            </a:endParaRPr>
          </a:p>
          <a:p>
            <a:pPr marL="114300" indent="0" algn="l">
              <a:buNone/>
            </a:pPr>
            <a:r>
              <a:rPr lang="en-US" b="1" i="0" dirty="0">
                <a:solidFill>
                  <a:srgbClr val="3F800D"/>
                </a:solidFill>
                <a:effectLst/>
                <a:latin typeface="Open Sans" panose="020B0606030504020204"/>
              </a:rPr>
              <a:t>Step 4: Apply for a Research Award​</a:t>
            </a:r>
          </a:p>
          <a:p>
            <a:pPr lvl="1"/>
            <a:r>
              <a:rPr lang="en-US" sz="2200" dirty="0">
                <a:solidFill>
                  <a:srgbClr val="25408F"/>
                </a:solidFill>
                <a:latin typeface="Open Sans" panose="020B0606030504020204"/>
                <a:hlinkClick r:id="rId6"/>
              </a:rPr>
              <a:t>Submission Guidelines</a:t>
            </a:r>
            <a:endParaRPr lang="en-US" sz="2200" i="0" dirty="0">
              <a:solidFill>
                <a:srgbClr val="25408F"/>
              </a:solidFill>
              <a:effectLst/>
              <a:latin typeface="Open Sans" panose="020B0606030504020204"/>
            </a:endParaRPr>
          </a:p>
          <a:p>
            <a:pPr marL="571500" indent="-457200">
              <a:buFont typeface="+mj-lt"/>
              <a:buAutoNum type="arabicPeriod"/>
            </a:pPr>
            <a:endParaRPr lang="en-US" dirty="0"/>
          </a:p>
        </p:txBody>
      </p:sp>
      <p:sp>
        <p:nvSpPr>
          <p:cNvPr id="6" name="TextBox 5">
            <a:extLst>
              <a:ext uri="{FF2B5EF4-FFF2-40B4-BE49-F238E27FC236}">
                <a16:creationId xmlns:a16="http://schemas.microsoft.com/office/drawing/2014/main" id="{ADFACEB3-819D-4D28-897C-78572FA8C50C}"/>
              </a:ext>
            </a:extLst>
          </p:cNvPr>
          <p:cNvSpPr txBox="1"/>
          <p:nvPr/>
        </p:nvSpPr>
        <p:spPr>
          <a:xfrm>
            <a:off x="2059218" y="6406605"/>
            <a:ext cx="8062452" cy="369332"/>
          </a:xfrm>
          <a:prstGeom prst="rect">
            <a:avLst/>
          </a:prstGeom>
          <a:noFill/>
        </p:spPr>
        <p:txBody>
          <a:bodyPr wrap="square">
            <a:spAutoFit/>
          </a:bodyPr>
          <a:lstStyle/>
          <a:p>
            <a:pPr algn="ctr"/>
            <a:r>
              <a:rPr lang="en-US" dirty="0">
                <a:hlinkClick r:id="rId7"/>
              </a:rPr>
              <a:t>https://www.pcori.org/funding-opportunities/what-you-need-know-apply</a:t>
            </a:r>
            <a:r>
              <a:rPr lang="en-US" dirty="0"/>
              <a:t> </a:t>
            </a:r>
          </a:p>
        </p:txBody>
      </p:sp>
    </p:spTree>
    <p:extLst>
      <p:ext uri="{BB962C8B-B14F-4D97-AF65-F5344CB8AC3E}">
        <p14:creationId xmlns:p14="http://schemas.microsoft.com/office/powerpoint/2010/main" val="20370844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EED183-5EDB-4D06-89F6-5EB407F38B48}"/>
              </a:ext>
            </a:extLst>
          </p:cNvPr>
          <p:cNvSpPr>
            <a:spLocks noGrp="1"/>
          </p:cNvSpPr>
          <p:nvPr>
            <p:ph type="sldNum" sz="quarter" idx="12"/>
          </p:nvPr>
        </p:nvSpPr>
        <p:spPr/>
        <p:txBody>
          <a:bodyPr/>
          <a:lstStyle/>
          <a:p>
            <a:fld id="{2C10B610-381F-432D-A853-6CC0B0380E78}" type="slidenum">
              <a:rPr lang="en-US" smtClean="0"/>
              <a:t>45</a:t>
            </a:fld>
            <a:endParaRPr lang="en-US"/>
          </a:p>
        </p:txBody>
      </p:sp>
      <p:sp>
        <p:nvSpPr>
          <p:cNvPr id="3" name="Content Placeholder 2">
            <a:extLst>
              <a:ext uri="{FF2B5EF4-FFF2-40B4-BE49-F238E27FC236}">
                <a16:creationId xmlns:a16="http://schemas.microsoft.com/office/drawing/2014/main" id="{002AAD1C-8923-43E4-9C08-8D010EA76E80}"/>
              </a:ext>
            </a:extLst>
          </p:cNvPr>
          <p:cNvSpPr>
            <a:spLocks noGrp="1"/>
          </p:cNvSpPr>
          <p:nvPr>
            <p:ph sz="quarter" idx="13"/>
          </p:nvPr>
        </p:nvSpPr>
        <p:spPr/>
        <p:txBody>
          <a:bodyPr/>
          <a:lstStyle/>
          <a:p>
            <a:r>
              <a:rPr lang="en-US" dirty="0"/>
              <a:t>Targeted Funding Announcements</a:t>
            </a:r>
          </a:p>
        </p:txBody>
      </p:sp>
      <p:sp>
        <p:nvSpPr>
          <p:cNvPr id="4" name="Text Placeholder 3">
            <a:extLst>
              <a:ext uri="{FF2B5EF4-FFF2-40B4-BE49-F238E27FC236}">
                <a16:creationId xmlns:a16="http://schemas.microsoft.com/office/drawing/2014/main" id="{5110B393-6510-41D9-934C-314F0C65B6E9}"/>
              </a:ext>
            </a:extLst>
          </p:cNvPr>
          <p:cNvSpPr>
            <a:spLocks noGrp="1"/>
          </p:cNvSpPr>
          <p:nvPr>
            <p:ph type="body" sz="quarter" idx="15"/>
          </p:nvPr>
        </p:nvSpPr>
        <p:spPr/>
        <p:txBody>
          <a:bodyPr/>
          <a:lstStyle/>
          <a:p>
            <a:r>
              <a:rPr lang="en-US" dirty="0"/>
              <a:t>Cycle 2 2021 - Opened May 4, 2021 (LOI due June 1, 2021)</a:t>
            </a:r>
          </a:p>
          <a:p>
            <a:pPr lvl="1"/>
            <a:r>
              <a:rPr lang="en-US" sz="2000" b="0" i="0" dirty="0">
                <a:solidFill>
                  <a:srgbClr val="25408F"/>
                </a:solidFill>
                <a:effectLst/>
                <a:latin typeface="Open Sans" panose="020B0606030504020204"/>
                <a:hlinkClick r:id="rId2"/>
              </a:rPr>
              <a:t>Improving Postpartum Maternal Outcomes for Populations Experiencing Disparities</a:t>
            </a:r>
            <a:r>
              <a:rPr lang="en-US" sz="2000" b="0" i="0" dirty="0">
                <a:solidFill>
                  <a:srgbClr val="25408F"/>
                </a:solidFill>
                <a:effectLst/>
                <a:latin typeface="Open Sans" panose="020B0606030504020204"/>
              </a:rPr>
              <a:t> (up to $5M [small awards]; $15M [large awards] 5 years)</a:t>
            </a:r>
          </a:p>
          <a:p>
            <a:pPr lvl="1"/>
            <a:r>
              <a:rPr lang="en-US" sz="2000" b="0" i="0" dirty="0">
                <a:solidFill>
                  <a:srgbClr val="25408F"/>
                </a:solidFill>
                <a:effectLst/>
                <a:latin typeface="Open Sans" panose="020B0606030504020204"/>
                <a:hlinkClick r:id="rId3"/>
              </a:rPr>
              <a:t>Comparative Effectiveness of Interventions Targeting Mental Health Conditions in Individuals with Intellectual and Developmental Disabilities</a:t>
            </a:r>
            <a:r>
              <a:rPr lang="en-US" sz="2000" b="0" i="0" dirty="0">
                <a:solidFill>
                  <a:srgbClr val="25408F"/>
                </a:solidFill>
                <a:effectLst/>
                <a:latin typeface="Open Sans" panose="020B0606030504020204"/>
              </a:rPr>
              <a:t> (up to $3M 3 years)</a:t>
            </a:r>
          </a:p>
          <a:p>
            <a:pPr lvl="1"/>
            <a:r>
              <a:rPr lang="en-US" sz="2000" b="0" i="0" dirty="0">
                <a:solidFill>
                  <a:srgbClr val="25408F"/>
                </a:solidFill>
                <a:effectLst/>
                <a:latin typeface="Open Sans" panose="020B0606030504020204"/>
                <a:hlinkClick r:id="rId4"/>
              </a:rPr>
              <a:t>Nonsurgical Options for Women with Urinary Incontinence </a:t>
            </a:r>
            <a:r>
              <a:rPr lang="en-US" sz="2000" b="0" i="0" dirty="0">
                <a:solidFill>
                  <a:srgbClr val="25408F"/>
                </a:solidFill>
                <a:effectLst/>
                <a:latin typeface="Open Sans" panose="020B0606030504020204"/>
              </a:rPr>
              <a:t>(up to $5M 5 years)</a:t>
            </a:r>
          </a:p>
          <a:p>
            <a:r>
              <a:rPr lang="en-US" dirty="0"/>
              <a:t>Cycle 3 2021 or 2022 - Future targeted funding announcements </a:t>
            </a:r>
          </a:p>
          <a:p>
            <a:pPr lvl="1"/>
            <a:r>
              <a:rPr lang="en-US" sz="2000" b="0" i="0" dirty="0">
                <a:solidFill>
                  <a:srgbClr val="25408F"/>
                </a:solidFill>
                <a:effectLst/>
                <a:latin typeface="Open Sans" panose="020B0606030504020204"/>
              </a:rPr>
              <a:t>Healthy aging: Optimizing physical and mental function across the aging continuum</a:t>
            </a:r>
          </a:p>
          <a:p>
            <a:pPr lvl="1"/>
            <a:r>
              <a:rPr lang="en-US" sz="2000" b="0" i="0" dirty="0">
                <a:solidFill>
                  <a:srgbClr val="25408F"/>
                </a:solidFill>
                <a:effectLst/>
                <a:latin typeface="Open Sans" panose="020B0606030504020204"/>
              </a:rPr>
              <a:t>Osteoporotic fracture prevention</a:t>
            </a:r>
          </a:p>
          <a:p>
            <a:pPr lvl="1"/>
            <a:r>
              <a:rPr lang="en-US" sz="2000" b="0" i="0" dirty="0">
                <a:solidFill>
                  <a:srgbClr val="25408F"/>
                </a:solidFill>
                <a:effectLst/>
                <a:latin typeface="Open Sans" panose="020B0606030504020204"/>
              </a:rPr>
              <a:t>Migraine prevention</a:t>
            </a:r>
          </a:p>
          <a:p>
            <a:pPr lvl="1"/>
            <a:r>
              <a:rPr lang="en-US" sz="2000" b="0" i="0" dirty="0">
                <a:solidFill>
                  <a:srgbClr val="25408F"/>
                </a:solidFill>
                <a:effectLst/>
                <a:latin typeface="Open Sans" panose="020B0606030504020204"/>
              </a:rPr>
              <a:t>Addressing racism, discrimination and bias throughout the care continuum</a:t>
            </a:r>
          </a:p>
          <a:p>
            <a:pPr lvl="1"/>
            <a:r>
              <a:rPr lang="en-US" sz="2000" b="0" i="0" dirty="0">
                <a:solidFill>
                  <a:srgbClr val="25408F"/>
                </a:solidFill>
                <a:effectLst/>
                <a:latin typeface="Open Sans" panose="020B0606030504020204"/>
              </a:rPr>
              <a:t>Leveraging telehealth for chronic disease management among vulnerable populations with complex needs</a:t>
            </a:r>
          </a:p>
          <a:p>
            <a:endParaRPr lang="en-US" dirty="0"/>
          </a:p>
        </p:txBody>
      </p:sp>
      <p:sp>
        <p:nvSpPr>
          <p:cNvPr id="6" name="TextBox 5">
            <a:extLst>
              <a:ext uri="{FF2B5EF4-FFF2-40B4-BE49-F238E27FC236}">
                <a16:creationId xmlns:a16="http://schemas.microsoft.com/office/drawing/2014/main" id="{0FE5C790-FC40-4EFD-950E-E734EDF095EE}"/>
              </a:ext>
            </a:extLst>
          </p:cNvPr>
          <p:cNvSpPr txBox="1"/>
          <p:nvPr/>
        </p:nvSpPr>
        <p:spPr>
          <a:xfrm>
            <a:off x="1790982" y="6215876"/>
            <a:ext cx="9899572" cy="276999"/>
          </a:xfrm>
          <a:prstGeom prst="rect">
            <a:avLst/>
          </a:prstGeom>
          <a:noFill/>
        </p:spPr>
        <p:txBody>
          <a:bodyPr wrap="square">
            <a:spAutoFit/>
          </a:bodyPr>
          <a:lstStyle/>
          <a:p>
            <a:r>
              <a:rPr lang="en-US" sz="1200" dirty="0">
                <a:hlinkClick r:id="rId5"/>
              </a:rPr>
              <a:t>https://www.pcori.org/news-release/more-dozen-high-priority-research-topics-approved-future-pcori-funding-opportunities</a:t>
            </a:r>
            <a:r>
              <a:rPr lang="en-US" sz="1200" dirty="0"/>
              <a:t> </a:t>
            </a:r>
          </a:p>
        </p:txBody>
      </p:sp>
    </p:spTree>
    <p:extLst>
      <p:ext uri="{BB962C8B-B14F-4D97-AF65-F5344CB8AC3E}">
        <p14:creationId xmlns:p14="http://schemas.microsoft.com/office/powerpoint/2010/main" val="38122682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6E1BA96-49EE-40C9-ABA5-90AC05A7F129}"/>
              </a:ext>
            </a:extLst>
          </p:cNvPr>
          <p:cNvSpPr>
            <a:spLocks noGrp="1"/>
          </p:cNvSpPr>
          <p:nvPr>
            <p:ph sz="quarter" idx="10"/>
          </p:nvPr>
        </p:nvSpPr>
        <p:spPr/>
        <p:txBody>
          <a:bodyPr/>
          <a:lstStyle/>
          <a:p>
            <a:r>
              <a:rPr lang="en-US"/>
              <a:t>6.</a:t>
            </a:r>
          </a:p>
        </p:txBody>
      </p:sp>
      <p:sp>
        <p:nvSpPr>
          <p:cNvPr id="7" name="Content Placeholder 6">
            <a:extLst>
              <a:ext uri="{FF2B5EF4-FFF2-40B4-BE49-F238E27FC236}">
                <a16:creationId xmlns:a16="http://schemas.microsoft.com/office/drawing/2014/main" id="{21436C08-57B8-415A-B46C-15237E43422A}"/>
              </a:ext>
            </a:extLst>
          </p:cNvPr>
          <p:cNvSpPr>
            <a:spLocks noGrp="1"/>
          </p:cNvSpPr>
          <p:nvPr>
            <p:ph sz="quarter" idx="11"/>
          </p:nvPr>
        </p:nvSpPr>
        <p:spPr/>
        <p:txBody>
          <a:bodyPr/>
          <a:lstStyle/>
          <a:p>
            <a:r>
              <a:rPr lang="en-US"/>
              <a:t>How We Review Research Proposals</a:t>
            </a:r>
          </a:p>
        </p:txBody>
      </p:sp>
      <p:sp>
        <p:nvSpPr>
          <p:cNvPr id="5" name="Slide Number Placeholder 4">
            <a:extLst>
              <a:ext uri="{FF2B5EF4-FFF2-40B4-BE49-F238E27FC236}">
                <a16:creationId xmlns:a16="http://schemas.microsoft.com/office/drawing/2014/main" id="{28DB6EC1-0B1A-4EBA-998D-BAEFC6B4DE66}"/>
              </a:ext>
            </a:extLst>
          </p:cNvPr>
          <p:cNvSpPr>
            <a:spLocks noGrp="1"/>
          </p:cNvSpPr>
          <p:nvPr>
            <p:ph type="sldNum" sz="quarter" idx="4294967295"/>
          </p:nvPr>
        </p:nvSpPr>
        <p:spPr>
          <a:xfrm>
            <a:off x="9448800" y="6492875"/>
            <a:ext cx="2743200" cy="365125"/>
          </a:xfrm>
        </p:spPr>
        <p:txBody>
          <a:bodyPr/>
          <a:lstStyle/>
          <a:p>
            <a:fld id="{2C10B610-381F-432D-A853-6CC0B0380E78}" type="slidenum">
              <a:rPr lang="en-US" smtClean="0"/>
              <a:t>46</a:t>
            </a:fld>
            <a:endParaRPr lang="en-US"/>
          </a:p>
        </p:txBody>
      </p:sp>
    </p:spTree>
    <p:extLst>
      <p:ext uri="{BB962C8B-B14F-4D97-AF65-F5344CB8AC3E}">
        <p14:creationId xmlns:p14="http://schemas.microsoft.com/office/powerpoint/2010/main" val="7002687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BEF89A-4EA8-4034-999C-5A17DA0258F3}"/>
              </a:ext>
            </a:extLst>
          </p:cNvPr>
          <p:cNvSpPr>
            <a:spLocks noGrp="1"/>
          </p:cNvSpPr>
          <p:nvPr>
            <p:ph sz="quarter" idx="13"/>
          </p:nvPr>
        </p:nvSpPr>
        <p:spPr/>
        <p:txBody>
          <a:bodyPr/>
          <a:lstStyle/>
          <a:p>
            <a:r>
              <a:rPr lang="en-US"/>
              <a:t>Our Merit Review Process</a:t>
            </a:r>
          </a:p>
        </p:txBody>
      </p:sp>
      <p:grpSp>
        <p:nvGrpSpPr>
          <p:cNvPr id="8" name="Group 7"/>
          <p:cNvGrpSpPr/>
          <p:nvPr/>
        </p:nvGrpSpPr>
        <p:grpSpPr>
          <a:xfrm>
            <a:off x="999054" y="1866303"/>
            <a:ext cx="10649385" cy="4545348"/>
            <a:chOff x="552155" y="1109611"/>
            <a:chExt cx="7915116" cy="4545348"/>
          </a:xfrm>
        </p:grpSpPr>
        <p:sp>
          <p:nvSpPr>
            <p:cNvPr id="9" name="TextBox 8"/>
            <p:cNvSpPr txBox="1"/>
            <p:nvPr/>
          </p:nvSpPr>
          <p:spPr>
            <a:xfrm>
              <a:off x="552155" y="3959687"/>
              <a:ext cx="7915116" cy="1695272"/>
            </a:xfrm>
            <a:prstGeom prst="rect">
              <a:avLst/>
            </a:prstGeom>
            <a:noFill/>
          </p:spPr>
          <p:txBody>
            <a:bodyPr wrap="square" rtlCol="0">
              <a:spAutoFit/>
            </a:bodyPr>
            <a:lstStyle/>
            <a:p>
              <a:pPr marL="457200" lvl="2" defTabSz="457200" eaLnBrk="0" hangingPunct="0">
                <a:lnSpc>
                  <a:spcPct val="110000"/>
                </a:lnSpc>
                <a:spcAft>
                  <a:spcPts val="600"/>
                </a:spcAft>
                <a:buClr>
                  <a:srgbClr val="71C04F"/>
                </a:buClr>
                <a:buSzPct val="100000"/>
                <a:tabLst>
                  <a:tab pos="342900" algn="l"/>
                </a:tabLst>
                <a:defRPr/>
              </a:pPr>
              <a:r>
                <a:rPr lang="en-US" sz="2400" b="1">
                  <a:solidFill>
                    <a:srgbClr val="558ED5"/>
                  </a:solidFill>
                  <a:cs typeface="Arial" panose="020B0604020202020204" pitchFamily="34" charset="0"/>
                </a:rPr>
                <a:t>Preliminary review of full applications. </a:t>
              </a:r>
              <a:r>
                <a:rPr lang="en-US" sz="2400">
                  <a:solidFill>
                    <a:schemeClr val="tx1">
                      <a:lumMod val="75000"/>
                      <a:lumOff val="25000"/>
                    </a:schemeClr>
                  </a:solidFill>
                  <a:cs typeface="Arial" panose="020B0604020202020204" pitchFamily="34" charset="0"/>
                </a:rPr>
                <a:t>Reviewers conduct a preliminary review of applications, providing written critiques and scores for the applications based on our review criteria and scoring system. </a:t>
              </a:r>
            </a:p>
          </p:txBody>
        </p:sp>
        <p:sp>
          <p:nvSpPr>
            <p:cNvPr id="10" name="TextBox 9"/>
            <p:cNvSpPr txBox="1"/>
            <p:nvPr/>
          </p:nvSpPr>
          <p:spPr>
            <a:xfrm>
              <a:off x="552155" y="1109611"/>
              <a:ext cx="7615170" cy="2507802"/>
            </a:xfrm>
            <a:prstGeom prst="rect">
              <a:avLst/>
            </a:prstGeom>
            <a:noFill/>
          </p:spPr>
          <p:txBody>
            <a:bodyPr wrap="square" rtlCol="0">
              <a:spAutoFit/>
            </a:bodyPr>
            <a:lstStyle/>
            <a:p>
              <a:pPr marL="457200" lvl="2" defTabSz="457200" eaLnBrk="0" hangingPunct="0">
                <a:lnSpc>
                  <a:spcPct val="110000"/>
                </a:lnSpc>
                <a:spcAft>
                  <a:spcPts val="600"/>
                </a:spcAft>
                <a:buClr>
                  <a:srgbClr val="71C04F"/>
                </a:buClr>
                <a:buSzPct val="100000"/>
                <a:tabLst>
                  <a:tab pos="342900" algn="l"/>
                </a:tabLst>
                <a:defRPr/>
              </a:pPr>
              <a:r>
                <a:rPr lang="en-US" sz="2400" b="1" dirty="0">
                  <a:solidFill>
                    <a:srgbClr val="558ED5"/>
                  </a:solidFill>
                  <a:cs typeface="Arial" panose="020B0604020202020204" pitchFamily="34" charset="0"/>
                </a:rPr>
                <a:t>Evaluate </a:t>
              </a:r>
              <a:r>
                <a:rPr lang="en-US" sz="2400" b="1" dirty="0">
                  <a:solidFill>
                    <a:srgbClr val="558ED5"/>
                  </a:solidFill>
                  <a:cs typeface="Arial" panose="020B0604020202020204" pitchFamily="34" charset="0"/>
                  <a:hlinkClick r:id="rId3"/>
                </a:rPr>
                <a:t>Letters of Intent. </a:t>
              </a:r>
              <a:r>
                <a:rPr lang="en-US" sz="2400" dirty="0">
                  <a:solidFill>
                    <a:schemeClr val="tx1">
                      <a:lumMod val="75000"/>
                      <a:lumOff val="25000"/>
                    </a:schemeClr>
                  </a:solidFill>
                  <a:cs typeface="Arial" panose="020B0604020202020204" pitchFamily="34" charset="0"/>
                </a:rPr>
                <a:t>At least two PCORI staff review each Letter of Intent and a committee of staff members determines which will be invited to submit full applications. Information in the Letters of Intent drives the recruitment of patients, clinicians, scientists, and other members of the healthcare community who have the appropriate expertise to serve on merit review panels. </a:t>
              </a:r>
            </a:p>
          </p:txBody>
        </p:sp>
      </p:grpSp>
      <p:sp>
        <p:nvSpPr>
          <p:cNvPr id="4" name="Slide Number Placeholder 3">
            <a:extLst>
              <a:ext uri="{FF2B5EF4-FFF2-40B4-BE49-F238E27FC236}">
                <a16:creationId xmlns:a16="http://schemas.microsoft.com/office/drawing/2014/main" id="{368AE0B5-B0B2-4D50-95F5-F36EB831D3D7}"/>
              </a:ext>
            </a:extLst>
          </p:cNvPr>
          <p:cNvSpPr>
            <a:spLocks noGrp="1"/>
          </p:cNvSpPr>
          <p:nvPr>
            <p:ph type="sldNum" sz="quarter" idx="12"/>
          </p:nvPr>
        </p:nvSpPr>
        <p:spPr/>
        <p:txBody>
          <a:bodyPr/>
          <a:lstStyle/>
          <a:p>
            <a:fld id="{2C10B610-381F-432D-A853-6CC0B0380E78}" type="slidenum">
              <a:rPr lang="en-US" smtClean="0"/>
              <a:t>47</a:t>
            </a:fld>
            <a:endParaRPr lang="en-US"/>
          </a:p>
        </p:txBody>
      </p:sp>
      <p:sp>
        <p:nvSpPr>
          <p:cNvPr id="27" name="Rectangle 26">
            <a:extLst>
              <a:ext uri="{FF2B5EF4-FFF2-40B4-BE49-F238E27FC236}">
                <a16:creationId xmlns:a16="http://schemas.microsoft.com/office/drawing/2014/main" id="{67C357E4-1BF8-458E-86BA-6EE5EBD59683}"/>
              </a:ext>
            </a:extLst>
          </p:cNvPr>
          <p:cNvSpPr/>
          <p:nvPr/>
        </p:nvSpPr>
        <p:spPr>
          <a:xfrm>
            <a:off x="739410" y="1891005"/>
            <a:ext cx="712054" cy="995529"/>
          </a:xfrm>
          <a:prstGeom prst="rect">
            <a:avLst/>
          </a:prstGeom>
        </p:spPr>
        <p:txBody>
          <a:bodyPr wrap="none">
            <a:spAutoFit/>
          </a:bodyPr>
          <a:lstStyle/>
          <a:p>
            <a:pPr algn="ctr">
              <a:lnSpc>
                <a:spcPct val="80000"/>
              </a:lnSpc>
            </a:pPr>
            <a:r>
              <a:rPr lang="en-US" sz="7200">
                <a:solidFill>
                  <a:schemeClr val="bg2"/>
                </a:solidFill>
                <a:latin typeface="+mj-lt"/>
              </a:rPr>
              <a:t>1</a:t>
            </a:r>
            <a:endParaRPr lang="en-US" sz="8000">
              <a:solidFill>
                <a:schemeClr val="bg2"/>
              </a:solidFill>
              <a:latin typeface="+mj-lt"/>
            </a:endParaRPr>
          </a:p>
        </p:txBody>
      </p:sp>
      <p:sp>
        <p:nvSpPr>
          <p:cNvPr id="28" name="Rectangle 27">
            <a:extLst>
              <a:ext uri="{FF2B5EF4-FFF2-40B4-BE49-F238E27FC236}">
                <a16:creationId xmlns:a16="http://schemas.microsoft.com/office/drawing/2014/main" id="{47D02E62-462A-4819-B3A5-B753AD4636C4}"/>
              </a:ext>
            </a:extLst>
          </p:cNvPr>
          <p:cNvSpPr/>
          <p:nvPr/>
        </p:nvSpPr>
        <p:spPr>
          <a:xfrm>
            <a:off x="739410" y="4769450"/>
            <a:ext cx="712054" cy="995529"/>
          </a:xfrm>
          <a:prstGeom prst="rect">
            <a:avLst/>
          </a:prstGeom>
        </p:spPr>
        <p:txBody>
          <a:bodyPr wrap="none">
            <a:spAutoFit/>
          </a:bodyPr>
          <a:lstStyle/>
          <a:p>
            <a:pPr algn="ctr">
              <a:lnSpc>
                <a:spcPct val="80000"/>
              </a:lnSpc>
            </a:pPr>
            <a:r>
              <a:rPr lang="en-US" sz="7200">
                <a:solidFill>
                  <a:schemeClr val="bg2"/>
                </a:solidFill>
                <a:latin typeface="+mj-lt"/>
              </a:rPr>
              <a:t>2</a:t>
            </a:r>
            <a:endParaRPr lang="en-US" sz="8000">
              <a:solidFill>
                <a:schemeClr val="bg2"/>
              </a:solidFill>
              <a:latin typeface="+mj-lt"/>
            </a:endParaRPr>
          </a:p>
        </p:txBody>
      </p:sp>
      <p:sp>
        <p:nvSpPr>
          <p:cNvPr id="30" name="Arrow: Right 29">
            <a:extLst>
              <a:ext uri="{FF2B5EF4-FFF2-40B4-BE49-F238E27FC236}">
                <a16:creationId xmlns:a16="http://schemas.microsoft.com/office/drawing/2014/main" id="{744E2C27-E641-4822-AB27-958D5D5AF601}"/>
              </a:ext>
            </a:extLst>
          </p:cNvPr>
          <p:cNvSpPr/>
          <p:nvPr/>
        </p:nvSpPr>
        <p:spPr>
          <a:xfrm>
            <a:off x="11189616" y="6330427"/>
            <a:ext cx="386499" cy="395925"/>
          </a:xfrm>
          <a:prstGeom prst="rightArrow">
            <a:avLst/>
          </a:prstGeom>
          <a:solidFill>
            <a:srgbClr val="AFD2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36415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BEF89A-4EA8-4034-999C-5A17DA0258F3}"/>
              </a:ext>
            </a:extLst>
          </p:cNvPr>
          <p:cNvSpPr>
            <a:spLocks noGrp="1"/>
          </p:cNvSpPr>
          <p:nvPr>
            <p:ph sz="quarter" idx="13"/>
          </p:nvPr>
        </p:nvSpPr>
        <p:spPr/>
        <p:txBody>
          <a:bodyPr/>
          <a:lstStyle/>
          <a:p>
            <a:r>
              <a:rPr lang="en-US"/>
              <a:t>Our Merit Review Process</a:t>
            </a:r>
          </a:p>
        </p:txBody>
      </p:sp>
      <p:sp>
        <p:nvSpPr>
          <p:cNvPr id="10" name="TextBox 9"/>
          <p:cNvSpPr txBox="1"/>
          <p:nvPr/>
        </p:nvSpPr>
        <p:spPr>
          <a:xfrm>
            <a:off x="999054" y="3948364"/>
            <a:ext cx="11102330" cy="2734595"/>
          </a:xfrm>
          <a:prstGeom prst="rect">
            <a:avLst/>
          </a:prstGeom>
          <a:noFill/>
        </p:spPr>
        <p:txBody>
          <a:bodyPr wrap="square" rtlCol="0">
            <a:spAutoFit/>
          </a:bodyPr>
          <a:lstStyle/>
          <a:p>
            <a:pPr marL="457200" lvl="2" defTabSz="457200" eaLnBrk="0" hangingPunct="0">
              <a:lnSpc>
                <a:spcPct val="110000"/>
              </a:lnSpc>
              <a:spcAft>
                <a:spcPts val="600"/>
              </a:spcAft>
              <a:buClr>
                <a:srgbClr val="71C04F"/>
              </a:buClr>
              <a:buSzPct val="100000"/>
              <a:tabLst>
                <a:tab pos="342900" algn="l"/>
              </a:tabLst>
              <a:defRPr/>
            </a:pPr>
            <a:r>
              <a:rPr lang="en-US" sz="2400" b="1">
                <a:solidFill>
                  <a:srgbClr val="558ED5"/>
                </a:solidFill>
                <a:cs typeface="Arial" panose="020B0604020202020204" pitchFamily="34" charset="0"/>
              </a:rPr>
              <a:t>Selection Committee Review. </a:t>
            </a:r>
            <a:r>
              <a:rPr lang="en-US" sz="2400">
                <a:solidFill>
                  <a:schemeClr val="tx1">
                    <a:lumMod val="75000"/>
                    <a:lumOff val="25000"/>
                  </a:schemeClr>
                </a:solidFill>
                <a:cs typeface="Arial" panose="020B0604020202020204" pitchFamily="34" charset="0"/>
              </a:rPr>
              <a:t>Program staff recommend projects to a Selection Committee that includes members of PCORI’s Board of Governors. The committee identifies a slate of applications for possible funding based on merit review scores, programmatic balance and fit, and PCORI’s strategic priorities. </a:t>
            </a:r>
          </a:p>
          <a:p>
            <a:pPr marL="457200" lvl="2" defTabSz="457200" eaLnBrk="0" hangingPunct="0">
              <a:lnSpc>
                <a:spcPct val="110000"/>
              </a:lnSpc>
              <a:spcAft>
                <a:spcPts val="600"/>
              </a:spcAft>
              <a:buClr>
                <a:srgbClr val="71C04F"/>
              </a:buClr>
              <a:buSzPct val="100000"/>
              <a:tabLst>
                <a:tab pos="342900" algn="l"/>
              </a:tabLst>
              <a:defRPr/>
            </a:pPr>
            <a:endParaRPr lang="en-US" sz="300">
              <a:solidFill>
                <a:schemeClr val="tx1">
                  <a:lumMod val="75000"/>
                  <a:lumOff val="25000"/>
                </a:schemeClr>
              </a:solidFill>
              <a:cs typeface="Arial" panose="020B0604020202020204" pitchFamily="34" charset="0"/>
            </a:endParaRPr>
          </a:p>
          <a:p>
            <a:pPr marL="457200" lvl="2" defTabSz="457200" eaLnBrk="0" hangingPunct="0">
              <a:lnSpc>
                <a:spcPct val="110000"/>
              </a:lnSpc>
              <a:spcAft>
                <a:spcPts val="600"/>
              </a:spcAft>
              <a:buClr>
                <a:srgbClr val="71C04F"/>
              </a:buClr>
              <a:buSzPct val="100000"/>
              <a:tabLst>
                <a:tab pos="342900" algn="l"/>
              </a:tabLst>
              <a:defRPr/>
            </a:pPr>
            <a:r>
              <a:rPr lang="en-US" sz="2400">
                <a:solidFill>
                  <a:schemeClr val="tx1">
                    <a:lumMod val="75000"/>
                    <a:lumOff val="25000"/>
                  </a:schemeClr>
                </a:solidFill>
                <a:cs typeface="Arial" panose="020B0604020202020204" pitchFamily="34" charset="0"/>
              </a:rPr>
              <a:t>This slate is proposed to PCORI’s Board for consideration and approval.</a:t>
            </a:r>
          </a:p>
        </p:txBody>
      </p:sp>
      <p:sp>
        <p:nvSpPr>
          <p:cNvPr id="4" name="Slide Number Placeholder 3">
            <a:extLst>
              <a:ext uri="{FF2B5EF4-FFF2-40B4-BE49-F238E27FC236}">
                <a16:creationId xmlns:a16="http://schemas.microsoft.com/office/drawing/2014/main" id="{368AE0B5-B0B2-4D50-95F5-F36EB831D3D7}"/>
              </a:ext>
            </a:extLst>
          </p:cNvPr>
          <p:cNvSpPr>
            <a:spLocks noGrp="1"/>
          </p:cNvSpPr>
          <p:nvPr>
            <p:ph type="sldNum" sz="quarter" idx="12"/>
          </p:nvPr>
        </p:nvSpPr>
        <p:spPr/>
        <p:txBody>
          <a:bodyPr/>
          <a:lstStyle/>
          <a:p>
            <a:fld id="{2C10B610-381F-432D-A853-6CC0B0380E78}" type="slidenum">
              <a:rPr lang="en-US" smtClean="0"/>
              <a:t>48</a:t>
            </a:fld>
            <a:endParaRPr lang="en-US"/>
          </a:p>
        </p:txBody>
      </p:sp>
      <p:sp>
        <p:nvSpPr>
          <p:cNvPr id="27" name="Rectangle 26">
            <a:extLst>
              <a:ext uri="{FF2B5EF4-FFF2-40B4-BE49-F238E27FC236}">
                <a16:creationId xmlns:a16="http://schemas.microsoft.com/office/drawing/2014/main" id="{67C357E4-1BF8-458E-86BA-6EE5EBD59683}"/>
              </a:ext>
            </a:extLst>
          </p:cNvPr>
          <p:cNvSpPr/>
          <p:nvPr/>
        </p:nvSpPr>
        <p:spPr>
          <a:xfrm>
            <a:off x="698220" y="4023246"/>
            <a:ext cx="712054" cy="995529"/>
          </a:xfrm>
          <a:prstGeom prst="rect">
            <a:avLst/>
          </a:prstGeom>
        </p:spPr>
        <p:txBody>
          <a:bodyPr wrap="none">
            <a:spAutoFit/>
          </a:bodyPr>
          <a:lstStyle/>
          <a:p>
            <a:pPr algn="ctr">
              <a:lnSpc>
                <a:spcPct val="80000"/>
              </a:lnSpc>
            </a:pPr>
            <a:r>
              <a:rPr lang="en-US" sz="7200">
                <a:solidFill>
                  <a:schemeClr val="bg2"/>
                </a:solidFill>
                <a:latin typeface="+mj-lt"/>
              </a:rPr>
              <a:t>4</a:t>
            </a:r>
            <a:endParaRPr lang="en-US" sz="8000">
              <a:solidFill>
                <a:schemeClr val="bg2"/>
              </a:solidFill>
              <a:latin typeface="+mj-lt"/>
            </a:endParaRPr>
          </a:p>
        </p:txBody>
      </p:sp>
      <p:sp>
        <p:nvSpPr>
          <p:cNvPr id="6" name="TextBox 5">
            <a:extLst>
              <a:ext uri="{FF2B5EF4-FFF2-40B4-BE49-F238E27FC236}">
                <a16:creationId xmlns:a16="http://schemas.microsoft.com/office/drawing/2014/main" id="{0214157C-7C3A-4900-88B6-378C14BCB4E3}"/>
              </a:ext>
            </a:extLst>
          </p:cNvPr>
          <p:cNvSpPr txBox="1"/>
          <p:nvPr/>
        </p:nvSpPr>
        <p:spPr>
          <a:xfrm>
            <a:off x="999054" y="1841144"/>
            <a:ext cx="11102330" cy="2569934"/>
          </a:xfrm>
          <a:prstGeom prst="rect">
            <a:avLst/>
          </a:prstGeom>
          <a:noFill/>
        </p:spPr>
        <p:txBody>
          <a:bodyPr wrap="square" rtlCol="0">
            <a:spAutoFit/>
          </a:bodyPr>
          <a:lstStyle/>
          <a:p>
            <a:pPr marL="457200" lvl="2" defTabSz="457200" eaLnBrk="0" hangingPunct="0">
              <a:lnSpc>
                <a:spcPct val="110000"/>
              </a:lnSpc>
              <a:spcAft>
                <a:spcPts val="600"/>
              </a:spcAft>
              <a:buClr>
                <a:srgbClr val="71C04F"/>
              </a:buClr>
              <a:buSzPct val="100000"/>
              <a:tabLst>
                <a:tab pos="342900" algn="l"/>
              </a:tabLst>
              <a:defRPr/>
            </a:pPr>
            <a:r>
              <a:rPr lang="en-US" sz="2400" b="1">
                <a:solidFill>
                  <a:srgbClr val="558ED5"/>
                </a:solidFill>
                <a:cs typeface="Arial" panose="020B0604020202020204" pitchFamily="34" charset="0"/>
              </a:rPr>
              <a:t>In-person panel review. </a:t>
            </a:r>
            <a:r>
              <a:rPr lang="en-US" sz="2400">
                <a:solidFill>
                  <a:schemeClr val="tx1">
                    <a:lumMod val="75000"/>
                    <a:lumOff val="25000"/>
                  </a:schemeClr>
                </a:solidFill>
                <a:cs typeface="Arial" panose="020B0604020202020204" pitchFamily="34" charset="0"/>
              </a:rPr>
              <a:t>Following the preliminary review, a subset of applications move forward and are discussed and scored by the full panel of merit reviewers at an in-person meeting. The perspectives of a wide range of reviewers help us choose projects that are important, practical, and relevant to the audiences who will use the results of our work.</a:t>
            </a:r>
          </a:p>
          <a:p>
            <a:endParaRPr lang="en-US" sz="2400"/>
          </a:p>
        </p:txBody>
      </p:sp>
      <p:sp>
        <p:nvSpPr>
          <p:cNvPr id="7" name="Rectangle 6">
            <a:extLst>
              <a:ext uri="{FF2B5EF4-FFF2-40B4-BE49-F238E27FC236}">
                <a16:creationId xmlns:a16="http://schemas.microsoft.com/office/drawing/2014/main" id="{4434736D-28FB-452E-A8C3-2A057AABA802}"/>
              </a:ext>
            </a:extLst>
          </p:cNvPr>
          <p:cNvSpPr/>
          <p:nvPr/>
        </p:nvSpPr>
        <p:spPr>
          <a:xfrm>
            <a:off x="739410" y="1841144"/>
            <a:ext cx="712054" cy="995529"/>
          </a:xfrm>
          <a:prstGeom prst="rect">
            <a:avLst/>
          </a:prstGeom>
        </p:spPr>
        <p:txBody>
          <a:bodyPr wrap="none">
            <a:spAutoFit/>
          </a:bodyPr>
          <a:lstStyle/>
          <a:p>
            <a:pPr algn="ctr">
              <a:lnSpc>
                <a:spcPct val="80000"/>
              </a:lnSpc>
            </a:pPr>
            <a:r>
              <a:rPr lang="en-US" sz="7200">
                <a:solidFill>
                  <a:schemeClr val="bg2"/>
                </a:solidFill>
                <a:latin typeface="+mj-lt"/>
              </a:rPr>
              <a:t>3</a:t>
            </a:r>
            <a:endParaRPr lang="en-US" sz="8000">
              <a:solidFill>
                <a:schemeClr val="bg2"/>
              </a:solidFill>
              <a:latin typeface="+mj-lt"/>
            </a:endParaRPr>
          </a:p>
        </p:txBody>
      </p:sp>
    </p:spTree>
    <p:extLst>
      <p:ext uri="{BB962C8B-B14F-4D97-AF65-F5344CB8AC3E}">
        <p14:creationId xmlns:p14="http://schemas.microsoft.com/office/powerpoint/2010/main" val="13925407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4219467667"/>
              </p:ext>
            </p:extLst>
          </p:nvPr>
        </p:nvGraphicFramePr>
        <p:xfrm>
          <a:off x="757084" y="1646180"/>
          <a:ext cx="10290304" cy="5521686"/>
        </p:xfrm>
        <a:graphic>
          <a:graphicData uri="http://schemas.openxmlformats.org/drawingml/2006/table">
            <a:tbl>
              <a:tblPr firstRow="1" bandRow="1">
                <a:tableStyleId>{8799B23B-EC83-4686-B30A-512413B5E67A}</a:tableStyleId>
              </a:tblPr>
              <a:tblGrid>
                <a:gridCol w="7173567">
                  <a:extLst>
                    <a:ext uri="{9D8B030D-6E8A-4147-A177-3AD203B41FA5}">
                      <a16:colId xmlns:a16="http://schemas.microsoft.com/office/drawing/2014/main" val="20000"/>
                    </a:ext>
                  </a:extLst>
                </a:gridCol>
                <a:gridCol w="1608237">
                  <a:extLst>
                    <a:ext uri="{9D8B030D-6E8A-4147-A177-3AD203B41FA5}">
                      <a16:colId xmlns:a16="http://schemas.microsoft.com/office/drawing/2014/main" val="20001"/>
                    </a:ext>
                  </a:extLst>
                </a:gridCol>
                <a:gridCol w="1508500">
                  <a:extLst>
                    <a:ext uri="{9D8B030D-6E8A-4147-A177-3AD203B41FA5}">
                      <a16:colId xmlns:a16="http://schemas.microsoft.com/office/drawing/2014/main" val="20002"/>
                    </a:ext>
                  </a:extLst>
                </a:gridCol>
              </a:tblGrid>
              <a:tr h="772634">
                <a:tc>
                  <a:txBody>
                    <a:bodyPr/>
                    <a:lstStyle/>
                    <a:p>
                      <a:pPr algn="ctr"/>
                      <a:endParaRPr lang="en-US" sz="1600" b="1" dirty="0">
                        <a:solidFill>
                          <a:schemeClr val="tx2"/>
                        </a:solidFill>
                      </a:endParaRPr>
                    </a:p>
                  </a:txBody>
                  <a:tcPr marL="87001" marR="87001" marT="43501" marB="43501"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en-US" sz="1600">
                          <a:solidFill>
                            <a:srgbClr val="72A1DC"/>
                          </a:solidFill>
                        </a:rPr>
                        <a:t>Patient</a:t>
                      </a:r>
                      <a:r>
                        <a:rPr lang="en-US" sz="1600" baseline="0">
                          <a:solidFill>
                            <a:srgbClr val="72A1DC"/>
                          </a:solidFill>
                        </a:rPr>
                        <a:t>/Other Stakeholder Reviewers</a:t>
                      </a:r>
                      <a:endParaRPr lang="en-US" sz="1600" b="1">
                        <a:solidFill>
                          <a:srgbClr val="72A1DC"/>
                        </a:solidFill>
                      </a:endParaRPr>
                    </a:p>
                  </a:txBody>
                  <a:tcPr marL="87001" marR="87001" marT="43501" marB="43501"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en-US" sz="1600" b="1" kern="1200" baseline="0">
                          <a:solidFill>
                            <a:srgbClr val="72A1DC"/>
                          </a:solidFill>
                          <a:latin typeface="+mn-lt"/>
                          <a:ea typeface="+mn-ea"/>
                          <a:cs typeface="+mn-cs"/>
                        </a:rPr>
                        <a:t>Scientist Reviewers</a:t>
                      </a:r>
                    </a:p>
                  </a:txBody>
                  <a:tcPr marL="87001" marR="87001" marT="43501" marB="43501"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721558">
                <a:tc>
                  <a:txBody>
                    <a:bodyPr/>
                    <a:lstStyle/>
                    <a:p>
                      <a:pPr algn="l">
                        <a:spcBef>
                          <a:spcPts val="0"/>
                        </a:spcBef>
                      </a:pPr>
                      <a:r>
                        <a:rPr lang="en-US" sz="1600" b="1" kern="1200" dirty="0">
                          <a:solidFill>
                            <a:schemeClr val="tx2">
                              <a:lumMod val="75000"/>
                            </a:schemeClr>
                          </a:solidFill>
                          <a:latin typeface="+mj-lt"/>
                          <a:ea typeface="MS PGothic"/>
                          <a:cs typeface="+mn-cs"/>
                        </a:rPr>
                        <a:t>Criterion 1: Potential</a:t>
                      </a:r>
                      <a:r>
                        <a:rPr lang="en-US" sz="1600" b="1" kern="1200" baseline="0" dirty="0">
                          <a:solidFill>
                            <a:schemeClr val="tx2">
                              <a:lumMod val="75000"/>
                            </a:schemeClr>
                          </a:solidFill>
                          <a:latin typeface="+mj-lt"/>
                          <a:ea typeface="MS PGothic"/>
                          <a:cs typeface="+mn-cs"/>
                        </a:rPr>
                        <a:t> for the study to fill </a:t>
                      </a:r>
                      <a:r>
                        <a:rPr lang="en-US" sz="1600" b="1" kern="1200" dirty="0">
                          <a:solidFill>
                            <a:schemeClr val="tx2">
                              <a:lumMod val="75000"/>
                            </a:schemeClr>
                          </a:solidFill>
                          <a:latin typeface="+mj-lt"/>
                          <a:ea typeface="MS PGothic"/>
                          <a:cs typeface="+mn-cs"/>
                        </a:rPr>
                        <a:t>critical </a:t>
                      </a:r>
                      <a:br>
                        <a:rPr lang="en-US" sz="1600" b="1" kern="1200" dirty="0">
                          <a:solidFill>
                            <a:srgbClr val="26708C"/>
                          </a:solidFill>
                          <a:latin typeface="+mj-lt"/>
                          <a:ea typeface="MS PGothic"/>
                          <a:cs typeface="+mn-cs"/>
                        </a:rPr>
                      </a:br>
                      <a:r>
                        <a:rPr lang="en-US" sz="1600" b="1" kern="1200" dirty="0">
                          <a:solidFill>
                            <a:schemeClr val="tx2">
                              <a:lumMod val="75000"/>
                            </a:schemeClr>
                          </a:solidFill>
                          <a:latin typeface="+mj-lt"/>
                          <a:ea typeface="MS PGothic"/>
                          <a:cs typeface="+mn-cs"/>
                        </a:rPr>
                        <a:t>gaps</a:t>
                      </a:r>
                      <a:r>
                        <a:rPr lang="en-US" sz="1600" b="1" kern="1200" baseline="0" dirty="0">
                          <a:solidFill>
                            <a:schemeClr val="tx2">
                              <a:lumMod val="75000"/>
                            </a:schemeClr>
                          </a:solidFill>
                          <a:latin typeface="+mj-lt"/>
                          <a:ea typeface="MS PGothic"/>
                          <a:cs typeface="+mn-cs"/>
                        </a:rPr>
                        <a:t> in evidence: </a:t>
                      </a:r>
                      <a:r>
                        <a:rPr lang="en-US" sz="1600" dirty="0">
                          <a:ea typeface="Times New Roman" panose="02020603050405020304" pitchFamily="18" charset="0"/>
                          <a:cs typeface="Times New Roman" panose="02020603050405020304" pitchFamily="18" charset="0"/>
                        </a:rPr>
                        <a:t>Addresses a clinical uncertainty or decisional dilemma</a:t>
                      </a:r>
                      <a:endParaRPr lang="en-US" sz="1600" b="1" kern="1200" dirty="0">
                        <a:solidFill>
                          <a:schemeClr val="tx2">
                            <a:lumMod val="75000"/>
                          </a:schemeClr>
                        </a:solidFill>
                        <a:latin typeface="+mj-lt"/>
                        <a:ea typeface="MS PGothic" pitchFamily="34" charset="-128"/>
                        <a:cs typeface="+mn-cs"/>
                      </a:endParaRPr>
                    </a:p>
                  </a:txBody>
                  <a:tcPr marL="87001" marR="87001" marT="43501" marB="43501"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2200">
                        <a:solidFill>
                          <a:schemeClr val="tx2"/>
                        </a:solidFill>
                        <a:latin typeface="+mn-lt"/>
                      </a:endParaRPr>
                    </a:p>
                  </a:txBody>
                  <a:tcPr marL="87001" marR="87001" marT="43501" marB="43501"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2200">
                          <a:solidFill>
                            <a:schemeClr val="tx2">
                              <a:lumMod val="75000"/>
                            </a:schemeClr>
                          </a:solidFill>
                          <a:sym typeface="Wingdings" panose="05000000000000000000" pitchFamily="2" charset="2"/>
                        </a:rPr>
                        <a:t></a:t>
                      </a:r>
                      <a:endParaRPr lang="en-US" sz="2200">
                        <a:solidFill>
                          <a:schemeClr val="tx2">
                            <a:lumMod val="75000"/>
                          </a:schemeClr>
                        </a:solidFill>
                        <a:latin typeface="+mn-lt"/>
                      </a:endParaRPr>
                    </a:p>
                  </a:txBody>
                  <a:tcPr marL="87001" marR="87001" marT="43501" marB="43501" anchor="ctr">
                    <a:lnL w="12700" cap="flat" cmpd="sng" algn="ctr">
                      <a:noFill/>
                      <a:prstDash val="sysDot"/>
                      <a:round/>
                      <a:headEnd type="none" w="med" len="med"/>
                      <a:tailEnd type="none" w="med" len="med"/>
                    </a:lnL>
                    <a:lnR w="12700" cmpd="sng">
                      <a:noFill/>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896914">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600" b="1" kern="1200" dirty="0">
                          <a:solidFill>
                            <a:schemeClr val="tx2">
                              <a:lumMod val="75000"/>
                            </a:schemeClr>
                          </a:solidFill>
                          <a:latin typeface="+mj-lt"/>
                          <a:ea typeface="MS PGothic"/>
                          <a:cs typeface="+mn-cs"/>
                        </a:rPr>
                        <a:t>Criterion 2: Potential for the study findings</a:t>
                      </a:r>
                      <a:r>
                        <a:rPr lang="en-US" sz="1600" b="1" kern="1200" baseline="0" dirty="0">
                          <a:solidFill>
                            <a:schemeClr val="tx2">
                              <a:lumMod val="75000"/>
                            </a:schemeClr>
                          </a:solidFill>
                          <a:latin typeface="+mj-lt"/>
                          <a:ea typeface="MS PGothic"/>
                          <a:cs typeface="+mn-cs"/>
                        </a:rPr>
                        <a:t> to </a:t>
                      </a:r>
                      <a:br>
                        <a:rPr lang="en-US" sz="1600" b="1" kern="1200" baseline="0" dirty="0">
                          <a:solidFill>
                            <a:srgbClr val="26708C"/>
                          </a:solidFill>
                          <a:latin typeface="+mj-lt"/>
                          <a:ea typeface="MS PGothic"/>
                          <a:cs typeface="+mn-cs"/>
                        </a:rPr>
                      </a:br>
                      <a:r>
                        <a:rPr lang="en-US" sz="1600" b="1" kern="1200" baseline="0" dirty="0">
                          <a:solidFill>
                            <a:schemeClr val="tx2">
                              <a:lumMod val="75000"/>
                            </a:schemeClr>
                          </a:solidFill>
                          <a:latin typeface="+mj-lt"/>
                          <a:ea typeface="MS PGothic"/>
                          <a:cs typeface="+mn-cs"/>
                        </a:rPr>
                        <a:t>be adopted into clinical practice and improve </a:t>
                      </a:r>
                      <a:br>
                        <a:rPr lang="en-US" sz="1600" b="1" kern="1200" baseline="0" dirty="0">
                          <a:solidFill>
                            <a:srgbClr val="26708C"/>
                          </a:solidFill>
                          <a:latin typeface="+mj-lt"/>
                          <a:ea typeface="MS PGothic"/>
                          <a:cs typeface="+mn-cs"/>
                        </a:rPr>
                      </a:br>
                      <a:r>
                        <a:rPr lang="en-US" sz="1600" b="1" kern="1200" baseline="0" dirty="0">
                          <a:solidFill>
                            <a:schemeClr val="tx2">
                              <a:lumMod val="75000"/>
                            </a:schemeClr>
                          </a:solidFill>
                          <a:latin typeface="+mj-lt"/>
                          <a:ea typeface="MS PGothic"/>
                          <a:cs typeface="+mn-cs"/>
                        </a:rPr>
                        <a:t>delivery of care: </a:t>
                      </a:r>
                      <a:r>
                        <a:rPr lang="en-US" sz="1600" dirty="0">
                          <a:ea typeface="Times New Roman" panose="02020603050405020304" pitchFamily="18" charset="0"/>
                          <a:cs typeface="Times New Roman" panose="02020603050405020304" pitchFamily="18" charset="0"/>
                        </a:rPr>
                        <a:t>potential to lead to improvements in clinical practice and patient outcomes</a:t>
                      </a:r>
                      <a:endParaRPr lang="en-US" sz="1600" dirty="0">
                        <a:ea typeface="Calibri" panose="020F0502020204030204" pitchFamily="34" charset="0"/>
                        <a:cs typeface="Times New Roman" panose="02020603050405020304" pitchFamily="18" charset="0"/>
                      </a:endParaRPr>
                    </a:p>
                  </a:txBody>
                  <a:tcPr marL="87001" marR="87001" marT="43501" marB="43501"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200">
                          <a:solidFill>
                            <a:schemeClr val="tx2">
                              <a:lumMod val="75000"/>
                            </a:schemeClr>
                          </a:solidFill>
                          <a:sym typeface="Wingdings" panose="05000000000000000000" pitchFamily="2" charset="2"/>
                        </a:rPr>
                        <a:t></a:t>
                      </a:r>
                      <a:endParaRPr lang="en-US" sz="2200">
                        <a:solidFill>
                          <a:schemeClr val="tx2">
                            <a:lumMod val="75000"/>
                          </a:schemeClr>
                        </a:solidFill>
                        <a:latin typeface="+mn-lt"/>
                      </a:endParaRPr>
                    </a:p>
                  </a:txBody>
                  <a:tcPr marL="87001" marR="87001" marT="43501" marB="43501"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en-US" sz="2200">
                          <a:solidFill>
                            <a:schemeClr val="tx2">
                              <a:lumMod val="75000"/>
                            </a:schemeClr>
                          </a:solidFill>
                          <a:sym typeface="Wingdings" panose="05000000000000000000" pitchFamily="2" charset="2"/>
                        </a:rPr>
                        <a:t></a:t>
                      </a:r>
                      <a:endParaRPr lang="en-US" sz="2200">
                        <a:solidFill>
                          <a:schemeClr val="tx2">
                            <a:lumMod val="75000"/>
                          </a:schemeClr>
                        </a:solidFill>
                        <a:latin typeface="+mn-lt"/>
                      </a:endParaRPr>
                    </a:p>
                  </a:txBody>
                  <a:tcPr marL="87001" marR="87001" marT="43501" marB="43501" anchor="ctr">
                    <a:lnL w="12700" cap="flat" cmpd="sng" algn="ctr">
                      <a:noFill/>
                      <a:prstDash val="sysDot"/>
                      <a:round/>
                      <a:headEnd type="none" w="med" len="med"/>
                      <a:tailEnd type="none" w="med" len="med"/>
                    </a:lnL>
                    <a:lnR w="12700" cmpd="sng">
                      <a:noFill/>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01904">
                <a:tc>
                  <a:txBody>
                    <a:bodyPr/>
                    <a:lstStyle/>
                    <a:p>
                      <a:pPr marL="0" marR="0" indent="0" algn="l" defTabSz="457200" rtl="0" eaLnBrk="1" fontAlgn="auto" latinLnBrk="0" hangingPunct="1">
                        <a:lnSpc>
                          <a:spcPct val="100000"/>
                        </a:lnSpc>
                        <a:spcBef>
                          <a:spcPts val="600"/>
                        </a:spcBef>
                        <a:spcAft>
                          <a:spcPts val="0"/>
                        </a:spcAft>
                        <a:buClrTx/>
                        <a:buSzTx/>
                        <a:buFontTx/>
                        <a:buNone/>
                        <a:tabLst/>
                        <a:defRPr/>
                      </a:pPr>
                      <a:r>
                        <a:rPr lang="en-US" sz="1600" b="1" kern="1200" dirty="0">
                          <a:solidFill>
                            <a:schemeClr val="tx2">
                              <a:lumMod val="75000"/>
                            </a:schemeClr>
                          </a:solidFill>
                          <a:latin typeface="+mj-lt"/>
                          <a:ea typeface="MS PGothic"/>
                          <a:cs typeface="+mn-cs"/>
                        </a:rPr>
                        <a:t>Criterion 3: Scientific merit (research design, </a:t>
                      </a:r>
                      <a:br>
                        <a:rPr lang="en-US" sz="1600" b="1" kern="1200" dirty="0">
                          <a:solidFill>
                            <a:srgbClr val="26708C"/>
                          </a:solidFill>
                          <a:latin typeface="+mj-lt"/>
                          <a:ea typeface="MS PGothic"/>
                          <a:cs typeface="+mn-cs"/>
                        </a:rPr>
                      </a:br>
                      <a:r>
                        <a:rPr lang="en-US" sz="1600" b="1" kern="1200" dirty="0">
                          <a:solidFill>
                            <a:schemeClr val="tx2">
                              <a:lumMod val="75000"/>
                            </a:schemeClr>
                          </a:solidFill>
                          <a:latin typeface="+mj-lt"/>
                          <a:ea typeface="MS PGothic"/>
                          <a:cs typeface="+mn-cs"/>
                        </a:rPr>
                        <a:t>analysis, and outcomes): </a:t>
                      </a:r>
                      <a:r>
                        <a:rPr lang="en-US" sz="1600" dirty="0">
                          <a:ea typeface="Times New Roman" panose="02020603050405020304" pitchFamily="18" charset="0"/>
                          <a:cs typeface="Times New Roman" panose="02020603050405020304" pitchFamily="18" charset="0"/>
                        </a:rPr>
                        <a:t>research design of sufficient technical merit to ensure that the study goals will be met</a:t>
                      </a:r>
                      <a:endParaRPr lang="en-US" sz="1600" b="1" kern="1200" dirty="0">
                        <a:solidFill>
                          <a:schemeClr val="tx2">
                            <a:lumMod val="75000"/>
                          </a:schemeClr>
                        </a:solidFill>
                        <a:latin typeface="+mj-lt"/>
                        <a:ea typeface="MS PGothic"/>
                        <a:cs typeface="+mn-cs"/>
                      </a:endParaRPr>
                    </a:p>
                  </a:txBody>
                  <a:tcPr marL="87001" marR="87001" marT="43501" marB="43501"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2200">
                        <a:solidFill>
                          <a:schemeClr val="tx2">
                            <a:lumMod val="75000"/>
                          </a:schemeClr>
                        </a:solidFill>
                      </a:endParaRPr>
                    </a:p>
                  </a:txBody>
                  <a:tcPr marL="87001" marR="87001" marT="43501" marB="43501"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2200">
                          <a:solidFill>
                            <a:schemeClr val="tx2">
                              <a:lumMod val="75000"/>
                            </a:schemeClr>
                          </a:solidFill>
                          <a:sym typeface="Wingdings" panose="05000000000000000000" pitchFamily="2" charset="2"/>
                        </a:rPr>
                        <a:t></a:t>
                      </a:r>
                      <a:endParaRPr lang="en-US" sz="2200">
                        <a:solidFill>
                          <a:schemeClr val="tx2">
                            <a:lumMod val="75000"/>
                          </a:schemeClr>
                        </a:solidFill>
                        <a:latin typeface="+mn-lt"/>
                      </a:endParaRPr>
                    </a:p>
                  </a:txBody>
                  <a:tcPr marL="87001" marR="87001" marT="43501" marB="43501" anchor="ctr">
                    <a:lnL w="12700" cap="flat" cmpd="sng" algn="ctr">
                      <a:noFill/>
                      <a:prstDash val="sysDot"/>
                      <a:round/>
                      <a:headEnd type="none" w="med" len="med"/>
                      <a:tailEnd type="none" w="med" len="med"/>
                    </a:lnL>
                    <a:lnR w="12700" cmpd="sng">
                      <a:noFill/>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601904">
                <a:tc>
                  <a:txBody>
                    <a:bodyPr/>
                    <a:lstStyle/>
                    <a:p>
                      <a:pPr marL="0" marR="0" indent="0" algn="l" defTabSz="457200" rtl="0" eaLnBrk="1" fontAlgn="auto" latinLnBrk="0" hangingPunct="1">
                        <a:lnSpc>
                          <a:spcPct val="100000"/>
                        </a:lnSpc>
                        <a:spcBef>
                          <a:spcPts val="600"/>
                        </a:spcBef>
                        <a:spcAft>
                          <a:spcPts val="0"/>
                        </a:spcAft>
                        <a:buClrTx/>
                        <a:buSzTx/>
                        <a:buFontTx/>
                        <a:buNone/>
                        <a:tabLst/>
                        <a:defRPr/>
                      </a:pPr>
                      <a:r>
                        <a:rPr lang="en-US" sz="1600" b="1" dirty="0">
                          <a:solidFill>
                            <a:schemeClr val="tx2">
                              <a:lumMod val="75000"/>
                            </a:schemeClr>
                          </a:solidFill>
                          <a:latin typeface="+mj-lt"/>
                        </a:rPr>
                        <a:t>Criterion</a:t>
                      </a:r>
                      <a:r>
                        <a:rPr lang="en-US" sz="1600" b="1" baseline="0" dirty="0">
                          <a:solidFill>
                            <a:schemeClr val="tx2">
                              <a:lumMod val="75000"/>
                            </a:schemeClr>
                          </a:solidFill>
                          <a:latin typeface="+mj-lt"/>
                        </a:rPr>
                        <a:t> 4: Investigator(s) and environment: </a:t>
                      </a:r>
                      <a:r>
                        <a:rPr lang="en-US" sz="1600" dirty="0">
                          <a:ea typeface="Times New Roman" panose="02020603050405020304" pitchFamily="18" charset="0"/>
                          <a:cs typeface="Times New Roman" panose="02020603050405020304" pitchFamily="18" charset="0"/>
                        </a:rPr>
                        <a:t>appropriate investigators, as well as an environment with sufficient capacity </a:t>
                      </a:r>
                      <a:endParaRPr lang="en-US" sz="1600" b="1" dirty="0">
                        <a:solidFill>
                          <a:schemeClr val="tx2">
                            <a:lumMod val="75000"/>
                          </a:schemeClr>
                        </a:solidFill>
                        <a:latin typeface="+mj-lt"/>
                      </a:endParaRPr>
                    </a:p>
                  </a:txBody>
                  <a:tcPr marL="87001" marR="87001" marT="43501" marB="43501"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2200">
                        <a:solidFill>
                          <a:schemeClr val="tx2">
                            <a:lumMod val="75000"/>
                          </a:schemeClr>
                        </a:solidFill>
                        <a:latin typeface="+mn-lt"/>
                      </a:endParaRPr>
                    </a:p>
                  </a:txBody>
                  <a:tcPr marL="87001" marR="87001" marT="43501" marB="43501"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lvl="0" algn="ctr">
                        <a:buNone/>
                      </a:pPr>
                      <a:r>
                        <a:rPr lang="en-US" sz="2200" b="0" i="0" u="none" strike="noStrike" noProof="0">
                          <a:solidFill>
                            <a:schemeClr val="tx2">
                              <a:lumMod val="75000"/>
                            </a:schemeClr>
                          </a:solidFill>
                          <a:latin typeface="Wingdings"/>
                          <a:sym typeface="Wingdings"/>
                        </a:rPr>
                        <a:t></a:t>
                      </a:r>
                      <a:endParaRPr lang="en-US" sz="2200" b="0" i="0" u="none" strike="noStrike" noProof="0">
                        <a:latin typeface="Wingdings"/>
                        <a:sym typeface="Wingdings"/>
                      </a:endParaRPr>
                    </a:p>
                  </a:txBody>
                  <a:tcPr marL="87001" marR="87001" marT="43501" marB="43501" anchor="ctr">
                    <a:lnL w="12700" cap="flat" cmpd="sng" algn="ctr">
                      <a:noFill/>
                      <a:prstDash val="sysDot"/>
                      <a:round/>
                      <a:headEnd type="none" w="med" len="med"/>
                      <a:tailEnd type="none" w="med" len="med"/>
                    </a:lnL>
                    <a:lnR w="12700" cmpd="sng">
                      <a:noFill/>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75127839"/>
                  </a:ext>
                </a:extLst>
              </a:tr>
              <a:tr h="601904">
                <a:tc>
                  <a:txBody>
                    <a:bodyPr/>
                    <a:lstStyle/>
                    <a:p>
                      <a:pPr marL="0" marR="0" indent="0" algn="l" defTabSz="457200" rtl="0" eaLnBrk="1" fontAlgn="auto" latinLnBrk="0" hangingPunct="1">
                        <a:lnSpc>
                          <a:spcPct val="100000"/>
                        </a:lnSpc>
                        <a:spcBef>
                          <a:spcPts val="600"/>
                        </a:spcBef>
                        <a:spcAft>
                          <a:spcPts val="0"/>
                        </a:spcAft>
                        <a:buClrTx/>
                        <a:buSzTx/>
                        <a:buFontTx/>
                        <a:buNone/>
                        <a:tabLst/>
                        <a:defRPr/>
                      </a:pPr>
                      <a:r>
                        <a:rPr lang="en-US" sz="1600" b="1" kern="1200" dirty="0">
                          <a:solidFill>
                            <a:schemeClr val="tx2">
                              <a:lumMod val="75000"/>
                            </a:schemeClr>
                          </a:solidFill>
                          <a:latin typeface="+mj-lt"/>
                          <a:ea typeface="MS PGothic"/>
                          <a:cs typeface="+mn-cs"/>
                        </a:rPr>
                        <a:t>Criterion 5: Patient-centeredness: </a:t>
                      </a:r>
                      <a:r>
                        <a:rPr lang="en-US" sz="1600" dirty="0">
                          <a:ea typeface="Times New Roman" panose="02020603050405020304" pitchFamily="18" charset="0"/>
                          <a:cs typeface="Times New Roman" panose="02020603050405020304" pitchFamily="18" charset="0"/>
                        </a:rPr>
                        <a:t>improving patient-centered outcomes and employs a patient-centered research design</a:t>
                      </a:r>
                      <a:endParaRPr lang="en-US" sz="1600" b="1" kern="1200" dirty="0">
                        <a:solidFill>
                          <a:schemeClr val="tx2">
                            <a:lumMod val="75000"/>
                          </a:schemeClr>
                        </a:solidFill>
                        <a:latin typeface="+mj-lt"/>
                        <a:ea typeface="MS PGothic"/>
                        <a:cs typeface="+mn-cs"/>
                      </a:endParaRPr>
                    </a:p>
                  </a:txBody>
                  <a:tcPr marL="87001" marR="87001" marT="43501" marB="43501"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25000"/>
                        <a:lumOff val="75000"/>
                        <a:alpha val="2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200">
                          <a:solidFill>
                            <a:schemeClr val="tx2">
                              <a:lumMod val="75000"/>
                            </a:schemeClr>
                          </a:solidFill>
                          <a:sym typeface="Wingdings" panose="05000000000000000000" pitchFamily="2" charset="2"/>
                        </a:rPr>
                        <a:t></a:t>
                      </a:r>
                      <a:endParaRPr lang="en-US" sz="2200">
                        <a:solidFill>
                          <a:schemeClr val="tx2">
                            <a:lumMod val="75000"/>
                          </a:schemeClr>
                        </a:solidFill>
                        <a:latin typeface="+mn-lt"/>
                      </a:endParaRPr>
                    </a:p>
                  </a:txBody>
                  <a:tcPr marL="87001" marR="87001" marT="43501" marB="43501"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25000"/>
                        <a:lumOff val="75000"/>
                        <a:alpha val="20000"/>
                      </a:schemeClr>
                    </a:solidFill>
                  </a:tcPr>
                </a:tc>
                <a:tc>
                  <a:txBody>
                    <a:bodyPr/>
                    <a:lstStyle/>
                    <a:p>
                      <a:pPr algn="ctr"/>
                      <a:r>
                        <a:rPr lang="en-US" sz="2200">
                          <a:solidFill>
                            <a:schemeClr val="tx2">
                              <a:lumMod val="75000"/>
                            </a:schemeClr>
                          </a:solidFill>
                          <a:sym typeface="Wingdings" panose="05000000000000000000" pitchFamily="2" charset="2"/>
                        </a:rPr>
                        <a:t></a:t>
                      </a:r>
                      <a:endParaRPr lang="en-US" sz="2200">
                        <a:solidFill>
                          <a:schemeClr val="tx2">
                            <a:lumMod val="75000"/>
                          </a:schemeClr>
                        </a:solidFill>
                        <a:latin typeface="+mn-lt"/>
                      </a:endParaRPr>
                    </a:p>
                  </a:txBody>
                  <a:tcPr marL="87001" marR="87001" marT="43501" marB="43501" anchor="ctr">
                    <a:lnL w="12700" cap="flat" cmpd="sng" algn="ctr">
                      <a:noFill/>
                      <a:prstDash val="sysDot"/>
                      <a:round/>
                      <a:headEnd type="none" w="med" len="med"/>
                      <a:tailEnd type="none" w="med" len="med"/>
                    </a:lnL>
                    <a:lnR w="12700" cmpd="sng">
                      <a:noFill/>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25000"/>
                        <a:lumOff val="75000"/>
                        <a:alpha val="20000"/>
                      </a:schemeClr>
                    </a:solidFill>
                  </a:tcPr>
                </a:tc>
                <a:extLst>
                  <a:ext uri="{0D108BD9-81ED-4DB2-BD59-A6C34878D82A}">
                    <a16:rowId xmlns:a16="http://schemas.microsoft.com/office/drawing/2014/main" val="10004"/>
                  </a:ext>
                </a:extLst>
              </a:tr>
              <a:tr h="896914">
                <a:tc>
                  <a:txBody>
                    <a:bodyPr/>
                    <a:lstStyle/>
                    <a:p>
                      <a:pPr algn="l">
                        <a:spcBef>
                          <a:spcPts val="600"/>
                        </a:spcBef>
                      </a:pPr>
                      <a:r>
                        <a:rPr lang="en-US" sz="1600" b="1" kern="1200" dirty="0">
                          <a:solidFill>
                            <a:schemeClr val="tx2">
                              <a:lumMod val="75000"/>
                            </a:schemeClr>
                          </a:solidFill>
                          <a:latin typeface="+mj-lt"/>
                          <a:ea typeface="MS PGothic"/>
                          <a:cs typeface="+mn-cs"/>
                        </a:rPr>
                        <a:t>Criterion 6: Patient and stakeholder engagement: </a:t>
                      </a:r>
                      <a:r>
                        <a:rPr lang="en-US" sz="1600" dirty="0">
                          <a:ea typeface="Times New Roman" panose="02020603050405020304" pitchFamily="18" charset="0"/>
                          <a:cs typeface="Times New Roman" panose="02020603050405020304" pitchFamily="18" charset="0"/>
                        </a:rPr>
                        <a:t>patients and other stakeholders as partners throughout the entire research process</a:t>
                      </a:r>
                      <a:endParaRPr lang="en-US" sz="1600" b="1" kern="1200" dirty="0">
                        <a:solidFill>
                          <a:schemeClr val="tx2">
                            <a:lumMod val="75000"/>
                          </a:schemeClr>
                        </a:solidFill>
                        <a:latin typeface="+mj-lt"/>
                        <a:ea typeface="MS PGothic"/>
                        <a:cs typeface="+mn-cs"/>
                      </a:endParaRPr>
                    </a:p>
                    <a:p>
                      <a:pPr marL="0" marR="0" indent="0" algn="l" defTabSz="457200" rtl="0" eaLnBrk="1" fontAlgn="auto" latinLnBrk="0" hangingPunct="1">
                        <a:lnSpc>
                          <a:spcPct val="100000"/>
                        </a:lnSpc>
                        <a:spcBef>
                          <a:spcPts val="600"/>
                        </a:spcBef>
                        <a:spcAft>
                          <a:spcPts val="0"/>
                        </a:spcAft>
                        <a:buClrTx/>
                        <a:buSzTx/>
                        <a:buFontTx/>
                        <a:buNone/>
                        <a:tabLst/>
                        <a:defRPr/>
                      </a:pPr>
                      <a:endParaRPr lang="en-US" sz="1600" b="1" dirty="0">
                        <a:solidFill>
                          <a:schemeClr val="tx2">
                            <a:lumMod val="75000"/>
                          </a:schemeClr>
                        </a:solidFill>
                        <a:latin typeface="+mj-lt"/>
                      </a:endParaRPr>
                    </a:p>
                  </a:txBody>
                  <a:tcPr marL="87001" marR="87001" marT="43501" marB="43501"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200">
                          <a:solidFill>
                            <a:schemeClr val="tx2">
                              <a:lumMod val="75000"/>
                            </a:schemeClr>
                          </a:solidFill>
                          <a:sym typeface="Wingdings" panose="05000000000000000000" pitchFamily="2" charset="2"/>
                        </a:rPr>
                        <a:t></a:t>
                      </a:r>
                      <a:endParaRPr lang="en-US" sz="2200">
                        <a:solidFill>
                          <a:schemeClr val="tx2">
                            <a:lumMod val="75000"/>
                          </a:schemeClr>
                        </a:solidFill>
                        <a:latin typeface="+mn-lt"/>
                      </a:endParaRPr>
                    </a:p>
                  </a:txBody>
                  <a:tcPr marL="87001" marR="87001" marT="43501" marB="43501"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sz="2200" dirty="0">
                          <a:solidFill>
                            <a:schemeClr val="tx2">
                              <a:lumMod val="75000"/>
                            </a:schemeClr>
                          </a:solidFill>
                          <a:sym typeface="Wingdings" panose="05000000000000000000" pitchFamily="2" charset="2"/>
                        </a:rPr>
                        <a:t></a:t>
                      </a:r>
                    </a:p>
                  </a:txBody>
                  <a:tcPr marL="87001" marR="87001" marT="43501" marB="43501" anchor="ctr">
                    <a:lnL w="12700" cap="flat" cmpd="sng" algn="ctr">
                      <a:noFill/>
                      <a:prstDash val="sysDot"/>
                      <a:round/>
                      <a:headEnd type="none" w="med" len="med"/>
                      <a:tailEnd type="none" w="med" len="med"/>
                    </a:lnL>
                    <a:lnR w="12700" cmpd="sng">
                      <a:noFill/>
                    </a:lnR>
                    <a:lnT w="12700" cap="flat" cmpd="sng" algn="ctr">
                      <a:noFill/>
                      <a:prstDash val="sysDot"/>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2" name="Content Placeholder 1">
            <a:extLst>
              <a:ext uri="{FF2B5EF4-FFF2-40B4-BE49-F238E27FC236}">
                <a16:creationId xmlns:a16="http://schemas.microsoft.com/office/drawing/2014/main" id="{06BC2A00-98A6-4A3A-8981-D34D7EFD853E}"/>
              </a:ext>
            </a:extLst>
          </p:cNvPr>
          <p:cNvSpPr>
            <a:spLocks noGrp="1"/>
          </p:cNvSpPr>
          <p:nvPr>
            <p:ph sz="quarter" idx="13"/>
          </p:nvPr>
        </p:nvSpPr>
        <p:spPr/>
        <p:txBody>
          <a:bodyPr/>
          <a:lstStyle/>
          <a:p>
            <a:r>
              <a:rPr lang="en-US"/>
              <a:t>Our Merit Review Process</a:t>
            </a:r>
          </a:p>
        </p:txBody>
      </p:sp>
      <p:sp>
        <p:nvSpPr>
          <p:cNvPr id="4" name="Slide Number Placeholder 3">
            <a:extLst>
              <a:ext uri="{FF2B5EF4-FFF2-40B4-BE49-F238E27FC236}">
                <a16:creationId xmlns:a16="http://schemas.microsoft.com/office/drawing/2014/main" id="{3A5EE1B7-CF05-4C59-9F1F-0DCCD8D29BA4}"/>
              </a:ext>
            </a:extLst>
          </p:cNvPr>
          <p:cNvSpPr>
            <a:spLocks noGrp="1"/>
          </p:cNvSpPr>
          <p:nvPr>
            <p:ph type="sldNum" sz="quarter" idx="12"/>
          </p:nvPr>
        </p:nvSpPr>
        <p:spPr/>
        <p:txBody>
          <a:bodyPr/>
          <a:lstStyle/>
          <a:p>
            <a:fld id="{2C10B610-381F-432D-A853-6CC0B0380E78}" type="slidenum">
              <a:rPr lang="en-US" smtClean="0"/>
              <a:t>49</a:t>
            </a:fld>
            <a:endParaRPr lang="en-US"/>
          </a:p>
        </p:txBody>
      </p:sp>
    </p:spTree>
    <p:extLst>
      <p:ext uri="{BB962C8B-B14F-4D97-AF65-F5344CB8AC3E}">
        <p14:creationId xmlns:p14="http://schemas.microsoft.com/office/powerpoint/2010/main" val="15327497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185530" y="4536089"/>
            <a:ext cx="184731" cy="369332"/>
          </a:xfrm>
          <a:prstGeom prst="rect">
            <a:avLst/>
          </a:prstGeom>
          <a:noFill/>
        </p:spPr>
        <p:txBody>
          <a:bodyPr wrap="none" rtlCol="0">
            <a:spAutoFit/>
          </a:bodyPr>
          <a:lstStyle/>
          <a:p>
            <a:endParaRPr lang="en-US">
              <a:solidFill>
                <a:prstClr val="black"/>
              </a:solidFill>
            </a:endParaRPr>
          </a:p>
        </p:txBody>
      </p:sp>
      <p:sp>
        <p:nvSpPr>
          <p:cNvPr id="9" name="TextBox 8"/>
          <p:cNvSpPr txBox="1"/>
          <p:nvPr/>
        </p:nvSpPr>
        <p:spPr>
          <a:xfrm>
            <a:off x="10036248" y="5399010"/>
            <a:ext cx="184731" cy="369332"/>
          </a:xfrm>
          <a:prstGeom prst="rect">
            <a:avLst/>
          </a:prstGeom>
          <a:noFill/>
        </p:spPr>
        <p:txBody>
          <a:bodyPr wrap="none" rtlCol="0">
            <a:spAutoFit/>
          </a:bodyPr>
          <a:lstStyle/>
          <a:p>
            <a:endParaRPr lang="en-US">
              <a:solidFill>
                <a:prstClr val="black"/>
              </a:solidFill>
            </a:endParaRPr>
          </a:p>
        </p:txBody>
      </p:sp>
      <p:grpSp>
        <p:nvGrpSpPr>
          <p:cNvPr id="10" name="Group 9"/>
          <p:cNvGrpSpPr/>
          <p:nvPr/>
        </p:nvGrpSpPr>
        <p:grpSpPr>
          <a:xfrm>
            <a:off x="4279577" y="4197001"/>
            <a:ext cx="7294586" cy="2777111"/>
            <a:chOff x="-76200" y="3812052"/>
            <a:chExt cx="7180002" cy="2777111"/>
          </a:xfrm>
        </p:grpSpPr>
        <p:sp>
          <p:nvSpPr>
            <p:cNvPr id="11" name="TextBox 10"/>
            <p:cNvSpPr txBox="1"/>
            <p:nvPr/>
          </p:nvSpPr>
          <p:spPr>
            <a:xfrm>
              <a:off x="-76200" y="4296228"/>
              <a:ext cx="7180002" cy="2292935"/>
            </a:xfrm>
            <a:prstGeom prst="rect">
              <a:avLst/>
            </a:prstGeom>
            <a:noFill/>
          </p:spPr>
          <p:txBody>
            <a:bodyPr wrap="square" rtlCol="0">
              <a:spAutoFit/>
            </a:bodyPr>
            <a:lstStyle/>
            <a:p>
              <a:pPr marL="671513" lvl="2" indent="-214313" defTabSz="457200">
                <a:lnSpc>
                  <a:spcPct val="110000"/>
                </a:lnSpc>
                <a:spcAft>
                  <a:spcPts val="600"/>
                </a:spcAft>
                <a:buClr>
                  <a:srgbClr val="00B0F0"/>
                </a:buClr>
                <a:buSzPct val="100000"/>
                <a:buFont typeface="Arial" panose="020B0604020202020204" pitchFamily="34" charset="0"/>
                <a:buChar char="•"/>
                <a:tabLst>
                  <a:tab pos="342900" algn="l"/>
                </a:tabLst>
                <a:defRPr/>
              </a:pPr>
              <a:r>
                <a:rPr lang="en-US" sz="2000">
                  <a:solidFill>
                    <a:schemeClr val="tx1">
                      <a:lumMod val="75000"/>
                      <a:lumOff val="25000"/>
                    </a:schemeClr>
                  </a:solidFill>
                  <a:cs typeface="Arial" panose="020B0604020202020204" pitchFamily="34" charset="0"/>
                </a:rPr>
                <a:t>Patients are partners in research, not just “subjects”</a:t>
              </a:r>
            </a:p>
            <a:p>
              <a:pPr marL="671513" lvl="2" indent="-214313" defTabSz="457200">
                <a:lnSpc>
                  <a:spcPct val="110000"/>
                </a:lnSpc>
                <a:spcAft>
                  <a:spcPts val="600"/>
                </a:spcAft>
                <a:buClr>
                  <a:srgbClr val="00B0F0"/>
                </a:buClr>
                <a:buSzPct val="100000"/>
                <a:buFont typeface="Arial" panose="020B0604020202020204" pitchFamily="34" charset="0"/>
                <a:buChar char="•"/>
                <a:tabLst>
                  <a:tab pos="342900" algn="l"/>
                </a:tabLst>
                <a:defRPr/>
              </a:pPr>
              <a:r>
                <a:rPr lang="en-US" sz="2000">
                  <a:solidFill>
                    <a:schemeClr val="tx1">
                      <a:lumMod val="75000"/>
                      <a:lumOff val="25000"/>
                    </a:schemeClr>
                  </a:solidFill>
                  <a:cs typeface="Arial" panose="020B0604020202020204" pitchFamily="34" charset="0"/>
                </a:rPr>
                <a:t>Active and meaningful engagement between scientists, patients, and other stakeholders</a:t>
              </a:r>
            </a:p>
            <a:p>
              <a:pPr marL="671513" lvl="2" indent="-214313" defTabSz="457200">
                <a:lnSpc>
                  <a:spcPct val="110000"/>
                </a:lnSpc>
                <a:spcAft>
                  <a:spcPts val="600"/>
                </a:spcAft>
                <a:buClr>
                  <a:srgbClr val="00B0F0"/>
                </a:buClr>
                <a:buSzPct val="100000"/>
                <a:buFont typeface="Arial" panose="020B0604020202020204" pitchFamily="34" charset="0"/>
                <a:buChar char="•"/>
                <a:tabLst>
                  <a:tab pos="342900" algn="l"/>
                </a:tabLst>
                <a:defRPr/>
              </a:pPr>
              <a:r>
                <a:rPr lang="en-US" sz="2000">
                  <a:solidFill>
                    <a:schemeClr val="tx1">
                      <a:lumMod val="75000"/>
                      <a:lumOff val="25000"/>
                    </a:schemeClr>
                  </a:solidFill>
                  <a:cs typeface="Arial" panose="020B0604020202020204" pitchFamily="34" charset="0"/>
                </a:rPr>
                <a:t>Community, patient, and caregiver involvement already in existence or a well-thought-out plan</a:t>
              </a:r>
            </a:p>
            <a:p>
              <a:endParaRPr lang="en-US">
                <a:solidFill>
                  <a:prstClr val="black"/>
                </a:solidFill>
              </a:endParaRPr>
            </a:p>
          </p:txBody>
        </p:sp>
        <p:sp>
          <p:nvSpPr>
            <p:cNvPr id="12" name="TextBox 11"/>
            <p:cNvSpPr txBox="1"/>
            <p:nvPr/>
          </p:nvSpPr>
          <p:spPr>
            <a:xfrm>
              <a:off x="-7298" y="3812052"/>
              <a:ext cx="7111100" cy="523220"/>
            </a:xfrm>
            <a:prstGeom prst="rect">
              <a:avLst/>
            </a:prstGeom>
            <a:noFill/>
          </p:spPr>
          <p:txBody>
            <a:bodyPr wrap="square" rtlCol="0">
              <a:spAutoFit/>
            </a:bodyPr>
            <a:lstStyle/>
            <a:p>
              <a:pPr marL="0" lvl="2"/>
              <a:r>
                <a:rPr lang="en-US" sz="2800" b="1">
                  <a:solidFill>
                    <a:srgbClr val="002060"/>
                  </a:solidFill>
                  <a:cs typeface="Arial" panose="020B0604020202020204" pitchFamily="34" charset="0"/>
                </a:rPr>
                <a:t>“Patient and stakeholder engagement”</a:t>
              </a:r>
            </a:p>
          </p:txBody>
        </p:sp>
      </p:grpSp>
      <p:pic>
        <p:nvPicPr>
          <p:cNvPr id="13" name="Picture 12"/>
          <p:cNvPicPr>
            <a:picLocks noChangeAspect="1"/>
          </p:cNvPicPr>
          <p:nvPr/>
        </p:nvPicPr>
        <p:blipFill rotWithShape="1">
          <a:blip r:embed="rId3" cstate="screen">
            <a:extLst>
              <a:ext uri="{28A0092B-C50C-407E-A947-70E740481C1C}">
                <a14:useLocalDpi xmlns:a14="http://schemas.microsoft.com/office/drawing/2010/main"/>
              </a:ext>
            </a:extLst>
          </a:blip>
          <a:srcRect l="3419" t="4491" r="3419" b="4491"/>
          <a:stretch/>
        </p:blipFill>
        <p:spPr>
          <a:xfrm>
            <a:off x="663301" y="4381602"/>
            <a:ext cx="3008814" cy="1881010"/>
          </a:xfrm>
          <a:prstGeom prst="rect">
            <a:avLst/>
          </a:prstGeom>
          <a:ln>
            <a:noFill/>
          </a:ln>
        </p:spPr>
      </p:pic>
      <p:grpSp>
        <p:nvGrpSpPr>
          <p:cNvPr id="15" name="Group 14"/>
          <p:cNvGrpSpPr/>
          <p:nvPr/>
        </p:nvGrpSpPr>
        <p:grpSpPr>
          <a:xfrm>
            <a:off x="1" y="1735296"/>
            <a:ext cx="10943947" cy="2664209"/>
            <a:chOff x="381000" y="1693052"/>
            <a:chExt cx="5662813" cy="2664209"/>
          </a:xfrm>
        </p:grpSpPr>
        <p:sp>
          <p:nvSpPr>
            <p:cNvPr id="16" name="TextBox 15"/>
            <p:cNvSpPr txBox="1"/>
            <p:nvPr/>
          </p:nvSpPr>
          <p:spPr>
            <a:xfrm>
              <a:off x="381000" y="2172047"/>
              <a:ext cx="3469731" cy="2185214"/>
            </a:xfrm>
            <a:prstGeom prst="rect">
              <a:avLst/>
            </a:prstGeom>
            <a:noFill/>
          </p:spPr>
          <p:txBody>
            <a:bodyPr wrap="square" rtlCol="0">
              <a:spAutoFit/>
            </a:bodyPr>
            <a:lstStyle/>
            <a:p>
              <a:pPr marL="671513" lvl="2" indent="-214313" defTabSz="457200">
                <a:lnSpc>
                  <a:spcPct val="110000"/>
                </a:lnSpc>
                <a:spcAft>
                  <a:spcPts val="600"/>
                </a:spcAft>
                <a:buClr>
                  <a:srgbClr val="00B0F0"/>
                </a:buClr>
                <a:buSzPct val="100000"/>
                <a:buFont typeface="Arial" panose="020B0604020202020204" pitchFamily="34" charset="0"/>
                <a:buChar char="•"/>
                <a:tabLst>
                  <a:tab pos="342900" algn="l"/>
                </a:tabLst>
                <a:defRPr/>
              </a:pPr>
              <a:r>
                <a:rPr lang="en-US" sz="2000">
                  <a:solidFill>
                    <a:schemeClr val="tx1">
                      <a:lumMod val="75000"/>
                      <a:lumOff val="25000"/>
                    </a:schemeClr>
                  </a:solidFill>
                  <a:cs typeface="Arial" panose="020B0604020202020204" pitchFamily="34" charset="0"/>
                </a:rPr>
                <a:t>The project aims to answer questions or examine outcomes that matter to patients within the context of patient preferences</a:t>
              </a:r>
            </a:p>
            <a:p>
              <a:pPr marL="671513" lvl="2" indent="-214313" defTabSz="457200">
                <a:lnSpc>
                  <a:spcPct val="110000"/>
                </a:lnSpc>
                <a:spcAft>
                  <a:spcPts val="600"/>
                </a:spcAft>
                <a:buClr>
                  <a:srgbClr val="00B0F0"/>
                </a:buClr>
                <a:buSzPct val="100000"/>
                <a:buFont typeface="Arial" panose="020B0604020202020204" pitchFamily="34" charset="0"/>
                <a:buChar char="•"/>
                <a:tabLst>
                  <a:tab pos="342900" algn="l"/>
                </a:tabLst>
                <a:defRPr/>
              </a:pPr>
              <a:r>
                <a:rPr lang="en-US" sz="2000">
                  <a:solidFill>
                    <a:schemeClr val="tx1">
                      <a:lumMod val="75000"/>
                      <a:lumOff val="25000"/>
                    </a:schemeClr>
                  </a:solidFill>
                  <a:cs typeface="Arial" panose="020B0604020202020204" pitchFamily="34" charset="0"/>
                </a:rPr>
                <a:t>Research questions and outcomes should reflect what is important to patients and caregivers</a:t>
              </a:r>
            </a:p>
            <a:p>
              <a:endParaRPr lang="en-US" sz="1600">
                <a:solidFill>
                  <a:prstClr val="black"/>
                </a:solidFill>
                <a:latin typeface="Calibri"/>
              </a:endParaRPr>
            </a:p>
          </p:txBody>
        </p:sp>
        <p:sp>
          <p:nvSpPr>
            <p:cNvPr id="17" name="TextBox 16"/>
            <p:cNvSpPr txBox="1"/>
            <p:nvPr/>
          </p:nvSpPr>
          <p:spPr>
            <a:xfrm>
              <a:off x="587790" y="1693052"/>
              <a:ext cx="5456023" cy="523220"/>
            </a:xfrm>
            <a:prstGeom prst="rect">
              <a:avLst/>
            </a:prstGeom>
            <a:noFill/>
          </p:spPr>
          <p:txBody>
            <a:bodyPr wrap="square" rtlCol="0">
              <a:spAutoFit/>
            </a:bodyPr>
            <a:lstStyle/>
            <a:p>
              <a:pPr marL="0" lvl="2"/>
              <a:r>
                <a:rPr lang="en-US" sz="2800" b="1">
                  <a:solidFill>
                    <a:srgbClr val="002060"/>
                  </a:solidFill>
                  <a:cs typeface="Arial" panose="020B0604020202020204" pitchFamily="34" charset="0"/>
                </a:rPr>
                <a:t>“Patient-centeredness”</a:t>
              </a:r>
            </a:p>
          </p:txBody>
        </p:sp>
      </p:grpSp>
      <p:sp>
        <p:nvSpPr>
          <p:cNvPr id="2" name="Content Placeholder 1">
            <a:extLst>
              <a:ext uri="{FF2B5EF4-FFF2-40B4-BE49-F238E27FC236}">
                <a16:creationId xmlns:a16="http://schemas.microsoft.com/office/drawing/2014/main" id="{223C93F4-9D8F-403E-A2D8-8EA7FE0690BC}"/>
              </a:ext>
            </a:extLst>
          </p:cNvPr>
          <p:cNvSpPr>
            <a:spLocks noGrp="1"/>
          </p:cNvSpPr>
          <p:nvPr>
            <p:ph sz="quarter" idx="13"/>
          </p:nvPr>
        </p:nvSpPr>
        <p:spPr>
          <a:xfrm>
            <a:off x="331787" y="0"/>
            <a:ext cx="9717087" cy="1517163"/>
          </a:xfrm>
        </p:spPr>
        <p:txBody>
          <a:bodyPr/>
          <a:lstStyle/>
          <a:p>
            <a:r>
              <a:rPr lang="en-US"/>
              <a:t>What We Mean By…</a:t>
            </a:r>
          </a:p>
        </p:txBody>
      </p:sp>
      <p:sp>
        <p:nvSpPr>
          <p:cNvPr id="4" name="Slide Number Placeholder 3">
            <a:extLst>
              <a:ext uri="{FF2B5EF4-FFF2-40B4-BE49-F238E27FC236}">
                <a16:creationId xmlns:a16="http://schemas.microsoft.com/office/drawing/2014/main" id="{E416E1D3-AD31-4D8B-82EF-050D7091260D}"/>
              </a:ext>
            </a:extLst>
          </p:cNvPr>
          <p:cNvSpPr>
            <a:spLocks noGrp="1"/>
          </p:cNvSpPr>
          <p:nvPr>
            <p:ph type="sldNum" sz="quarter" idx="12"/>
          </p:nvPr>
        </p:nvSpPr>
        <p:spPr/>
        <p:txBody>
          <a:bodyPr/>
          <a:lstStyle/>
          <a:p>
            <a:fld id="{2C10B610-381F-432D-A853-6CC0B0380E78}" type="slidenum">
              <a:rPr lang="en-US" smtClean="0"/>
              <a:t>50</a:t>
            </a:fld>
            <a:endParaRPr lang="en-US"/>
          </a:p>
        </p:txBody>
      </p:sp>
    </p:spTree>
    <p:extLst>
      <p:ext uri="{BB962C8B-B14F-4D97-AF65-F5344CB8AC3E}">
        <p14:creationId xmlns:p14="http://schemas.microsoft.com/office/powerpoint/2010/main" val="6368113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66534" y="1909145"/>
            <a:ext cx="7682266" cy="4766292"/>
          </a:xfrm>
          <a:prstGeom prst="rect">
            <a:avLst/>
          </a:prstGeom>
        </p:spPr>
      </p:pic>
      <p:sp>
        <p:nvSpPr>
          <p:cNvPr id="2" name="Content Placeholder 1">
            <a:extLst>
              <a:ext uri="{FF2B5EF4-FFF2-40B4-BE49-F238E27FC236}">
                <a16:creationId xmlns:a16="http://schemas.microsoft.com/office/drawing/2014/main" id="{A8B8E7F9-AF53-4FE2-AD7F-4D891D1A8755}"/>
              </a:ext>
            </a:extLst>
          </p:cNvPr>
          <p:cNvSpPr>
            <a:spLocks noGrp="1"/>
          </p:cNvSpPr>
          <p:nvPr>
            <p:ph sz="quarter" idx="13"/>
          </p:nvPr>
        </p:nvSpPr>
        <p:spPr>
          <a:xfrm>
            <a:off x="331787" y="0"/>
            <a:ext cx="9717087" cy="1517163"/>
          </a:xfrm>
        </p:spPr>
        <p:txBody>
          <a:bodyPr/>
          <a:lstStyle/>
          <a:p>
            <a:r>
              <a:rPr lang="en-US"/>
              <a:t>Scoring Range</a:t>
            </a:r>
          </a:p>
        </p:txBody>
      </p:sp>
      <p:sp>
        <p:nvSpPr>
          <p:cNvPr id="4" name="Slide Number Placeholder 3">
            <a:extLst>
              <a:ext uri="{FF2B5EF4-FFF2-40B4-BE49-F238E27FC236}">
                <a16:creationId xmlns:a16="http://schemas.microsoft.com/office/drawing/2014/main" id="{060B98E8-88B0-413A-B346-356B5460E6CD}"/>
              </a:ext>
            </a:extLst>
          </p:cNvPr>
          <p:cNvSpPr>
            <a:spLocks noGrp="1"/>
          </p:cNvSpPr>
          <p:nvPr>
            <p:ph type="sldNum" sz="quarter" idx="12"/>
          </p:nvPr>
        </p:nvSpPr>
        <p:spPr/>
        <p:txBody>
          <a:bodyPr/>
          <a:lstStyle/>
          <a:p>
            <a:fld id="{2C10B610-381F-432D-A853-6CC0B0380E78}" type="slidenum">
              <a:rPr lang="en-US" smtClean="0"/>
              <a:t>51</a:t>
            </a:fld>
            <a:endParaRPr lang="en-US"/>
          </a:p>
        </p:txBody>
      </p:sp>
    </p:spTree>
    <p:extLst>
      <p:ext uri="{BB962C8B-B14F-4D97-AF65-F5344CB8AC3E}">
        <p14:creationId xmlns:p14="http://schemas.microsoft.com/office/powerpoint/2010/main" val="37756893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7C395B1-DD1C-4E57-973D-9ACF1F356A3A}"/>
              </a:ext>
            </a:extLst>
          </p:cNvPr>
          <p:cNvSpPr>
            <a:spLocks noGrp="1"/>
          </p:cNvSpPr>
          <p:nvPr>
            <p:ph sz="quarter" idx="10"/>
          </p:nvPr>
        </p:nvSpPr>
        <p:spPr/>
        <p:txBody>
          <a:bodyPr/>
          <a:lstStyle/>
          <a:p>
            <a:r>
              <a:rPr lang="en-US"/>
              <a:t>7.</a:t>
            </a:r>
          </a:p>
        </p:txBody>
      </p:sp>
      <p:sp>
        <p:nvSpPr>
          <p:cNvPr id="7" name="Content Placeholder 6">
            <a:extLst>
              <a:ext uri="{FF2B5EF4-FFF2-40B4-BE49-F238E27FC236}">
                <a16:creationId xmlns:a16="http://schemas.microsoft.com/office/drawing/2014/main" id="{A8974DB1-FD04-4902-B2E8-7B6192B08C0A}"/>
              </a:ext>
            </a:extLst>
          </p:cNvPr>
          <p:cNvSpPr>
            <a:spLocks noGrp="1"/>
          </p:cNvSpPr>
          <p:nvPr>
            <p:ph sz="quarter" idx="11"/>
          </p:nvPr>
        </p:nvSpPr>
        <p:spPr/>
        <p:txBody>
          <a:bodyPr/>
          <a:lstStyle/>
          <a:p>
            <a:r>
              <a:rPr lang="en-US" dirty="0"/>
              <a:t>Getting the Word Out</a:t>
            </a:r>
          </a:p>
          <a:p>
            <a:r>
              <a:rPr lang="en-US" dirty="0"/>
              <a:t>Dissemination and Implementation (D&amp;I)</a:t>
            </a:r>
          </a:p>
        </p:txBody>
      </p:sp>
      <p:sp>
        <p:nvSpPr>
          <p:cNvPr id="5" name="Slide Number Placeholder 4">
            <a:extLst>
              <a:ext uri="{FF2B5EF4-FFF2-40B4-BE49-F238E27FC236}">
                <a16:creationId xmlns:a16="http://schemas.microsoft.com/office/drawing/2014/main" id="{8738F72F-3863-4B20-9526-7281E619EF8B}"/>
              </a:ext>
            </a:extLst>
          </p:cNvPr>
          <p:cNvSpPr>
            <a:spLocks noGrp="1"/>
          </p:cNvSpPr>
          <p:nvPr>
            <p:ph type="sldNum" sz="quarter" idx="4294967295"/>
          </p:nvPr>
        </p:nvSpPr>
        <p:spPr>
          <a:xfrm>
            <a:off x="9448800" y="6492875"/>
            <a:ext cx="2743200" cy="365125"/>
          </a:xfrm>
        </p:spPr>
        <p:txBody>
          <a:bodyPr/>
          <a:lstStyle/>
          <a:p>
            <a:fld id="{2C10B610-381F-432D-A853-6CC0B0380E78}" type="slidenum">
              <a:rPr lang="en-US" smtClean="0"/>
              <a:t>52</a:t>
            </a:fld>
            <a:endParaRPr lang="en-US"/>
          </a:p>
        </p:txBody>
      </p:sp>
    </p:spTree>
    <p:extLst>
      <p:ext uri="{BB962C8B-B14F-4D97-AF65-F5344CB8AC3E}">
        <p14:creationId xmlns:p14="http://schemas.microsoft.com/office/powerpoint/2010/main" val="13831331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6AF01-6628-4A5D-B1FA-2B23E511717E}"/>
              </a:ext>
            </a:extLst>
          </p:cNvPr>
          <p:cNvSpPr>
            <a:spLocks noGrp="1"/>
          </p:cNvSpPr>
          <p:nvPr>
            <p:ph type="sldNum" sz="quarter" idx="12"/>
          </p:nvPr>
        </p:nvSpPr>
        <p:spPr/>
        <p:txBody>
          <a:bodyPr/>
          <a:lstStyle/>
          <a:p>
            <a:fld id="{2C10B610-381F-432D-A853-6CC0B0380E78}" type="slidenum">
              <a:rPr lang="en-US" smtClean="0"/>
              <a:t>53</a:t>
            </a:fld>
            <a:endParaRPr lang="en-US"/>
          </a:p>
        </p:txBody>
      </p:sp>
      <p:sp>
        <p:nvSpPr>
          <p:cNvPr id="3" name="Content Placeholder 2">
            <a:extLst>
              <a:ext uri="{FF2B5EF4-FFF2-40B4-BE49-F238E27FC236}">
                <a16:creationId xmlns:a16="http://schemas.microsoft.com/office/drawing/2014/main" id="{5F3E5E5E-BC7D-461F-B6F8-0852754E2E7A}"/>
              </a:ext>
            </a:extLst>
          </p:cNvPr>
          <p:cNvSpPr>
            <a:spLocks noGrp="1"/>
          </p:cNvSpPr>
          <p:nvPr>
            <p:ph sz="quarter" idx="13"/>
          </p:nvPr>
        </p:nvSpPr>
        <p:spPr/>
        <p:txBody>
          <a:bodyPr>
            <a:normAutofit/>
          </a:bodyPr>
          <a:lstStyle/>
          <a:p>
            <a:pPr marL="0" indent="0">
              <a:buNone/>
            </a:pPr>
            <a:r>
              <a:rPr lang="en-US" b="1"/>
              <a:t>PCORI D&amp;I Program Funding Initiatives</a:t>
            </a:r>
          </a:p>
        </p:txBody>
      </p:sp>
      <p:sp>
        <p:nvSpPr>
          <p:cNvPr id="4" name="Text Placeholder 3">
            <a:extLst>
              <a:ext uri="{FF2B5EF4-FFF2-40B4-BE49-F238E27FC236}">
                <a16:creationId xmlns:a16="http://schemas.microsoft.com/office/drawing/2014/main" id="{0D351633-9BEB-478F-8070-16051FB8034E}"/>
              </a:ext>
            </a:extLst>
          </p:cNvPr>
          <p:cNvSpPr>
            <a:spLocks noGrp="1"/>
          </p:cNvSpPr>
          <p:nvPr>
            <p:ph type="body" sz="quarter" idx="15"/>
          </p:nvPr>
        </p:nvSpPr>
        <p:spPr>
          <a:xfrm>
            <a:off x="187569" y="1800225"/>
            <a:ext cx="11943471" cy="4692650"/>
          </a:xfrm>
        </p:spPr>
        <p:txBody>
          <a:bodyPr lIns="0" tIns="45720" rIns="0" bIns="45720" anchor="t">
            <a:noAutofit/>
          </a:bodyPr>
          <a:lstStyle/>
          <a:p>
            <a:pPr marL="0" indent="0">
              <a:spcBef>
                <a:spcPts val="0"/>
              </a:spcBef>
              <a:spcAft>
                <a:spcPts val="1800"/>
              </a:spcAft>
              <a:buNone/>
            </a:pPr>
            <a:r>
              <a:rPr lang="en-US" sz="2000" b="1" dirty="0">
                <a:latin typeface="Open Sans"/>
              </a:rPr>
              <a:t>Goal:</a:t>
            </a:r>
            <a:r>
              <a:rPr lang="en-US" sz="2000" dirty="0">
                <a:latin typeface="Open Sans"/>
              </a:rPr>
              <a:t> To facilitate the uptake and integration of evidence from PCORI-funded studies into real-world practice,</a:t>
            </a:r>
            <a:r>
              <a:rPr lang="en-US" sz="2000" b="1" dirty="0">
                <a:latin typeface="Open Sans"/>
              </a:rPr>
              <a:t> </a:t>
            </a:r>
            <a:r>
              <a:rPr lang="en-US" sz="2000" dirty="0">
                <a:latin typeface="Open Sans"/>
              </a:rPr>
              <a:t>in the context of other relevant evidence</a:t>
            </a:r>
            <a:endParaRPr lang="en-US" sz="2000" b="1" dirty="0">
              <a:latin typeface="Open Sans"/>
            </a:endParaRPr>
          </a:p>
          <a:p>
            <a:pPr>
              <a:spcBef>
                <a:spcPts val="0"/>
              </a:spcBef>
              <a:spcAft>
                <a:spcPts val="300"/>
              </a:spcAft>
            </a:pPr>
            <a:r>
              <a:rPr lang="en-US" sz="2000" b="1" dirty="0">
                <a:latin typeface="Open Sans"/>
              </a:rPr>
              <a:t>Limited Competition: </a:t>
            </a:r>
            <a:r>
              <a:rPr lang="en-US" sz="2000" b="1" dirty="0">
                <a:latin typeface="Open Sans"/>
                <a:hlinkClick r:id="rId3"/>
              </a:rPr>
              <a:t>Implementation of PCORI-Funded PCOR Results PFA</a:t>
            </a:r>
            <a:endParaRPr lang="en-US" sz="2000" b="1" dirty="0">
              <a:latin typeface="Open Sans"/>
            </a:endParaRPr>
          </a:p>
          <a:p>
            <a:pPr marL="863600" lvl="1" indent="-342900">
              <a:spcBef>
                <a:spcPts val="0"/>
              </a:spcBef>
              <a:spcAft>
                <a:spcPts val="1800"/>
              </a:spcAft>
            </a:pPr>
            <a:r>
              <a:rPr lang="en-US" sz="2000" dirty="0">
                <a:latin typeface="Open Sans"/>
              </a:rPr>
              <a:t>Provides PCORI investigator teams the opportunity to propose next steps to put their findings into practice (up to $1.5M in total direct costs for Standard Implementation Projects, up to $4.5M in total direct costs for Phased Implementation Projects, up to $300,000 in total costs for Dissemination Projects)</a:t>
            </a:r>
          </a:p>
          <a:p>
            <a:pPr>
              <a:spcBef>
                <a:spcPts val="0"/>
              </a:spcBef>
              <a:spcAft>
                <a:spcPts val="300"/>
              </a:spcAft>
            </a:pPr>
            <a:r>
              <a:rPr lang="en-US" sz="2000" b="1" dirty="0">
                <a:latin typeface="Open Sans"/>
                <a:hlinkClick r:id="rId4"/>
              </a:rPr>
              <a:t>Implementation of Effective Shared Decision Making Approaches in Practice Settings PFA</a:t>
            </a:r>
            <a:endParaRPr lang="en-US" sz="2000" dirty="0">
              <a:latin typeface="Open Sans"/>
            </a:endParaRPr>
          </a:p>
          <a:p>
            <a:pPr lvl="1">
              <a:spcBef>
                <a:spcPts val="0"/>
              </a:spcBef>
              <a:spcAft>
                <a:spcPts val="1800"/>
              </a:spcAft>
            </a:pPr>
            <a:r>
              <a:rPr lang="en-US" sz="2000" dirty="0">
                <a:latin typeface="Open Sans"/>
              </a:rPr>
              <a:t>Promotes the implementation and systematic uptake of shared decision making in practice settings (up to $1.5M in total direct costs per project)</a:t>
            </a:r>
          </a:p>
          <a:p>
            <a:pPr>
              <a:spcBef>
                <a:spcPts val="0"/>
              </a:spcBef>
              <a:spcAft>
                <a:spcPts val="300"/>
              </a:spcAft>
            </a:pPr>
            <a:r>
              <a:rPr lang="en-US" sz="2000" b="1" dirty="0">
                <a:latin typeface="Open Sans"/>
                <a:hlinkClick r:id="rId5"/>
              </a:rPr>
              <a:t>Implementation of Findings from PCORI’s Major Research Investments PFA</a:t>
            </a:r>
            <a:endParaRPr lang="en-US" sz="2000" dirty="0">
              <a:latin typeface="Open Sans"/>
            </a:endParaRPr>
          </a:p>
          <a:p>
            <a:pPr lvl="1">
              <a:spcBef>
                <a:spcPts val="0"/>
              </a:spcBef>
              <a:spcAft>
                <a:spcPts val="300"/>
              </a:spcAft>
            </a:pPr>
            <a:r>
              <a:rPr lang="en-US" sz="2000" dirty="0">
                <a:latin typeface="Open Sans"/>
              </a:rPr>
              <a:t>Provides a broad applicant pool the opportunity to promote the uptake of peer-reviewed findings from specific, high-priority PCORI initiatives into practice, in the context of related evidence (up to $2.5M in total costs per project)</a:t>
            </a:r>
          </a:p>
        </p:txBody>
      </p:sp>
    </p:spTree>
    <p:extLst>
      <p:ext uri="{BB962C8B-B14F-4D97-AF65-F5344CB8AC3E}">
        <p14:creationId xmlns:p14="http://schemas.microsoft.com/office/powerpoint/2010/main" val="28559511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6027DD-F023-4D66-ABC9-19D41368F31D}"/>
              </a:ext>
            </a:extLst>
          </p:cNvPr>
          <p:cNvSpPr>
            <a:spLocks noGrp="1"/>
          </p:cNvSpPr>
          <p:nvPr>
            <p:ph type="sldNum" sz="quarter" idx="10"/>
          </p:nvPr>
        </p:nvSpPr>
        <p:spPr/>
        <p:txBody>
          <a:bodyPr/>
          <a:lstStyle/>
          <a:p>
            <a:fld id="{2C10B610-381F-432D-A853-6CC0B0380E78}" type="slidenum">
              <a:rPr lang="en-US" smtClean="0"/>
              <a:t>54</a:t>
            </a:fld>
            <a:endParaRPr lang="en-US"/>
          </a:p>
        </p:txBody>
      </p:sp>
      <p:sp>
        <p:nvSpPr>
          <p:cNvPr id="5" name="Text Placeholder 4">
            <a:extLst>
              <a:ext uri="{FF2B5EF4-FFF2-40B4-BE49-F238E27FC236}">
                <a16:creationId xmlns:a16="http://schemas.microsoft.com/office/drawing/2014/main" id="{4A00BAE5-090F-4659-B44B-923B78B89E70}"/>
              </a:ext>
            </a:extLst>
          </p:cNvPr>
          <p:cNvSpPr>
            <a:spLocks noGrp="1"/>
          </p:cNvSpPr>
          <p:nvPr>
            <p:ph type="body" sz="quarter" idx="11"/>
          </p:nvPr>
        </p:nvSpPr>
        <p:spPr/>
        <p:txBody>
          <a:bodyPr/>
          <a:lstStyle/>
          <a:p>
            <a:r>
              <a:rPr lang="en-US"/>
              <a:t>202.827.7700</a:t>
            </a:r>
          </a:p>
        </p:txBody>
      </p:sp>
      <p:sp>
        <p:nvSpPr>
          <p:cNvPr id="6" name="Text Placeholder 5">
            <a:extLst>
              <a:ext uri="{FF2B5EF4-FFF2-40B4-BE49-F238E27FC236}">
                <a16:creationId xmlns:a16="http://schemas.microsoft.com/office/drawing/2014/main" id="{F58D885A-1FDD-4F91-8D43-08127E81956C}"/>
              </a:ext>
            </a:extLst>
          </p:cNvPr>
          <p:cNvSpPr>
            <a:spLocks noGrp="1"/>
          </p:cNvSpPr>
          <p:nvPr>
            <p:ph type="body" sz="quarter" idx="12"/>
          </p:nvPr>
        </p:nvSpPr>
        <p:spPr/>
        <p:txBody>
          <a:bodyPr/>
          <a:lstStyle/>
          <a:p>
            <a:r>
              <a:rPr lang="en-US" dirty="0"/>
              <a:t>info@pcori.org</a:t>
            </a:r>
          </a:p>
        </p:txBody>
      </p:sp>
    </p:spTree>
    <p:extLst>
      <p:ext uri="{BB962C8B-B14F-4D97-AF65-F5344CB8AC3E}">
        <p14:creationId xmlns:p14="http://schemas.microsoft.com/office/powerpoint/2010/main" val="42092635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698BEA2-7E6A-4D0E-B387-9FAF4EDAF5D5}"/>
              </a:ext>
            </a:extLst>
          </p:cNvPr>
          <p:cNvSpPr>
            <a:spLocks noGrp="1"/>
          </p:cNvSpPr>
          <p:nvPr>
            <p:ph sz="quarter" idx="10"/>
          </p:nvPr>
        </p:nvSpPr>
        <p:spPr/>
        <p:txBody>
          <a:bodyPr/>
          <a:lstStyle/>
          <a:p>
            <a:r>
              <a:rPr lang="en-US"/>
              <a:t>Thank You!</a:t>
            </a:r>
          </a:p>
        </p:txBody>
      </p:sp>
      <p:sp>
        <p:nvSpPr>
          <p:cNvPr id="3" name="Content Placeholder 2">
            <a:extLst>
              <a:ext uri="{FF2B5EF4-FFF2-40B4-BE49-F238E27FC236}">
                <a16:creationId xmlns:a16="http://schemas.microsoft.com/office/drawing/2014/main" id="{520BF1FA-DE62-45E7-8BBC-2839982EA44C}"/>
              </a:ext>
            </a:extLst>
          </p:cNvPr>
          <p:cNvSpPr>
            <a:spLocks noGrp="1"/>
          </p:cNvSpPr>
          <p:nvPr>
            <p:ph sz="quarter" idx="11"/>
          </p:nvPr>
        </p:nvSpPr>
        <p:spPr/>
        <p:txBody>
          <a:bodyPr>
            <a:normAutofit/>
          </a:bodyPr>
          <a:lstStyle/>
          <a:p>
            <a:r>
              <a:rPr lang="en-US" sz="4000" dirty="0"/>
              <a:t>Meghan Warren</a:t>
            </a:r>
          </a:p>
          <a:p>
            <a:r>
              <a:rPr lang="en-US" sz="4000" dirty="0"/>
              <a:t>mwarren@pcori.org</a:t>
            </a:r>
          </a:p>
        </p:txBody>
      </p:sp>
      <p:sp>
        <p:nvSpPr>
          <p:cNvPr id="2" name="Slide Number Placeholder 1">
            <a:extLst>
              <a:ext uri="{FF2B5EF4-FFF2-40B4-BE49-F238E27FC236}">
                <a16:creationId xmlns:a16="http://schemas.microsoft.com/office/drawing/2014/main" id="{4C826118-39F2-43EE-BD9F-8D5F5BDB318D}"/>
              </a:ext>
            </a:extLst>
          </p:cNvPr>
          <p:cNvSpPr>
            <a:spLocks noGrp="1"/>
          </p:cNvSpPr>
          <p:nvPr>
            <p:ph type="sldNum" sz="quarter" idx="4294967295"/>
          </p:nvPr>
        </p:nvSpPr>
        <p:spPr>
          <a:xfrm>
            <a:off x="9448800" y="6484938"/>
            <a:ext cx="2743200" cy="365125"/>
          </a:xfrm>
        </p:spPr>
        <p:txBody>
          <a:bodyPr/>
          <a:lstStyle/>
          <a:p>
            <a:fld id="{2C10B610-381F-432D-A853-6CC0B0380E78}" type="slidenum">
              <a:rPr lang="en-US" smtClean="0"/>
              <a:t>55</a:t>
            </a:fld>
            <a:endParaRPr lang="en-US"/>
          </a:p>
        </p:txBody>
      </p:sp>
    </p:spTree>
    <p:extLst>
      <p:ext uri="{BB962C8B-B14F-4D97-AF65-F5344CB8AC3E}">
        <p14:creationId xmlns:p14="http://schemas.microsoft.com/office/powerpoint/2010/main" val="1962378059"/>
      </p:ext>
    </p:extLst>
  </p:cSld>
  <p:clrMapOvr>
    <a:masterClrMapping/>
  </p:clrMapOvr>
</p:sld>
</file>

<file path=ppt/theme/theme1.xml><?xml version="1.0" encoding="utf-8"?>
<a:theme xmlns:a="http://schemas.openxmlformats.org/drawingml/2006/main" name="PCORI theme">
  <a:themeElements>
    <a:clrScheme name="PCORI colors">
      <a:dk1>
        <a:srgbClr val="303030"/>
      </a:dk1>
      <a:lt1>
        <a:sysClr val="window" lastClr="FFFFFF"/>
      </a:lt1>
      <a:dk2>
        <a:srgbClr val="3396BB"/>
      </a:dk2>
      <a:lt2>
        <a:srgbClr val="7ABF35"/>
      </a:lt2>
      <a:accent1>
        <a:srgbClr val="404040"/>
      </a:accent1>
      <a:accent2>
        <a:srgbClr val="0F1866"/>
      </a:accent2>
      <a:accent3>
        <a:srgbClr val="134253"/>
      </a:accent3>
      <a:accent4>
        <a:srgbClr val="7F2A6E"/>
      </a:accent4>
      <a:accent5>
        <a:srgbClr val="E6552C"/>
      </a:accent5>
      <a:accent6>
        <a:srgbClr val="267D9E"/>
      </a:accent6>
      <a:hlink>
        <a:srgbClr val="0000FF"/>
      </a:hlink>
      <a:folHlink>
        <a:srgbClr val="800080"/>
      </a:folHlink>
    </a:clrScheme>
    <a:fontScheme name="Custom 1">
      <a:majorFont>
        <a:latin typeface="Open Sans 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CORI-2018-PPT-template-blue-wide" id="{0147DC24-1696-4C5A-B352-5B672BCBA5D5}" vid="{B1E80687-F705-4F21-BC6F-007ED63502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PowerPoint" ma:contentTypeID="0x0101000738CE879CC40F4886E46BFE83AC4F1300C64298E35CD4A746885EC5C132EA3D5B" ma:contentTypeVersion="1" ma:contentTypeDescription="Create new presentation in this library" ma:contentTypeScope="" ma:versionID="8d86249db69ba90075738819e3fd6890">
  <xsd:schema xmlns:xsd="http://www.w3.org/2001/XMLSchema" xmlns:xs="http://www.w3.org/2001/XMLSchema" xmlns:p="http://schemas.microsoft.com/office/2006/metadata/properties" xmlns:ns2="f3741e23-c059-4cf4-a06a-51a466296b32" targetNamespace="http://schemas.microsoft.com/office/2006/metadata/properties" ma:root="true" ma:fieldsID="f7f0d35ce545bcf2bbcee5b948799b76" ns2:_="">
    <xsd:import namespace="f3741e23-c059-4cf4-a06a-51a466296b32"/>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741e23-c059-4cf4-a06a-51a466296b3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f3741e23-c059-4cf4-a06a-51a466296b32">MS12-33-18818</_dlc_DocId>
    <_dlc_DocIdUrl xmlns="f3741e23-c059-4cf4-a06a-51a466296b32">
      <Url>https://pcori.sharepoint.com/communications/_layouts/15/DocIdRedir.aspx?ID=MS12-33-18818</Url>
      <Description>MS12-33-18818</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D797E41-7F69-4806-AFD7-13B7F1577CB0}">
  <ds:schemaRefs>
    <ds:schemaRef ds:uri="http://schemas.microsoft.com/sharepoint/v3/contenttype/forms"/>
  </ds:schemaRefs>
</ds:datastoreItem>
</file>

<file path=customXml/itemProps2.xml><?xml version="1.0" encoding="utf-8"?>
<ds:datastoreItem xmlns:ds="http://schemas.openxmlformats.org/officeDocument/2006/customXml" ds:itemID="{ADC6934F-E9DA-422A-BDFA-6A0374D818D5}">
  <ds:schemaRefs>
    <ds:schemaRef ds:uri="f3741e23-c059-4cf4-a06a-51a466296b3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525C238-EC7D-44C5-8791-9E341EA47716}">
  <ds:schemaRefs>
    <ds:schemaRef ds:uri="f3741e23-c059-4cf4-a06a-51a466296b32"/>
    <ds:schemaRef ds:uri="http://schemas.openxmlformats.org/package/2006/metadata/core-properties"/>
    <ds:schemaRef ds:uri="http://schemas.microsoft.com/office/2006/metadata/properties"/>
    <ds:schemaRef ds:uri="http://purl.org/dc/elements/1.1/"/>
    <ds:schemaRef ds:uri="http://schemas.microsoft.com/office/2006/documentManagement/types"/>
    <ds:schemaRef ds:uri="http://purl.org/dc/terms/"/>
    <ds:schemaRef ds:uri="http://schemas.microsoft.com/office/infopath/2007/PartnerControls"/>
    <ds:schemaRef ds:uri="http://www.w3.org/XML/1998/namespace"/>
    <ds:schemaRef ds:uri="http://purl.org/dc/dcmitype/"/>
  </ds:schemaRefs>
</ds:datastoreItem>
</file>

<file path=customXml/itemProps4.xml><?xml version="1.0" encoding="utf-8"?>
<ds:datastoreItem xmlns:ds="http://schemas.openxmlformats.org/officeDocument/2006/customXml" ds:itemID="{AB481102-0209-4665-84B7-F1B70E34AB65}">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ppt9868.tmp</Template>
  <TotalTime>2139</TotalTime>
  <Words>5045</Words>
  <Application>Microsoft Office PowerPoint</Application>
  <PresentationFormat>Widescreen</PresentationFormat>
  <Paragraphs>602</Paragraphs>
  <Slides>55</Slides>
  <Notes>32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Arial</vt:lpstr>
      <vt:lpstr>BlinkMacSystemFont</vt:lpstr>
      <vt:lpstr>Calibri</vt:lpstr>
      <vt:lpstr>MetaOT-Norm</vt:lpstr>
      <vt:lpstr>Open Sans</vt:lpstr>
      <vt:lpstr>Open Sans Bold</vt:lpstr>
      <vt:lpstr>Open Sans Light</vt:lpstr>
      <vt:lpstr>Times New Roman</vt:lpstr>
      <vt:lpstr>Wingdings</vt:lpstr>
      <vt:lpstr>PCORI theme</vt:lpstr>
      <vt:lpstr>Opportunities for Rehabilitation Researchers through PCORI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Treadway</dc:creator>
  <cp:lastModifiedBy>Meghan Warren</cp:lastModifiedBy>
  <cp:revision>72</cp:revision>
  <dcterms:created xsi:type="dcterms:W3CDTF">2018-05-25T14:09:35Z</dcterms:created>
  <dcterms:modified xsi:type="dcterms:W3CDTF">2021-04-30T22:22:00Z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0x0101000738CE879CC40F4886E46BFE83AC4F1300C64298E35CD4A746885EC5C132EA3D5B</vt:lpwstr>
  </property>
  <property fmtid="{D5CDD505-2E9C-101B-9397-08002B2CF9AE}" pid="3" name="_dlc_DocIdItemGuid">
    <vt:lpwstr>c65c4186-a3d2-4e34-a2b8-a621984cdf22</vt:lpwstr>
  </property>
  <property fmtid="{D5CDD505-2E9C-101B-9397-08002B2CF9AE}" pid="4" name="AuthorIds_UIVersion_8704">
    <vt:lpwstr>1430</vt:lpwstr>
  </property>
  <property fmtid="{D5CDD505-2E9C-101B-9397-08002B2CF9AE}" pid="5" name="AuthorIds_UIVersion_16896">
    <vt:lpwstr>1430</vt:lpwstr>
  </property>
  <property fmtid="{D5CDD505-2E9C-101B-9397-08002B2CF9AE}" pid="6" name="AuthorIds_UIVersion_17408">
    <vt:lpwstr>1430</vt:lpwstr>
  </property>
  <property fmtid="{D5CDD505-2E9C-101B-9397-08002B2CF9AE}" pid="7" name="SharedWithUsers">
    <vt:lpwstr>801;#Lauren Fayish;#1192;#Ivey Wohlfeld</vt:lpwstr>
  </property>
</Properties>
</file>