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4"/>
  </p:sldMasterIdLst>
  <p:sldIdLst>
    <p:sldId id="261" r:id="rId5"/>
    <p:sldId id="262" r:id="rId6"/>
    <p:sldId id="256" r:id="rId7"/>
    <p:sldId id="257"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1" d="100"/>
          <a:sy n="51" d="100"/>
        </p:scale>
        <p:origin x="898" y="4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842073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cxnSp>
        <p:nvCxnSpPr>
          <p:cNvPr id="7" name="Straight Connector 6">
            <a:extLst>
              <a:ext uri="{FF2B5EF4-FFF2-40B4-BE49-F238E27FC236}">
                <a16:creationId xmlns:a16="http://schemas.microsoft.com/office/drawing/2014/main" id="{24498FD9-B2E8-4665-A7A9-72A9078BF704}"/>
              </a:ext>
            </a:extLst>
          </p:cNvPr>
          <p:cNvCxnSpPr/>
          <p:nvPr userDrawn="1"/>
        </p:nvCxnSpPr>
        <p:spPr>
          <a:xfrm>
            <a:off x="838200" y="123613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8796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047135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220198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04415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410474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355177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764366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432766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083552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890920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80666-FB37-4B36-9149-507F3B0178E3}" type="datetimeFigureOut">
              <a:rPr lang="en-US" smtClean="0"/>
              <a:pPr/>
              <a:t>6/18/2020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719242163"/>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2065863"/>
            <a:ext cx="6858000" cy="2269070"/>
          </a:xfrm>
        </p:spPr>
        <p:txBody>
          <a:bodyPr anchor="ctr">
            <a:normAutofit fontScale="90000"/>
          </a:bodyPr>
          <a:lstStyle/>
          <a:p>
            <a:r>
              <a:rPr lang="en-US" dirty="0"/>
              <a:t>2020 ACRM Conference</a:t>
            </a:r>
            <a:br>
              <a:rPr lang="en-US" dirty="0"/>
            </a:br>
            <a:br>
              <a:rPr lang="en-US" dirty="0"/>
            </a:br>
            <a:r>
              <a:rPr lang="en-US" sz="3600" dirty="0"/>
              <a:t>CME/CE Compliance Slides</a:t>
            </a:r>
          </a:p>
        </p:txBody>
      </p:sp>
      <p:sp>
        <p:nvSpPr>
          <p:cNvPr id="5" name="Subtitle 4"/>
          <p:cNvSpPr>
            <a:spLocks noGrp="1"/>
          </p:cNvSpPr>
          <p:nvPr>
            <p:ph type="subTitle" idx="1"/>
          </p:nvPr>
        </p:nvSpPr>
        <p:spPr>
          <a:xfrm>
            <a:off x="2667000" y="4639733"/>
            <a:ext cx="6858000" cy="651931"/>
          </a:xfrm>
        </p:spPr>
        <p:txBody>
          <a:bodyPr>
            <a:normAutofit fontScale="92500" lnSpcReduction="10000"/>
          </a:bodyPr>
          <a:lstStyle/>
          <a:p>
            <a:r>
              <a:rPr lang="en-US" dirty="0">
                <a:solidFill>
                  <a:srgbClr val="C00000"/>
                </a:solidFill>
              </a:rPr>
              <a:t>Please use these templates and incorporate your information.</a:t>
            </a:r>
          </a:p>
          <a:p>
            <a:endParaRPr lang="en-US" dirty="0">
              <a:solidFill>
                <a:srgbClr val="C00000"/>
              </a:solidFil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550920" y="999064"/>
            <a:ext cx="5090160" cy="762000"/>
          </a:xfrm>
          <a:prstGeom prst="rect">
            <a:avLst/>
          </a:prstGeom>
        </p:spPr>
      </p:pic>
    </p:spTree>
    <p:extLst>
      <p:ext uri="{BB962C8B-B14F-4D97-AF65-F5344CB8AC3E}">
        <p14:creationId xmlns:p14="http://schemas.microsoft.com/office/powerpoint/2010/main" val="3515496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CME/CE Compliance Slides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If you will be utilizing Power Point slides for your presentation please insert the slides shown below. If you will not utilize slides for your presentation, the following information should be verbally conveyed to participants before you begin.</a:t>
            </a:r>
          </a:p>
          <a:p>
            <a:endParaRPr lang="en-US" dirty="0"/>
          </a:p>
          <a:p>
            <a:pPr lvl="0"/>
            <a:r>
              <a:rPr lang="en-US" dirty="0"/>
              <a:t>Title slide with Author(s)/Presenter(s) name and affiliation</a:t>
            </a:r>
          </a:p>
          <a:p>
            <a:pPr lvl="0"/>
            <a:r>
              <a:rPr lang="en-US" dirty="0"/>
              <a:t>Disclosures (sequence: after title slide)</a:t>
            </a:r>
          </a:p>
          <a:p>
            <a:pPr lvl="0"/>
            <a:r>
              <a:rPr lang="en-US" dirty="0"/>
              <a:t>Learning objectives (sequence: following the disclosure slide)</a:t>
            </a:r>
          </a:p>
          <a:p>
            <a:pPr lvl="0"/>
            <a:r>
              <a:rPr lang="en-US" dirty="0"/>
              <a:t>How to earn credit (should be placed at the end of the slide deck)</a:t>
            </a:r>
          </a:p>
          <a:p>
            <a:endParaRPr lang="en-US" dirty="0"/>
          </a:p>
          <a:p>
            <a:pPr marL="0" indent="0">
              <a:buNone/>
            </a:pPr>
            <a:r>
              <a:rPr lang="en-US" dirty="0"/>
              <a:t>These slides must be included in your presentation.</a:t>
            </a:r>
          </a:p>
          <a:p>
            <a:endParaRPr lang="en-US" dirty="0"/>
          </a:p>
        </p:txBody>
      </p:sp>
    </p:spTree>
    <p:extLst>
      <p:ext uri="{BB962C8B-B14F-4D97-AF65-F5344CB8AC3E}">
        <p14:creationId xmlns:p14="http://schemas.microsoft.com/office/powerpoint/2010/main" val="144393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chor="ctr"/>
          <a:lstStyle/>
          <a:p>
            <a:r>
              <a:rPr lang="en-US" dirty="0"/>
              <a:t>Activity Title</a:t>
            </a:r>
          </a:p>
        </p:txBody>
      </p:sp>
      <p:sp>
        <p:nvSpPr>
          <p:cNvPr id="2" name="Subtitle 1"/>
          <p:cNvSpPr>
            <a:spLocks noGrp="1"/>
          </p:cNvSpPr>
          <p:nvPr>
            <p:ph type="subTitle" idx="1"/>
          </p:nvPr>
        </p:nvSpPr>
        <p:spPr/>
        <p:txBody>
          <a:bodyPr>
            <a:normAutofit/>
          </a:bodyPr>
          <a:lstStyle/>
          <a:p>
            <a:pPr algn="ctr"/>
            <a:r>
              <a:rPr lang="en-US" dirty="0"/>
              <a:t>Mary Smith, MD</a:t>
            </a:r>
          </a:p>
          <a:p>
            <a:pPr algn="ctr"/>
            <a:r>
              <a:rPr lang="en-US" dirty="0"/>
              <a:t>Associate Professor, USA Health Center, USA</a:t>
            </a:r>
          </a:p>
        </p:txBody>
      </p:sp>
    </p:spTree>
    <p:extLst>
      <p:ext uri="{BB962C8B-B14F-4D97-AF65-F5344CB8AC3E}">
        <p14:creationId xmlns:p14="http://schemas.microsoft.com/office/powerpoint/2010/main" val="3523090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Disclosures</a:t>
            </a:r>
            <a:endParaRPr lang="en-US" dirty="0"/>
          </a:p>
        </p:txBody>
      </p:sp>
      <p:sp>
        <p:nvSpPr>
          <p:cNvPr id="3" name="Content Placeholder 2"/>
          <p:cNvSpPr>
            <a:spLocks noGrp="1"/>
          </p:cNvSpPr>
          <p:nvPr>
            <p:ph idx="1"/>
          </p:nvPr>
        </p:nvSpPr>
        <p:spPr>
          <a:xfrm>
            <a:off x="2152650" y="1236134"/>
            <a:ext cx="8123464" cy="4940831"/>
          </a:xfrm>
        </p:spPr>
        <p:txBody>
          <a:bodyPr>
            <a:noAutofit/>
          </a:bodyPr>
          <a:lstStyle/>
          <a:p>
            <a:pPr marL="0" indent="0">
              <a:buNone/>
            </a:pPr>
            <a:r>
              <a:rPr lang="en-US" sz="1600" dirty="0"/>
              <a:t>Presenter(s) has no financial conflict of interest relevant to this activity.</a:t>
            </a:r>
          </a:p>
          <a:p>
            <a:pPr marL="0" indent="0">
              <a:buNone/>
            </a:pPr>
            <a:r>
              <a:rPr lang="en-US" sz="1600" dirty="0"/>
              <a:t>Or</a:t>
            </a:r>
          </a:p>
          <a:p>
            <a:pPr marL="0" indent="0">
              <a:buNone/>
            </a:pPr>
            <a:r>
              <a:rPr lang="en-US" sz="1600" dirty="0"/>
              <a:t>Presenter(s) has disclosed the following financial conflicts of interest</a:t>
            </a:r>
          </a:p>
          <a:p>
            <a:pPr lvl="1"/>
            <a:r>
              <a:rPr lang="en-US" sz="1600" dirty="0"/>
              <a:t>Grant/research support form:  (company name)</a:t>
            </a:r>
          </a:p>
          <a:p>
            <a:pPr lvl="1"/>
            <a:r>
              <a:rPr lang="en-US" sz="1600" dirty="0"/>
              <a:t>Speaker’s Bureau: (company name)</a:t>
            </a:r>
          </a:p>
          <a:p>
            <a:pPr lvl="1"/>
            <a:r>
              <a:rPr lang="en-US" sz="1600" dirty="0"/>
              <a:t>Advisory Board: (company name)</a:t>
            </a:r>
          </a:p>
          <a:p>
            <a:pPr lvl="1"/>
            <a:endParaRPr lang="en-US" sz="1600" dirty="0"/>
          </a:p>
          <a:p>
            <a:pPr marL="0" indent="0">
              <a:buNone/>
            </a:pPr>
            <a:r>
              <a:rPr lang="en-US" sz="1600" dirty="0"/>
              <a:t> Presenter(s) has no non-financial conflicts of interest relevant to this activity.</a:t>
            </a:r>
          </a:p>
          <a:p>
            <a:pPr marL="0" indent="0">
              <a:buNone/>
            </a:pPr>
            <a:r>
              <a:rPr lang="en-US" sz="1600" dirty="0"/>
              <a:t>Or</a:t>
            </a:r>
          </a:p>
          <a:p>
            <a:pPr marL="0" indent="0">
              <a:buNone/>
            </a:pPr>
            <a:r>
              <a:rPr lang="en-US" sz="1600" dirty="0"/>
              <a:t>Presenter(s) has disclosed the following non-financial conflicts of interest</a:t>
            </a:r>
          </a:p>
          <a:p>
            <a:pPr lvl="1"/>
            <a:r>
              <a:rPr lang="en-US" sz="1600" dirty="0"/>
              <a:t>Employed by (name) and receives a salary</a:t>
            </a:r>
          </a:p>
          <a:p>
            <a:pPr lvl="1"/>
            <a:r>
              <a:rPr lang="en-US" sz="1600" dirty="0"/>
              <a:t>Sits on the board of (organization name)</a:t>
            </a:r>
          </a:p>
          <a:p>
            <a:pPr marL="0" indent="0">
              <a:buNone/>
            </a:pPr>
            <a:endParaRPr lang="en-US" sz="1000" dirty="0"/>
          </a:p>
          <a:p>
            <a:pPr marL="0" indent="0">
              <a:buNone/>
            </a:pPr>
            <a:r>
              <a:rPr lang="en-US" sz="1600" dirty="0"/>
              <a:t>This continuing education activity is managed and accredited by The Firm, Inc. in cooperation with ACRM. The Firm, Inc., ACRM, and all accrediting organization do not support or endorse any product or service mentioned in this activity.</a:t>
            </a:r>
          </a:p>
          <a:p>
            <a:pPr marL="0" indent="0">
              <a:buNone/>
            </a:pPr>
            <a:endParaRPr lang="en-US" sz="600" dirty="0"/>
          </a:p>
          <a:p>
            <a:pPr marL="0" indent="0">
              <a:buNone/>
            </a:pPr>
            <a:r>
              <a:rPr lang="en-US" sz="1600" dirty="0"/>
              <a:t>The Firm, Inc. and ACRM staff have no financial or non-financial conflicts of interest to disclose.</a:t>
            </a:r>
          </a:p>
        </p:txBody>
      </p:sp>
    </p:spTree>
    <p:extLst>
      <p:ext uri="{BB962C8B-B14F-4D97-AF65-F5344CB8AC3E}">
        <p14:creationId xmlns:p14="http://schemas.microsoft.com/office/powerpoint/2010/main" val="279765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Learning Objectives</a:t>
            </a:r>
          </a:p>
        </p:txBody>
      </p:sp>
      <p:sp>
        <p:nvSpPr>
          <p:cNvPr id="6" name="Content Placeholder 5"/>
          <p:cNvSpPr>
            <a:spLocks noGrp="1"/>
          </p:cNvSpPr>
          <p:nvPr>
            <p:ph idx="1"/>
          </p:nvPr>
        </p:nvSpPr>
        <p:spPr/>
        <p:txBody>
          <a:bodyPr/>
          <a:lstStyle/>
          <a:p>
            <a:pPr marL="45720" indent="0">
              <a:buNone/>
            </a:pPr>
            <a:r>
              <a:rPr lang="en-US" dirty="0"/>
              <a:t>At the conclusion of this activity, the participant will be able to:</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 &lt;fill in&gt;</a:t>
            </a:r>
          </a:p>
          <a:p>
            <a:pPr marL="502920" indent="-457200">
              <a:buFont typeface="+mj-lt"/>
              <a:buAutoNum type="arabicPeriod"/>
            </a:pPr>
            <a:r>
              <a:rPr lang="en-US" dirty="0"/>
              <a:t> &lt;fill in&gt;</a:t>
            </a:r>
          </a:p>
          <a:p>
            <a:pPr marL="45720" indent="0">
              <a:buNone/>
            </a:pPr>
            <a:r>
              <a:rPr lang="en-US" dirty="0"/>
              <a:t> </a:t>
            </a:r>
          </a:p>
          <a:p>
            <a:endParaRPr lang="en-US" dirty="0"/>
          </a:p>
        </p:txBody>
      </p:sp>
    </p:spTree>
    <p:extLst>
      <p:ext uri="{BB962C8B-B14F-4D97-AF65-F5344CB8AC3E}">
        <p14:creationId xmlns:p14="http://schemas.microsoft.com/office/powerpoint/2010/main" val="1583257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Obtaining CME/CE Credit</a:t>
            </a:r>
          </a:p>
        </p:txBody>
      </p:sp>
      <p:sp>
        <p:nvSpPr>
          <p:cNvPr id="2" name="Content Placeholder 1"/>
          <p:cNvSpPr>
            <a:spLocks noGrp="1"/>
          </p:cNvSpPr>
          <p:nvPr>
            <p:ph idx="1"/>
          </p:nvPr>
        </p:nvSpPr>
        <p:spPr/>
        <p:txBody>
          <a:bodyPr>
            <a:normAutofit/>
          </a:bodyPr>
          <a:lstStyle/>
          <a:p>
            <a:pPr marL="0" indent="0">
              <a:buNone/>
            </a:pPr>
            <a:r>
              <a:rPr lang="en-US" dirty="0"/>
              <a:t>Credit is only given to attendees who:     </a:t>
            </a:r>
          </a:p>
          <a:p>
            <a:pPr marL="0" indent="0">
              <a:buNone/>
            </a:pPr>
            <a:r>
              <a:rPr lang="en-US" dirty="0"/>
              <a:t>  </a:t>
            </a:r>
          </a:p>
          <a:p>
            <a:r>
              <a:rPr lang="en-US" dirty="0"/>
              <a:t>Successfully complete the entire course/session.</a:t>
            </a:r>
          </a:p>
          <a:p>
            <a:r>
              <a:rPr lang="en-US" dirty="0"/>
              <a:t>Evaluate the course – by completing an online survey.</a:t>
            </a:r>
          </a:p>
          <a:p>
            <a:r>
              <a:rPr lang="en-US" dirty="0"/>
              <a:t>After you have completed the evaluation, an email will automatically be generated to you with a link to print your certificate.</a:t>
            </a:r>
          </a:p>
          <a:p>
            <a:endParaRPr lang="en-US" dirty="0"/>
          </a:p>
          <a:p>
            <a:pPr marL="0" indent="0">
              <a:buNone/>
            </a:pPr>
            <a:r>
              <a:rPr lang="en-US" dirty="0"/>
              <a:t>The evaluation system will close 30 days after the date of the workshop.</a:t>
            </a:r>
          </a:p>
          <a:p>
            <a:endParaRPr lang="en-US" dirty="0"/>
          </a:p>
          <a:p>
            <a:endParaRPr lang="en-US" dirty="0"/>
          </a:p>
        </p:txBody>
      </p:sp>
    </p:spTree>
    <p:extLst>
      <p:ext uri="{BB962C8B-B14F-4D97-AF65-F5344CB8AC3E}">
        <p14:creationId xmlns:p14="http://schemas.microsoft.com/office/powerpoint/2010/main" val="10523632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2C18C0869F7944896FB1FD7CA37151" ma:contentTypeVersion="10" ma:contentTypeDescription="Create a new document." ma:contentTypeScope="" ma:versionID="0bdbd730d483936c3445f711241f2f2a">
  <xsd:schema xmlns:xsd="http://www.w3.org/2001/XMLSchema" xmlns:xs="http://www.w3.org/2001/XMLSchema" xmlns:p="http://schemas.microsoft.com/office/2006/metadata/properties" xmlns:ns2="c4c6d887-cf12-4b17-8db4-a053942fd502" targetNamespace="http://schemas.microsoft.com/office/2006/metadata/properties" ma:root="true" ma:fieldsID="d7cc4e9effe66190ab20a75b422d5588" ns2:_="">
    <xsd:import namespace="c4c6d887-cf12-4b17-8db4-a053942fd5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c6d887-cf12-4b17-8db4-a053942fd5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80CBCB-AFBE-4EE3-A3FB-833F6EC8B2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c6d887-cf12-4b17-8db4-a053942fd5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DC668FD-9295-4165-95DC-D76A83FCF435}">
  <ds:schemaRef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http://purl.org/dc/terms/"/>
    <ds:schemaRef ds:uri="http://www.w3.org/XML/1998/namespace"/>
    <ds:schemaRef ds:uri="http://purl.org/dc/dcmitype/"/>
    <ds:schemaRef ds:uri="http://schemas.microsoft.com/office/infopath/2007/PartnerControls"/>
    <ds:schemaRef ds:uri="c4c6d887-cf12-4b17-8db4-a053942fd502"/>
  </ds:schemaRefs>
</ds:datastoreItem>
</file>

<file path=customXml/itemProps3.xml><?xml version="1.0" encoding="utf-8"?>
<ds:datastoreItem xmlns:ds="http://schemas.openxmlformats.org/officeDocument/2006/customXml" ds:itemID="{C3BDDDFB-A228-426D-A62A-A6D85035C0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346</TotalTime>
  <Words>408</Words>
  <Application>Microsoft Office PowerPoint</Application>
  <PresentationFormat>Widescreen</PresentationFormat>
  <Paragraphs>47</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2020 ACRM Conference  CME/CE Compliance Slides</vt:lpstr>
      <vt:lpstr>CME/CE Compliance Slides</vt:lpstr>
      <vt:lpstr>Activity Title</vt:lpstr>
      <vt:lpstr>Disclosures</vt:lpstr>
      <vt:lpstr>Learning Objectives</vt:lpstr>
      <vt:lpstr>Obtaining CME/CE Credit</vt:lpstr>
    </vt:vector>
  </TitlesOfParts>
  <Company>Pyalla Technologies,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ACRM Conference  CME/CE Compliance Slides</dc:title>
  <dc:creator>Margo Holen</dc:creator>
  <cp:lastModifiedBy>Cindy Robinson</cp:lastModifiedBy>
  <cp:revision>23</cp:revision>
  <dcterms:created xsi:type="dcterms:W3CDTF">2014-06-20T21:21:33Z</dcterms:created>
  <dcterms:modified xsi:type="dcterms:W3CDTF">2020-06-18T15:47:53Z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0x010100D62C18C0869F7944896FB1FD7CA37151</vt:lpwstr>
  </property>
  <property fmtid="{D5CDD505-2E9C-101B-9397-08002B2CF9AE}" pid="3" name="Order">
    <vt:r8>15125000</vt:r8>
  </property>
  <property fmtid="{D5CDD505-2E9C-101B-9397-08002B2CF9AE}" pid="4" name="ComplianceAssetId">
    <vt:lpwstr/>
  </property>
</Properties>
</file>