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2" r:id="rId1"/>
  </p:sldMasterIdLst>
  <p:sldIdLst>
    <p:sldId id="261" r:id="rId2"/>
    <p:sldId id="262" r:id="rId3"/>
    <p:sldId id="256" r:id="rId4"/>
    <p:sldId id="257" r:id="rId5"/>
    <p:sldId id="263" r:id="rId6"/>
    <p:sldId id="264"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76" d="100"/>
          <a:sy n="76" d="100"/>
        </p:scale>
        <p:origin x="-1206" y="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8E80666-FB37-4B36-9149-507F3B0178E3}" type="datetimeFigureOut">
              <a:rPr lang="en-US" smtClean="0"/>
              <a:pPr/>
              <a:t>4/21/2015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42158895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E80666-FB37-4B36-9149-507F3B0178E3}" type="datetimeFigureOut">
              <a:rPr lang="en-US" smtClean="0"/>
              <a:pPr/>
              <a:t>4/21/2015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cxnSp>
        <p:nvCxnSpPr>
          <p:cNvPr id="7" name="Straight Connector 6"/>
          <p:cNvCxnSpPr/>
          <p:nvPr userDrawn="1"/>
        </p:nvCxnSpPr>
        <p:spPr>
          <a:xfrm>
            <a:off x="628650" y="1236133"/>
            <a:ext cx="78867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5723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E80666-FB37-4B36-9149-507F3B0178E3}" type="datetimeFigureOut">
              <a:rPr lang="en-US" smtClean="0"/>
              <a:pPr/>
              <a:t>4/21/2015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27242103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8E80666-FB37-4B36-9149-507F3B0178E3}" type="datetimeFigureOut">
              <a:rPr lang="en-US" smtClean="0"/>
              <a:pPr/>
              <a:t>4/21/2015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1506620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8E80666-FB37-4B36-9149-507F3B0178E3}" type="datetimeFigureOut">
              <a:rPr lang="en-US" smtClean="0"/>
              <a:pPr/>
              <a:t>4/21/2015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872754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8E80666-FB37-4B36-9149-507F3B0178E3}" type="datetimeFigureOut">
              <a:rPr lang="en-US" smtClean="0"/>
              <a:pPr/>
              <a:t>4/21/2015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2282278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E80666-FB37-4B36-9149-507F3B0178E3}" type="datetimeFigureOut">
              <a:rPr lang="en-US" smtClean="0"/>
              <a:pPr/>
              <a:t>4/21/2015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4111581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E80666-FB37-4B36-9149-507F3B0178E3}" type="datetimeFigureOut">
              <a:rPr lang="en-US" smtClean="0"/>
              <a:pPr/>
              <a:t>4/21/2015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552287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E80666-FB37-4B36-9149-507F3B0178E3}" type="datetimeFigureOut">
              <a:rPr lang="en-US" smtClean="0"/>
              <a:pPr/>
              <a:t>4/21/2015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3104047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E80666-FB37-4B36-9149-507F3B0178E3}" type="datetimeFigureOut">
              <a:rPr lang="en-US" smtClean="0"/>
              <a:pPr/>
              <a:t>4/21/2015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921310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E80666-FB37-4B36-9149-507F3B0178E3}" type="datetimeFigureOut">
              <a:rPr lang="en-US" smtClean="0"/>
              <a:pPr/>
              <a:t>4/21/2015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2673866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871007"/>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524000"/>
            <a:ext cx="7886700" cy="4652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8E80666-FB37-4B36-9149-507F3B0178E3}" type="datetimeFigureOut">
              <a:rPr lang="en-US" smtClean="0"/>
              <a:pPr/>
              <a:t>4/21/2015</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3134232977"/>
      </p:ext>
    </p:extLst>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txStyles>
    <p:titleStyle>
      <a:lvl1pPr algn="l" defTabSz="6858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acrm.cds.pesgce.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2065863"/>
            <a:ext cx="6858000" cy="2269070"/>
          </a:xfrm>
        </p:spPr>
        <p:txBody>
          <a:bodyPr anchor="ctr">
            <a:normAutofit/>
          </a:bodyPr>
          <a:lstStyle/>
          <a:p>
            <a:r>
              <a:rPr lang="en-US" dirty="0" smtClean="0"/>
              <a:t>2015 ACRM Conference</a:t>
            </a:r>
            <a:br>
              <a:rPr lang="en-US" dirty="0" smtClean="0"/>
            </a:br>
            <a:r>
              <a:rPr lang="en-US" dirty="0" smtClean="0"/>
              <a:t/>
            </a:r>
            <a:br>
              <a:rPr lang="en-US" dirty="0" smtClean="0"/>
            </a:br>
            <a:r>
              <a:rPr lang="en-US" sz="3600" dirty="0" smtClean="0"/>
              <a:t>CME/CE Compliance Slides</a:t>
            </a:r>
            <a:endParaRPr lang="en-US" sz="3600" dirty="0"/>
          </a:p>
        </p:txBody>
      </p:sp>
      <p:sp>
        <p:nvSpPr>
          <p:cNvPr id="5" name="Subtitle 4"/>
          <p:cNvSpPr>
            <a:spLocks noGrp="1"/>
          </p:cNvSpPr>
          <p:nvPr>
            <p:ph type="subTitle" idx="1"/>
          </p:nvPr>
        </p:nvSpPr>
        <p:spPr>
          <a:xfrm>
            <a:off x="1143000" y="4639732"/>
            <a:ext cx="6858000" cy="651931"/>
          </a:xfrm>
        </p:spPr>
        <p:txBody>
          <a:bodyPr/>
          <a:lstStyle/>
          <a:p>
            <a:r>
              <a:rPr lang="en-US" dirty="0" smtClean="0">
                <a:solidFill>
                  <a:srgbClr val="C00000"/>
                </a:solidFill>
              </a:rPr>
              <a:t>Please use these templates and incorporate your information.</a:t>
            </a:r>
          </a:p>
          <a:p>
            <a:endParaRPr lang="en-US" dirty="0">
              <a:solidFill>
                <a:srgbClr val="C00000"/>
              </a:solidFill>
            </a:endParaRPr>
          </a:p>
        </p:txBody>
      </p:sp>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026920" y="999064"/>
            <a:ext cx="5090160" cy="762000"/>
          </a:xfrm>
          <a:prstGeom prst="rect">
            <a:avLst/>
          </a:prstGeom>
        </p:spPr>
      </p:pic>
    </p:spTree>
    <p:extLst>
      <p:ext uri="{BB962C8B-B14F-4D97-AF65-F5344CB8AC3E}">
        <p14:creationId xmlns:p14="http://schemas.microsoft.com/office/powerpoint/2010/main" val="35154964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CME/CE Compliance Slides</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r>
              <a:rPr lang="en-US" dirty="0" smtClean="0"/>
              <a:t>If you will be utilizing Power Point slides for your presentation please insert the slides shown below. If you will not utilize slides for your presentation, the following information should be verbally conveyed to participants before you begin.</a:t>
            </a:r>
          </a:p>
          <a:p>
            <a:endParaRPr lang="en-US" dirty="0" smtClean="0"/>
          </a:p>
          <a:p>
            <a:pPr lvl="0"/>
            <a:r>
              <a:rPr lang="en-US" dirty="0" smtClean="0"/>
              <a:t>Title slide with Author(s)/Presenter(s) name and affiliation</a:t>
            </a:r>
          </a:p>
          <a:p>
            <a:pPr lvl="0"/>
            <a:r>
              <a:rPr lang="en-US" dirty="0" smtClean="0"/>
              <a:t>Disclosures (sequence: after title slide)</a:t>
            </a:r>
          </a:p>
          <a:p>
            <a:pPr lvl="0"/>
            <a:r>
              <a:rPr lang="en-US" dirty="0" smtClean="0"/>
              <a:t>Learning objectives (sequence: following the disclosure slide)</a:t>
            </a:r>
          </a:p>
          <a:p>
            <a:pPr lvl="0"/>
            <a:r>
              <a:rPr lang="en-US" dirty="0" smtClean="0"/>
              <a:t>How to earn credit (should be placed at the end of the slide deck)</a:t>
            </a:r>
          </a:p>
          <a:p>
            <a:endParaRPr lang="en-US" dirty="0" smtClean="0"/>
          </a:p>
          <a:p>
            <a:pPr marL="0" indent="0">
              <a:buNone/>
            </a:pPr>
            <a:r>
              <a:rPr lang="en-US" dirty="0" smtClean="0"/>
              <a:t>These slides must be included in your presentation.</a:t>
            </a:r>
          </a:p>
          <a:p>
            <a:endParaRPr lang="en-US" dirty="0"/>
          </a:p>
        </p:txBody>
      </p:sp>
    </p:spTree>
    <p:extLst>
      <p:ext uri="{BB962C8B-B14F-4D97-AF65-F5344CB8AC3E}">
        <p14:creationId xmlns:p14="http://schemas.microsoft.com/office/powerpoint/2010/main" val="1443936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chor="ctr"/>
          <a:lstStyle/>
          <a:p>
            <a:r>
              <a:rPr lang="en-US" dirty="0" smtClean="0"/>
              <a:t>Activity Title</a:t>
            </a:r>
            <a:endParaRPr lang="en-US" dirty="0"/>
          </a:p>
        </p:txBody>
      </p:sp>
      <p:sp>
        <p:nvSpPr>
          <p:cNvPr id="2" name="Subtitle 1"/>
          <p:cNvSpPr>
            <a:spLocks noGrp="1"/>
          </p:cNvSpPr>
          <p:nvPr>
            <p:ph type="subTitle" idx="1"/>
          </p:nvPr>
        </p:nvSpPr>
        <p:spPr/>
        <p:txBody>
          <a:bodyPr>
            <a:normAutofit/>
          </a:bodyPr>
          <a:lstStyle/>
          <a:p>
            <a:pPr algn="ctr"/>
            <a:r>
              <a:rPr lang="en-US" dirty="0" smtClean="0"/>
              <a:t>Mary Smith, MD</a:t>
            </a:r>
          </a:p>
          <a:p>
            <a:pPr algn="ctr"/>
            <a:r>
              <a:rPr lang="en-US" dirty="0" smtClean="0"/>
              <a:t>Associate Professor, USA Health Center, USA</a:t>
            </a:r>
            <a:endParaRPr lang="en-US" dirty="0"/>
          </a:p>
        </p:txBody>
      </p:sp>
    </p:spTree>
    <p:extLst>
      <p:ext uri="{BB962C8B-B14F-4D97-AF65-F5344CB8AC3E}">
        <p14:creationId xmlns:p14="http://schemas.microsoft.com/office/powerpoint/2010/main" val="3523090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Disclosures</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smtClean="0"/>
              <a:t>Presenter(s) has no financial interest to disclose.</a:t>
            </a:r>
          </a:p>
          <a:p>
            <a:pPr marL="0" indent="0">
              <a:buNone/>
            </a:pPr>
            <a:r>
              <a:rPr lang="en-US" dirty="0" smtClean="0"/>
              <a:t>Or</a:t>
            </a:r>
          </a:p>
          <a:p>
            <a:pPr marL="0" indent="0">
              <a:buNone/>
            </a:pPr>
            <a:r>
              <a:rPr lang="en-US" dirty="0" smtClean="0"/>
              <a:t>Presenter</a:t>
            </a:r>
          </a:p>
          <a:p>
            <a:pPr lvl="1"/>
            <a:r>
              <a:rPr lang="en-US" dirty="0" smtClean="0"/>
              <a:t>Grant/research support form:  (company name)</a:t>
            </a:r>
          </a:p>
          <a:p>
            <a:pPr lvl="1"/>
            <a:r>
              <a:rPr lang="en-US" dirty="0" smtClean="0"/>
              <a:t>Speaker’s Bureau: (company name)</a:t>
            </a:r>
          </a:p>
          <a:p>
            <a:pPr lvl="1"/>
            <a:r>
              <a:rPr lang="en-US" dirty="0" smtClean="0"/>
              <a:t>Advisory Board: (company name)</a:t>
            </a:r>
          </a:p>
          <a:p>
            <a:pPr marL="0" indent="0">
              <a:buNone/>
            </a:pPr>
            <a:r>
              <a:rPr lang="en-US" dirty="0" smtClean="0"/>
              <a:t> </a:t>
            </a:r>
          </a:p>
          <a:p>
            <a:pPr marL="0" indent="0">
              <a:buNone/>
            </a:pPr>
            <a:r>
              <a:rPr lang="en-US" dirty="0" smtClean="0"/>
              <a:t>This continuing education activity is managed and accredited by Professional Education Services Group in cooperation with ACRM. PESG, ACRM, and all accrediting organization do not support or endorse any product or service mentioned in this activity.</a:t>
            </a:r>
          </a:p>
          <a:p>
            <a:pPr marL="0" indent="0">
              <a:buNone/>
            </a:pPr>
            <a:r>
              <a:rPr lang="en-US" dirty="0" smtClean="0"/>
              <a:t>        </a:t>
            </a:r>
          </a:p>
          <a:p>
            <a:pPr marL="0" indent="0">
              <a:buNone/>
            </a:pPr>
            <a:r>
              <a:rPr lang="en-US" dirty="0" smtClean="0"/>
              <a:t>PESG and ACRM staff has no financial interest to disclose.</a:t>
            </a:r>
          </a:p>
          <a:p>
            <a:endParaRPr lang="en-US" dirty="0"/>
          </a:p>
        </p:txBody>
      </p:sp>
    </p:spTree>
    <p:extLst>
      <p:ext uri="{BB962C8B-B14F-4D97-AF65-F5344CB8AC3E}">
        <p14:creationId xmlns:p14="http://schemas.microsoft.com/office/powerpoint/2010/main" val="2797657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Learning Objectives</a:t>
            </a:r>
            <a:endParaRPr lang="en-US" dirty="0"/>
          </a:p>
        </p:txBody>
      </p:sp>
      <p:sp>
        <p:nvSpPr>
          <p:cNvPr id="6" name="Content Placeholder 5"/>
          <p:cNvSpPr>
            <a:spLocks noGrp="1"/>
          </p:cNvSpPr>
          <p:nvPr>
            <p:ph idx="1"/>
          </p:nvPr>
        </p:nvSpPr>
        <p:spPr/>
        <p:txBody>
          <a:bodyPr/>
          <a:lstStyle/>
          <a:p>
            <a:pPr marL="45720" indent="0">
              <a:buNone/>
            </a:pPr>
            <a:r>
              <a:rPr lang="en-US" dirty="0" smtClean="0"/>
              <a:t>At the conclusion of this activity, the participant will be able to:</a:t>
            </a:r>
          </a:p>
          <a:p>
            <a:pPr marL="502920" indent="-457200">
              <a:buFont typeface="+mj-lt"/>
              <a:buAutoNum type="arabicPeriod"/>
            </a:pPr>
            <a:r>
              <a:rPr lang="en-US" dirty="0" smtClean="0"/>
              <a:t>&lt;fill in&gt;</a:t>
            </a:r>
          </a:p>
          <a:p>
            <a:pPr marL="502920" indent="-457200">
              <a:buFont typeface="+mj-lt"/>
              <a:buAutoNum type="arabicPeriod"/>
            </a:pPr>
            <a:r>
              <a:rPr lang="en-US" dirty="0" smtClean="0"/>
              <a:t>&lt;fill in&gt;</a:t>
            </a:r>
          </a:p>
          <a:p>
            <a:pPr marL="502920" indent="-457200">
              <a:buFont typeface="+mj-lt"/>
              <a:buAutoNum type="arabicPeriod"/>
            </a:pPr>
            <a:r>
              <a:rPr lang="en-US" dirty="0" smtClean="0"/>
              <a:t>&lt;fill in&gt;</a:t>
            </a:r>
          </a:p>
          <a:p>
            <a:pPr marL="45720" indent="0">
              <a:buNone/>
            </a:pPr>
            <a:r>
              <a:rPr lang="en-US" dirty="0" smtClean="0"/>
              <a:t> </a:t>
            </a:r>
          </a:p>
          <a:p>
            <a:endParaRPr lang="en-US" dirty="0"/>
          </a:p>
        </p:txBody>
      </p:sp>
    </p:spTree>
    <p:extLst>
      <p:ext uri="{BB962C8B-B14F-4D97-AF65-F5344CB8AC3E}">
        <p14:creationId xmlns:p14="http://schemas.microsoft.com/office/powerpoint/2010/main" val="1583257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Obtaining CME/CE Credit</a:t>
            </a:r>
            <a:endParaRPr lang="en-US" dirty="0"/>
          </a:p>
        </p:txBody>
      </p:sp>
      <p:sp>
        <p:nvSpPr>
          <p:cNvPr id="2" name="Content Placeholder 1"/>
          <p:cNvSpPr>
            <a:spLocks noGrp="1"/>
          </p:cNvSpPr>
          <p:nvPr>
            <p:ph idx="1"/>
          </p:nvPr>
        </p:nvSpPr>
        <p:spPr/>
        <p:txBody>
          <a:bodyPr/>
          <a:lstStyle/>
          <a:p>
            <a:pPr marL="0" indent="0">
              <a:buNone/>
            </a:pPr>
            <a:r>
              <a:rPr lang="en-US" dirty="0" smtClean="0"/>
              <a:t>If you would like to receive continuing education credit for this activity, please visit:</a:t>
            </a:r>
          </a:p>
          <a:p>
            <a:endParaRPr lang="en-US" dirty="0" smtClean="0"/>
          </a:p>
          <a:p>
            <a:pPr marL="0" indent="0">
              <a:buNone/>
            </a:pPr>
            <a:r>
              <a:rPr lang="en-US" dirty="0" smtClean="0"/>
              <a:t>            </a:t>
            </a:r>
            <a:r>
              <a:rPr lang="en-US" dirty="0" smtClean="0">
                <a:hlinkClick r:id="rId2"/>
              </a:rPr>
              <a:t>http://acrm.cds.pesgce.com</a:t>
            </a:r>
            <a:endParaRPr lang="en-US" dirty="0" smtClean="0"/>
          </a:p>
          <a:p>
            <a:endParaRPr lang="en-US" dirty="0" smtClean="0"/>
          </a:p>
          <a:p>
            <a:endParaRPr lang="en-US" dirty="0" smtClean="0"/>
          </a:p>
          <a:p>
            <a:pPr marL="0" indent="0">
              <a:buNone/>
            </a:pPr>
            <a:r>
              <a:rPr lang="en-US" dirty="0" smtClean="0"/>
              <a:t>Please complete within 30 days of completion of course.</a:t>
            </a:r>
          </a:p>
          <a:p>
            <a:endParaRPr lang="en-US" dirty="0" smtClean="0"/>
          </a:p>
          <a:p>
            <a:endParaRPr lang="en-US" dirty="0"/>
          </a:p>
        </p:txBody>
      </p:sp>
    </p:spTree>
    <p:extLst>
      <p:ext uri="{BB962C8B-B14F-4D97-AF65-F5344CB8AC3E}">
        <p14:creationId xmlns:p14="http://schemas.microsoft.com/office/powerpoint/2010/main" val="10523632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95</TotalTime>
  <Words>219</Words>
  <Application>Microsoft Office PowerPoint</Application>
  <PresentationFormat>On-screen Show (4:3)</PresentationFormat>
  <Paragraphs>38</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2015 ACRM Conference  CME/CE Compliance Slides</vt:lpstr>
      <vt:lpstr>CME/CE Compliance Slides</vt:lpstr>
      <vt:lpstr>Activity Title</vt:lpstr>
      <vt:lpstr>Disclosures</vt:lpstr>
      <vt:lpstr>Learning Objectives</vt:lpstr>
      <vt:lpstr>Obtaining CME/CE Credit</vt:lpstr>
    </vt:vector>
  </TitlesOfParts>
  <Company>Pyalla Technologies, LLC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Activity Title</dc:title>
  <dc:creator>Margo Holen</dc:creator>
  <cp:lastModifiedBy>Cindy</cp:lastModifiedBy>
  <cp:revision>15</cp:revision>
  <dcterms:created xsi:type="dcterms:W3CDTF">2014-06-20T21:21:33Z</dcterms:created>
  <dcterms:modified xsi:type="dcterms:W3CDTF">2015-04-21T13:53:03Z</dcterms:modified>
</cp:coreProperties>
</file>